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tags/tag40.xml" ContentType="application/vnd.openxmlformats-officedocument.presentationml.tag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notesMasterIdLst>
    <p:notesMasterId r:id="rId82"/>
  </p:notesMasterIdLst>
  <p:sldIdLst>
    <p:sldId id="831" r:id="rId2"/>
    <p:sldId id="480" r:id="rId3"/>
    <p:sldId id="481" r:id="rId4"/>
    <p:sldId id="482" r:id="rId5"/>
    <p:sldId id="833" r:id="rId6"/>
    <p:sldId id="768" r:id="rId7"/>
    <p:sldId id="841" r:id="rId8"/>
    <p:sldId id="777" r:id="rId9"/>
    <p:sldId id="742" r:id="rId10"/>
    <p:sldId id="824" r:id="rId11"/>
    <p:sldId id="747" r:id="rId12"/>
    <p:sldId id="748" r:id="rId13"/>
    <p:sldId id="751" r:id="rId14"/>
    <p:sldId id="752" r:id="rId15"/>
    <p:sldId id="760" r:id="rId16"/>
    <p:sldId id="830" r:id="rId17"/>
    <p:sldId id="761" r:id="rId18"/>
    <p:sldId id="755" r:id="rId19"/>
    <p:sldId id="759" r:id="rId20"/>
    <p:sldId id="764" r:id="rId21"/>
    <p:sldId id="1099" r:id="rId22"/>
    <p:sldId id="343" r:id="rId23"/>
    <p:sldId id="1109" r:id="rId24"/>
    <p:sldId id="765" r:id="rId25"/>
    <p:sldId id="771" r:id="rId26"/>
    <p:sldId id="766" r:id="rId27"/>
    <p:sldId id="767" r:id="rId28"/>
    <p:sldId id="781" r:id="rId29"/>
    <p:sldId id="772" r:id="rId30"/>
    <p:sldId id="770" r:id="rId31"/>
    <p:sldId id="769" r:id="rId32"/>
    <p:sldId id="1106" r:id="rId33"/>
    <p:sldId id="1107" r:id="rId34"/>
    <p:sldId id="1108" r:id="rId35"/>
    <p:sldId id="773" r:id="rId36"/>
    <p:sldId id="1110" r:id="rId37"/>
    <p:sldId id="782" r:id="rId38"/>
    <p:sldId id="783" r:id="rId39"/>
    <p:sldId id="784" r:id="rId40"/>
    <p:sldId id="785" r:id="rId41"/>
    <p:sldId id="786" r:id="rId42"/>
    <p:sldId id="315" r:id="rId43"/>
    <p:sldId id="1111" r:id="rId44"/>
    <p:sldId id="790" r:id="rId45"/>
    <p:sldId id="842" r:id="rId46"/>
    <p:sldId id="792" r:id="rId47"/>
    <p:sldId id="793" r:id="rId48"/>
    <p:sldId id="794" r:id="rId49"/>
    <p:sldId id="1098" r:id="rId50"/>
    <p:sldId id="276" r:id="rId51"/>
    <p:sldId id="804" r:id="rId52"/>
    <p:sldId id="805" r:id="rId53"/>
    <p:sldId id="1112" r:id="rId54"/>
    <p:sldId id="262" r:id="rId55"/>
    <p:sldId id="850" r:id="rId56"/>
    <p:sldId id="806" r:id="rId57"/>
    <p:sldId id="312" r:id="rId58"/>
    <p:sldId id="852" r:id="rId59"/>
    <p:sldId id="807" r:id="rId60"/>
    <p:sldId id="834" r:id="rId61"/>
    <p:sldId id="835" r:id="rId62"/>
    <p:sldId id="808" r:id="rId63"/>
    <p:sldId id="809" r:id="rId64"/>
    <p:sldId id="810" r:id="rId65"/>
    <p:sldId id="811" r:id="rId66"/>
    <p:sldId id="1069" r:id="rId67"/>
    <p:sldId id="812" r:id="rId68"/>
    <p:sldId id="813" r:id="rId69"/>
    <p:sldId id="791" r:id="rId70"/>
    <p:sldId id="836" r:id="rId71"/>
    <p:sldId id="795" r:id="rId72"/>
    <p:sldId id="814" r:id="rId73"/>
    <p:sldId id="796" r:id="rId74"/>
    <p:sldId id="797" r:id="rId75"/>
    <p:sldId id="1087" r:id="rId76"/>
    <p:sldId id="798" r:id="rId77"/>
    <p:sldId id="837" r:id="rId78"/>
    <p:sldId id="838" r:id="rId79"/>
    <p:sldId id="839" r:id="rId80"/>
    <p:sldId id="840" r:id="rId8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00"/>
    <a:srgbClr val="FFA7FF"/>
    <a:srgbClr val="FF33CC"/>
    <a:srgbClr val="00B0F0"/>
    <a:srgbClr val="FFFF00"/>
    <a:srgbClr val="00CCFF"/>
    <a:srgbClr val="33CC33"/>
    <a:srgbClr val="996600"/>
    <a:srgbClr val="CC6600"/>
    <a:srgbClr val="00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7F05F19-08CC-BE45-8E99-F4677CED4749}" v="109" dt="2022-04-27T18:31:06.18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502"/>
    <p:restoredTop sz="92900" autoAdjust="0"/>
  </p:normalViewPr>
  <p:slideViewPr>
    <p:cSldViewPr>
      <p:cViewPr varScale="1">
        <p:scale>
          <a:sx n="102" d="100"/>
          <a:sy n="102" d="100"/>
        </p:scale>
        <p:origin x="576" y="1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microsoft.com/office/2015/10/relationships/revisionInfo" Target="revisionInfo.xml"/><Relationship Id="rId61" Type="http://schemas.openxmlformats.org/officeDocument/2006/relationships/slide" Target="slides/slide60.xml"/><Relationship Id="rId8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9F7FD5-2840-4607-A4CD-0A8A66D9D61D}" type="datetimeFigureOut">
              <a:rPr lang="en-US" smtClean="0"/>
              <a:t>4/27/22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7E913D-325D-4B30-8E23-50203DB584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0059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7E913D-325D-4B30-8E23-50203DB584FD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0063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7E913D-325D-4B30-8E23-50203DB584FD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0063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7E913D-325D-4B30-8E23-50203DB584FD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8227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05D8DCB-06E0-DB4B-A914-CADE4285D248}"/>
              </a:ext>
            </a:extLst>
          </p:cNvPr>
          <p:cNvSpPr/>
          <p:nvPr/>
        </p:nvSpPr>
        <p:spPr>
          <a:xfrm>
            <a:off x="0" y="-1"/>
            <a:ext cx="12192000" cy="6858001"/>
          </a:xfrm>
          <a:prstGeom prst="rect">
            <a:avLst/>
          </a:prstGeom>
          <a:gradFill flip="none" rotWithShape="1">
            <a:gsLst>
              <a:gs pos="100000">
                <a:schemeClr val="tx1">
                  <a:lumMod val="85000"/>
                  <a:lumOff val="15000"/>
                </a:schemeClr>
              </a:gs>
              <a:gs pos="0">
                <a:schemeClr val="tx1">
                  <a:lumMod val="65000"/>
                  <a:lumOff val="3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8A2421-D2CD-4522-A1BA-E4F59ED821B7}" type="datetime1">
              <a:rPr lang="en-US" smtClean="0"/>
              <a:t>4/27/22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8B5AE73-A9DB-D743-8F11-A30BD35B3D84}"/>
              </a:ext>
            </a:extLst>
          </p:cNvPr>
          <p:cNvSpPr/>
          <p:nvPr/>
        </p:nvSpPr>
        <p:spPr>
          <a:xfrm>
            <a:off x="0" y="-1"/>
            <a:ext cx="12192000" cy="6858001"/>
          </a:xfrm>
          <a:prstGeom prst="rect">
            <a:avLst/>
          </a:prstGeom>
          <a:gradFill flip="none" rotWithShape="1">
            <a:gsLst>
              <a:gs pos="100000">
                <a:schemeClr val="tx1">
                  <a:lumMod val="85000"/>
                  <a:lumOff val="15000"/>
                </a:schemeClr>
              </a:gs>
              <a:gs pos="0">
                <a:schemeClr val="tx1">
                  <a:lumMod val="65000"/>
                  <a:lumOff val="3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2868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91928D-0C55-4D8D-9D16-4C05754E5356}" type="datetime1">
              <a:rPr lang="en-US" smtClean="0"/>
              <a:t>4/27/22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4349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CEDDD-253B-4C38-A621-35D8BA950C17}" type="datetime1">
              <a:rPr lang="en-US" smtClean="0"/>
              <a:t>4/27/22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25445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967E4-28CB-45C9-B82C-D6B22AD4F0EB}" type="datetime1">
              <a:rPr lang="en-US" smtClean="0"/>
              <a:t>4/27/22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4652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4C693-B405-44E1-A127-B7CE8B45C1E1}" type="datetime1">
              <a:rPr lang="en-US" smtClean="0"/>
              <a:t>4/27/22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86444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mall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A115C93-B2CE-D44F-83E3-23A7F22EA8D8}"/>
              </a:ext>
            </a:extLst>
          </p:cNvPr>
          <p:cNvSpPr/>
          <p:nvPr/>
        </p:nvSpPr>
        <p:spPr>
          <a:xfrm>
            <a:off x="0" y="-1"/>
            <a:ext cx="12192000" cy="731837"/>
          </a:xfrm>
          <a:prstGeom prst="rect">
            <a:avLst/>
          </a:prstGeom>
          <a:gradFill flip="none" rotWithShape="1">
            <a:gsLst>
              <a:gs pos="100000">
                <a:schemeClr val="tx1">
                  <a:lumMod val="85000"/>
                  <a:lumOff val="15000"/>
                </a:schemeClr>
              </a:gs>
              <a:gs pos="0">
                <a:schemeClr val="tx1">
                  <a:lumMod val="65000"/>
                  <a:lumOff val="3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-228600"/>
            <a:ext cx="10972800" cy="1143000"/>
          </a:xfrm>
        </p:spPr>
        <p:txBody>
          <a:bodyPr/>
          <a:lstStyle>
            <a:lvl1pPr>
              <a:defRPr b="0" i="0" spc="0">
                <a:solidFill>
                  <a:schemeClr val="bg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B28102-2E91-4DD7-8E8B-98B790A12701}" type="datetime1">
              <a:rPr lang="en-US" smtClean="0"/>
              <a:t>4/27/22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97893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A115C93-B2CE-D44F-83E3-23A7F22EA8D8}"/>
              </a:ext>
            </a:extLst>
          </p:cNvPr>
          <p:cNvSpPr/>
          <p:nvPr/>
        </p:nvSpPr>
        <p:spPr>
          <a:xfrm>
            <a:off x="0" y="-1"/>
            <a:ext cx="12192000" cy="1143001"/>
          </a:xfrm>
          <a:prstGeom prst="rect">
            <a:avLst/>
          </a:prstGeom>
          <a:solidFill>
            <a:srgbClr val="232D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52400"/>
            <a:ext cx="10972800" cy="838200"/>
          </a:xfrm>
        </p:spPr>
        <p:txBody>
          <a:bodyPr/>
          <a:lstStyle>
            <a:lvl1pPr>
              <a:defRPr b="1" i="0" spc="0">
                <a:solidFill>
                  <a:schemeClr val="bg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0"/>
            <a:ext cx="10972800" cy="4525963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AF985-6D44-417A-9881-D208468CBA07}" type="datetime1">
              <a:rPr lang="en-US" smtClean="0"/>
              <a:t>4/27/22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2193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Warm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A59ABBA-0641-D142-A6E1-AAF21A858462}"/>
              </a:ext>
            </a:extLst>
          </p:cNvPr>
          <p:cNvSpPr/>
          <p:nvPr/>
        </p:nvSpPr>
        <p:spPr>
          <a:xfrm>
            <a:off x="0" y="-1"/>
            <a:ext cx="12192000" cy="1600201"/>
          </a:xfrm>
          <a:prstGeom prst="rect">
            <a:avLst/>
          </a:prstGeom>
          <a:solidFill>
            <a:srgbClr val="232D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52400"/>
            <a:ext cx="10972800" cy="1217612"/>
          </a:xfrm>
        </p:spPr>
        <p:txBody>
          <a:bodyPr/>
          <a:lstStyle>
            <a:lvl1pPr>
              <a:defRPr b="1" i="0" spc="0">
                <a:solidFill>
                  <a:schemeClr val="bg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752601"/>
            <a:ext cx="10972800" cy="4373562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B28102-2E91-4DD7-8E8B-98B790A12701}" type="datetime1">
              <a:rPr lang="en-US" smtClean="0"/>
              <a:t>4/27/22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266BDE4-B0FD-FF42-8D88-FA421CF0F7B2}"/>
              </a:ext>
            </a:extLst>
          </p:cNvPr>
          <p:cNvSpPr/>
          <p:nvPr/>
        </p:nvSpPr>
        <p:spPr>
          <a:xfrm>
            <a:off x="0" y="-1"/>
            <a:ext cx="12192000" cy="16002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20020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8E9D113-313A-8A45-B7B9-BD2A960C9F9A}"/>
              </a:ext>
            </a:extLst>
          </p:cNvPr>
          <p:cNvSpPr/>
          <p:nvPr/>
        </p:nvSpPr>
        <p:spPr>
          <a:xfrm>
            <a:off x="0" y="3581400"/>
            <a:ext cx="12192000" cy="16764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none">
                <a:solidFill>
                  <a:schemeClr val="bg1"/>
                </a:solidFill>
                <a:effectLst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04A86-E8D2-4E57-8D6D-61E2D175474B}" type="datetime1">
              <a:rPr lang="en-US" smtClean="0"/>
              <a:t>4/27/22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2175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FAB17AF-8C4C-5845-B7DE-A4AC7A53117E}"/>
              </a:ext>
            </a:extLst>
          </p:cNvPr>
          <p:cNvSpPr/>
          <p:nvPr/>
        </p:nvSpPr>
        <p:spPr>
          <a:xfrm>
            <a:off x="0" y="-1"/>
            <a:ext cx="12192000" cy="1600201"/>
          </a:xfrm>
          <a:prstGeom prst="rect">
            <a:avLst/>
          </a:prstGeom>
          <a:solidFill>
            <a:srgbClr val="232D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solidFill>
                  <a:schemeClr val="bg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21DF3-1FB0-45DC-97EF-461960E13574}" type="datetime1">
              <a:rPr lang="en-US" smtClean="0"/>
              <a:t>4/27/22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2559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282CF36-B83D-CA4E-A297-1A51EA28471C}"/>
              </a:ext>
            </a:extLst>
          </p:cNvPr>
          <p:cNvSpPr/>
          <p:nvPr/>
        </p:nvSpPr>
        <p:spPr>
          <a:xfrm>
            <a:off x="0" y="-1"/>
            <a:ext cx="12192000" cy="1600201"/>
          </a:xfrm>
          <a:prstGeom prst="rect">
            <a:avLst/>
          </a:prstGeom>
          <a:solidFill>
            <a:srgbClr val="232D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solidFill>
                  <a:schemeClr val="bg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B088E-2809-46D8-B43F-738015D878CC}" type="datetime1">
              <a:rPr lang="en-US" smtClean="0"/>
              <a:t>4/27/22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87704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D2E7A9B-E4F1-7444-9561-2EEF0BD9300B}"/>
              </a:ext>
            </a:extLst>
          </p:cNvPr>
          <p:cNvSpPr/>
          <p:nvPr/>
        </p:nvSpPr>
        <p:spPr>
          <a:xfrm>
            <a:off x="0" y="-1"/>
            <a:ext cx="12192000" cy="1600201"/>
          </a:xfrm>
          <a:prstGeom prst="rect">
            <a:avLst/>
          </a:prstGeom>
          <a:solidFill>
            <a:srgbClr val="232D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solidFill>
                  <a:schemeClr val="bg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8D42A-BC08-426E-9E11-483BA9D61AF6}" type="datetime1">
              <a:rPr lang="en-US" smtClean="0"/>
              <a:t>4/27/22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4162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maller Title n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D2E7A9B-E4F1-7444-9561-2EEF0BD9300B}"/>
              </a:ext>
            </a:extLst>
          </p:cNvPr>
          <p:cNvSpPr/>
          <p:nvPr/>
        </p:nvSpPr>
        <p:spPr>
          <a:xfrm>
            <a:off x="0" y="-1"/>
            <a:ext cx="12192000" cy="762001"/>
          </a:xfrm>
          <a:prstGeom prst="rect">
            <a:avLst/>
          </a:prstGeom>
          <a:solidFill>
            <a:srgbClr val="232D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-228600"/>
            <a:ext cx="10972800" cy="1143000"/>
          </a:xfrm>
        </p:spPr>
        <p:txBody>
          <a:bodyPr/>
          <a:lstStyle>
            <a:lvl1pPr>
              <a:defRPr b="1" i="0">
                <a:solidFill>
                  <a:schemeClr val="bg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B28102-2E91-4DD7-8E8B-98B790A12701}" type="datetime1">
              <a:rPr lang="en-US" smtClean="0"/>
              <a:t>4/27/22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152167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C786-44E1-4BD5-AD14-75F3EA166B5A}" type="datetime1">
              <a:rPr lang="en-US" smtClean="0"/>
              <a:t>4/27/22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9212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B28102-2E91-4DD7-8E8B-98B790A12701}" type="datetime1">
              <a:rPr lang="en-US" smtClean="0"/>
              <a:t>4/27/22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BADE50-950A-4D58-BFB2-FA2C6A8B38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9775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88" r:id="rId13"/>
    <p:sldLayoutId id="2147483689" r:id="rId14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64.png"/><Relationship Id="rId7" Type="http://schemas.openxmlformats.org/officeDocument/2006/relationships/image" Target="../media/image18.png"/><Relationship Id="rId12" Type="http://schemas.openxmlformats.org/officeDocument/2006/relationships/image" Target="../media/image77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11" Type="http://schemas.openxmlformats.org/officeDocument/2006/relationships/image" Target="../media/image71.png"/><Relationship Id="rId5" Type="http://schemas.openxmlformats.org/officeDocument/2006/relationships/image" Target="../media/image12.jpeg"/><Relationship Id="rId10" Type="http://schemas.openxmlformats.org/officeDocument/2006/relationships/image" Target="../media/image21.png"/><Relationship Id="rId4" Type="http://schemas.openxmlformats.org/officeDocument/2006/relationships/image" Target="../media/image65.png"/><Relationship Id="rId9" Type="http://schemas.openxmlformats.org/officeDocument/2006/relationships/image" Target="../media/image20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eg"/><Relationship Id="rId13" Type="http://schemas.openxmlformats.org/officeDocument/2006/relationships/image" Target="../media/image33.jpeg"/><Relationship Id="rId3" Type="http://schemas.openxmlformats.org/officeDocument/2006/relationships/image" Target="../media/image23.jpeg"/><Relationship Id="rId7" Type="http://schemas.openxmlformats.org/officeDocument/2006/relationships/image" Target="../media/image27.jpeg"/><Relationship Id="rId12" Type="http://schemas.openxmlformats.org/officeDocument/2006/relationships/image" Target="../media/image32.tiff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eg"/><Relationship Id="rId11" Type="http://schemas.openxmlformats.org/officeDocument/2006/relationships/image" Target="../media/image31.jpeg"/><Relationship Id="rId5" Type="http://schemas.openxmlformats.org/officeDocument/2006/relationships/image" Target="../media/image25.jpeg"/><Relationship Id="rId10" Type="http://schemas.openxmlformats.org/officeDocument/2006/relationships/image" Target="../media/image30.jpeg"/><Relationship Id="rId4" Type="http://schemas.openxmlformats.org/officeDocument/2006/relationships/image" Target="../media/image24.jpeg"/><Relationship Id="rId9" Type="http://schemas.openxmlformats.org/officeDocument/2006/relationships/image" Target="../media/image29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13" Type="http://schemas.openxmlformats.org/officeDocument/2006/relationships/image" Target="../media/image28.jpeg"/><Relationship Id="rId18" Type="http://schemas.openxmlformats.org/officeDocument/2006/relationships/image" Target="../media/image33.jpeg"/><Relationship Id="rId3" Type="http://schemas.openxmlformats.org/officeDocument/2006/relationships/image" Target="../media/image86.png"/><Relationship Id="rId7" Type="http://schemas.openxmlformats.org/officeDocument/2006/relationships/image" Target="../media/image22.jpeg"/><Relationship Id="rId12" Type="http://schemas.openxmlformats.org/officeDocument/2006/relationships/image" Target="../media/image27.jpeg"/><Relationship Id="rId17" Type="http://schemas.openxmlformats.org/officeDocument/2006/relationships/image" Target="../media/image32.tiff"/><Relationship Id="rId2" Type="http://schemas.openxmlformats.org/officeDocument/2006/relationships/image" Target="../media/image23.png"/><Relationship Id="rId16" Type="http://schemas.openxmlformats.org/officeDocument/2006/relationships/image" Target="../media/image3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.png"/><Relationship Id="rId11" Type="http://schemas.openxmlformats.org/officeDocument/2006/relationships/image" Target="../media/image26.jpeg"/><Relationship Id="rId5" Type="http://schemas.openxmlformats.org/officeDocument/2006/relationships/image" Target="../media/image139.png"/><Relationship Id="rId15" Type="http://schemas.openxmlformats.org/officeDocument/2006/relationships/image" Target="../media/image30.jpeg"/><Relationship Id="rId10" Type="http://schemas.openxmlformats.org/officeDocument/2006/relationships/image" Target="../media/image25.jpeg"/><Relationship Id="rId4" Type="http://schemas.openxmlformats.org/officeDocument/2006/relationships/image" Target="../media/image137.png"/><Relationship Id="rId9" Type="http://schemas.openxmlformats.org/officeDocument/2006/relationships/image" Target="../media/image24.jpeg"/><Relationship Id="rId14" Type="http://schemas.openxmlformats.org/officeDocument/2006/relationships/image" Target="../media/image29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13" Type="http://schemas.openxmlformats.org/officeDocument/2006/relationships/image" Target="../media/image28.jpeg"/><Relationship Id="rId18" Type="http://schemas.openxmlformats.org/officeDocument/2006/relationships/image" Target="../media/image33.jpeg"/><Relationship Id="rId3" Type="http://schemas.openxmlformats.org/officeDocument/2006/relationships/image" Target="../media/image96.png"/><Relationship Id="rId7" Type="http://schemas.openxmlformats.org/officeDocument/2006/relationships/image" Target="../media/image22.jpeg"/><Relationship Id="rId12" Type="http://schemas.openxmlformats.org/officeDocument/2006/relationships/image" Target="../media/image27.jpeg"/><Relationship Id="rId17" Type="http://schemas.openxmlformats.org/officeDocument/2006/relationships/image" Target="../media/image32.tiff"/><Relationship Id="rId2" Type="http://schemas.openxmlformats.org/officeDocument/2006/relationships/image" Target="../media/image34.png"/><Relationship Id="rId16" Type="http://schemas.openxmlformats.org/officeDocument/2006/relationships/image" Target="../media/image3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11" Type="http://schemas.openxmlformats.org/officeDocument/2006/relationships/image" Target="../media/image26.jpeg"/><Relationship Id="rId5" Type="http://schemas.openxmlformats.org/officeDocument/2006/relationships/image" Target="../media/image99.png"/><Relationship Id="rId15" Type="http://schemas.openxmlformats.org/officeDocument/2006/relationships/image" Target="../media/image30.jpeg"/><Relationship Id="rId10" Type="http://schemas.openxmlformats.org/officeDocument/2006/relationships/image" Target="../media/image25.jpeg"/><Relationship Id="rId4" Type="http://schemas.openxmlformats.org/officeDocument/2006/relationships/image" Target="../media/image97.png"/><Relationship Id="rId9" Type="http://schemas.openxmlformats.org/officeDocument/2006/relationships/image" Target="../media/image24.jpeg"/><Relationship Id="rId14" Type="http://schemas.openxmlformats.org/officeDocument/2006/relationships/image" Target="../media/image29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13" Type="http://schemas.openxmlformats.org/officeDocument/2006/relationships/image" Target="../media/image28.jpeg"/><Relationship Id="rId18" Type="http://schemas.openxmlformats.org/officeDocument/2006/relationships/image" Target="../media/image33.jpeg"/><Relationship Id="rId3" Type="http://schemas.openxmlformats.org/officeDocument/2006/relationships/image" Target="../media/image86.png"/><Relationship Id="rId7" Type="http://schemas.openxmlformats.org/officeDocument/2006/relationships/image" Target="../media/image22.jpeg"/><Relationship Id="rId12" Type="http://schemas.openxmlformats.org/officeDocument/2006/relationships/image" Target="../media/image27.jpeg"/><Relationship Id="rId17" Type="http://schemas.openxmlformats.org/officeDocument/2006/relationships/image" Target="../media/image32.tiff"/><Relationship Id="rId2" Type="http://schemas.openxmlformats.org/officeDocument/2006/relationships/image" Target="../media/image36.png"/><Relationship Id="rId16" Type="http://schemas.openxmlformats.org/officeDocument/2006/relationships/image" Target="../media/image3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.png"/><Relationship Id="rId11" Type="http://schemas.openxmlformats.org/officeDocument/2006/relationships/image" Target="../media/image26.jpeg"/><Relationship Id="rId5" Type="http://schemas.openxmlformats.org/officeDocument/2006/relationships/image" Target="../media/image139.png"/><Relationship Id="rId15" Type="http://schemas.openxmlformats.org/officeDocument/2006/relationships/image" Target="../media/image30.jpeg"/><Relationship Id="rId10" Type="http://schemas.openxmlformats.org/officeDocument/2006/relationships/image" Target="../media/image25.jpeg"/><Relationship Id="rId4" Type="http://schemas.openxmlformats.org/officeDocument/2006/relationships/image" Target="../media/image137.png"/><Relationship Id="rId9" Type="http://schemas.openxmlformats.org/officeDocument/2006/relationships/image" Target="../media/image24.jpeg"/><Relationship Id="rId14" Type="http://schemas.openxmlformats.org/officeDocument/2006/relationships/image" Target="../media/image29.jpe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13" Type="http://schemas.openxmlformats.org/officeDocument/2006/relationships/image" Target="../media/image27.jpeg"/><Relationship Id="rId18" Type="http://schemas.openxmlformats.org/officeDocument/2006/relationships/image" Target="../media/image32.tiff"/><Relationship Id="rId3" Type="http://schemas.openxmlformats.org/officeDocument/2006/relationships/image" Target="../media/image1020.png"/><Relationship Id="rId7" Type="http://schemas.openxmlformats.org/officeDocument/2006/relationships/image" Target="../media/image1080.png"/><Relationship Id="rId12" Type="http://schemas.openxmlformats.org/officeDocument/2006/relationships/image" Target="../media/image26.jpeg"/><Relationship Id="rId17" Type="http://schemas.openxmlformats.org/officeDocument/2006/relationships/image" Target="../media/image31.jpeg"/><Relationship Id="rId2" Type="http://schemas.openxmlformats.org/officeDocument/2006/relationships/image" Target="../media/image1040.png"/><Relationship Id="rId16" Type="http://schemas.openxmlformats.org/officeDocument/2006/relationships/image" Target="../media/image3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.png"/><Relationship Id="rId11" Type="http://schemas.openxmlformats.org/officeDocument/2006/relationships/image" Target="../media/image25.jpeg"/><Relationship Id="rId5" Type="http://schemas.openxmlformats.org/officeDocument/2006/relationships/image" Target="../media/image1061.png"/><Relationship Id="rId15" Type="http://schemas.openxmlformats.org/officeDocument/2006/relationships/image" Target="../media/image29.jpeg"/><Relationship Id="rId10" Type="http://schemas.openxmlformats.org/officeDocument/2006/relationships/image" Target="../media/image24.jpeg"/><Relationship Id="rId19" Type="http://schemas.openxmlformats.org/officeDocument/2006/relationships/image" Target="../media/image33.jpeg"/><Relationship Id="rId4" Type="http://schemas.openxmlformats.org/officeDocument/2006/relationships/image" Target="../media/image1051.png"/><Relationship Id="rId9" Type="http://schemas.openxmlformats.org/officeDocument/2006/relationships/image" Target="../media/image23.jpeg"/><Relationship Id="rId14" Type="http://schemas.openxmlformats.org/officeDocument/2006/relationships/image" Target="../media/image28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0.png"/><Relationship Id="rId7" Type="http://schemas.openxmlformats.org/officeDocument/2006/relationships/image" Target="../media/image112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.png"/><Relationship Id="rId5" Type="http://schemas.openxmlformats.org/officeDocument/2006/relationships/image" Target="../media/image1061.png"/><Relationship Id="rId4" Type="http://schemas.openxmlformats.org/officeDocument/2006/relationships/image" Target="../media/image11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eg"/><Relationship Id="rId13" Type="http://schemas.openxmlformats.org/officeDocument/2006/relationships/image" Target="../media/image33.jpeg"/><Relationship Id="rId3" Type="http://schemas.openxmlformats.org/officeDocument/2006/relationships/image" Target="../media/image23.jpeg"/><Relationship Id="rId7" Type="http://schemas.openxmlformats.org/officeDocument/2006/relationships/image" Target="../media/image27.jpeg"/><Relationship Id="rId12" Type="http://schemas.openxmlformats.org/officeDocument/2006/relationships/image" Target="../media/image30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eg"/><Relationship Id="rId11" Type="http://schemas.openxmlformats.org/officeDocument/2006/relationships/image" Target="../media/image29.jpeg"/><Relationship Id="rId5" Type="http://schemas.openxmlformats.org/officeDocument/2006/relationships/image" Target="../media/image25.jpeg"/><Relationship Id="rId10" Type="http://schemas.openxmlformats.org/officeDocument/2006/relationships/image" Target="../media/image32.tiff"/><Relationship Id="rId4" Type="http://schemas.openxmlformats.org/officeDocument/2006/relationships/image" Target="../media/image24.jpeg"/><Relationship Id="rId9" Type="http://schemas.openxmlformats.org/officeDocument/2006/relationships/image" Target="../media/image28.jpe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eg"/><Relationship Id="rId13" Type="http://schemas.openxmlformats.org/officeDocument/2006/relationships/image" Target="../media/image29.jpeg"/><Relationship Id="rId3" Type="http://schemas.openxmlformats.org/officeDocument/2006/relationships/image" Target="../media/image120.png"/><Relationship Id="rId7" Type="http://schemas.openxmlformats.org/officeDocument/2006/relationships/image" Target="../media/image25.jpeg"/><Relationship Id="rId12" Type="http://schemas.openxmlformats.org/officeDocument/2006/relationships/image" Target="../media/image32.tiff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eg"/><Relationship Id="rId11" Type="http://schemas.openxmlformats.org/officeDocument/2006/relationships/image" Target="../media/image28.jpeg"/><Relationship Id="rId5" Type="http://schemas.openxmlformats.org/officeDocument/2006/relationships/image" Target="../media/image23.jpeg"/><Relationship Id="rId15" Type="http://schemas.openxmlformats.org/officeDocument/2006/relationships/image" Target="../media/image33.jpeg"/><Relationship Id="rId10" Type="http://schemas.openxmlformats.org/officeDocument/2006/relationships/image" Target="../media/image31.jpeg"/><Relationship Id="rId4" Type="http://schemas.openxmlformats.org/officeDocument/2006/relationships/image" Target="../media/image22.jpeg"/><Relationship Id="rId9" Type="http://schemas.openxmlformats.org/officeDocument/2006/relationships/image" Target="../media/image27.jpeg"/><Relationship Id="rId14" Type="http://schemas.openxmlformats.org/officeDocument/2006/relationships/image" Target="../media/image30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2.png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1.png"/><Relationship Id="rId4" Type="http://schemas.openxmlformats.org/officeDocument/2006/relationships/image" Target="../media/image51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138.png"/><Relationship Id="rId7" Type="http://schemas.openxmlformats.org/officeDocument/2006/relationships/image" Target="../media/image40.png"/><Relationship Id="rId2" Type="http://schemas.openxmlformats.org/officeDocument/2006/relationships/image" Target="../media/image13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11" Type="http://schemas.openxmlformats.org/officeDocument/2006/relationships/image" Target="../media/image61.png"/><Relationship Id="rId5" Type="http://schemas.openxmlformats.org/officeDocument/2006/relationships/image" Target="../media/image1390.png"/><Relationship Id="rId10" Type="http://schemas.openxmlformats.org/officeDocument/2006/relationships/image" Target="../media/image60.png"/><Relationship Id="rId4" Type="http://schemas.openxmlformats.org/officeDocument/2006/relationships/image" Target="../media/image54.png"/><Relationship Id="rId9" Type="http://schemas.openxmlformats.org/officeDocument/2006/relationships/image" Target="../media/image140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4" Type="http://schemas.openxmlformats.org/officeDocument/2006/relationships/image" Target="../media/image35.tiff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image" Target="../media/image900.png"/><Relationship Id="rId7" Type="http://schemas.openxmlformats.org/officeDocument/2006/relationships/image" Target="../media/image1101.png"/><Relationship Id="rId2" Type="http://schemas.openxmlformats.org/officeDocument/2006/relationships/image" Target="../media/image7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1.png"/><Relationship Id="rId5" Type="http://schemas.openxmlformats.org/officeDocument/2006/relationships/image" Target="../media/image92.png"/><Relationship Id="rId4" Type="http://schemas.openxmlformats.org/officeDocument/2006/relationships/image" Target="../media/image911.png"/><Relationship Id="rId9" Type="http://schemas.openxmlformats.org/officeDocument/2006/relationships/image" Target="../media/image44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5" Type="http://schemas.openxmlformats.org/officeDocument/2006/relationships/image" Target="../media/image540.png"/><Relationship Id="rId4" Type="http://schemas.openxmlformats.org/officeDocument/2006/relationships/tags" Target="../tags/tag4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.xml"/><Relationship Id="rId1" Type="http://schemas.openxmlformats.org/officeDocument/2006/relationships/tags" Target="../tags/tag5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1.png"/><Relationship Id="rId3" Type="http://schemas.openxmlformats.org/officeDocument/2006/relationships/image" Target="../media/image771.png"/><Relationship Id="rId7" Type="http://schemas.openxmlformats.org/officeDocument/2006/relationships/image" Target="../media/image109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5" Type="http://schemas.openxmlformats.org/officeDocument/2006/relationships/image" Target="../media/image911.png"/><Relationship Id="rId4" Type="http://schemas.openxmlformats.org/officeDocument/2006/relationships/image" Target="../media/image900.png"/><Relationship Id="rId9" Type="http://schemas.openxmlformats.org/officeDocument/2006/relationships/image" Target="../media/image115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1.png"/><Relationship Id="rId3" Type="http://schemas.openxmlformats.org/officeDocument/2006/relationships/image" Target="../media/image771.png"/><Relationship Id="rId7" Type="http://schemas.openxmlformats.org/officeDocument/2006/relationships/image" Target="../media/image109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5" Type="http://schemas.openxmlformats.org/officeDocument/2006/relationships/image" Target="../media/image911.png"/><Relationship Id="rId4" Type="http://schemas.openxmlformats.org/officeDocument/2006/relationships/image" Target="../media/image900.png"/><Relationship Id="rId9" Type="http://schemas.openxmlformats.org/officeDocument/2006/relationships/image" Target="../media/image115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.xml"/><Relationship Id="rId1" Type="http://schemas.openxmlformats.org/officeDocument/2006/relationships/tags" Target="../tags/tag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0.xml"/><Relationship Id="rId1" Type="http://schemas.openxmlformats.org/officeDocument/2006/relationships/tags" Target="../tags/tag9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2.xml"/><Relationship Id="rId1" Type="http://schemas.openxmlformats.org/officeDocument/2006/relationships/tags" Target="../tags/tag11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tags" Target="../tags/tag20.xml"/><Relationship Id="rId13" Type="http://schemas.openxmlformats.org/officeDocument/2006/relationships/tags" Target="../tags/tag25.xml"/><Relationship Id="rId3" Type="http://schemas.openxmlformats.org/officeDocument/2006/relationships/tags" Target="../tags/tag15.xml"/><Relationship Id="rId7" Type="http://schemas.openxmlformats.org/officeDocument/2006/relationships/tags" Target="../tags/tag19.xml"/><Relationship Id="rId12" Type="http://schemas.openxmlformats.org/officeDocument/2006/relationships/tags" Target="../tags/tag24.xml"/><Relationship Id="rId17" Type="http://schemas.openxmlformats.org/officeDocument/2006/relationships/slideLayout" Target="../slideLayouts/slideLayout2.xml"/><Relationship Id="rId2" Type="http://schemas.openxmlformats.org/officeDocument/2006/relationships/tags" Target="../tags/tag14.xml"/><Relationship Id="rId16" Type="http://schemas.openxmlformats.org/officeDocument/2006/relationships/tags" Target="../tags/tag28.xml"/><Relationship Id="rId1" Type="http://schemas.openxmlformats.org/officeDocument/2006/relationships/tags" Target="../tags/tag13.xml"/><Relationship Id="rId6" Type="http://schemas.openxmlformats.org/officeDocument/2006/relationships/tags" Target="../tags/tag18.xml"/><Relationship Id="rId11" Type="http://schemas.openxmlformats.org/officeDocument/2006/relationships/tags" Target="../tags/tag23.xml"/><Relationship Id="rId5" Type="http://schemas.openxmlformats.org/officeDocument/2006/relationships/tags" Target="../tags/tag17.xml"/><Relationship Id="rId15" Type="http://schemas.openxmlformats.org/officeDocument/2006/relationships/tags" Target="../tags/tag27.xml"/><Relationship Id="rId10" Type="http://schemas.openxmlformats.org/officeDocument/2006/relationships/tags" Target="../tags/tag22.xml"/><Relationship Id="rId4" Type="http://schemas.openxmlformats.org/officeDocument/2006/relationships/tags" Target="../tags/tag16.xml"/><Relationship Id="rId9" Type="http://schemas.openxmlformats.org/officeDocument/2006/relationships/tags" Target="../tags/tag21.xml"/><Relationship Id="rId14" Type="http://schemas.openxmlformats.org/officeDocument/2006/relationships/tags" Target="../tags/tag2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0.png"/><Relationship Id="rId2" Type="http://schemas.openxmlformats.org/officeDocument/2006/relationships/image" Target="../media/image49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1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0.png"/><Relationship Id="rId2" Type="http://schemas.openxmlformats.org/officeDocument/2006/relationships/image" Target="../media/image49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1.png"/><Relationship Id="rId3" Type="http://schemas.openxmlformats.org/officeDocument/2006/relationships/image" Target="../media/image1190.png"/><Relationship Id="rId7" Type="http://schemas.openxmlformats.org/officeDocument/2006/relationships/image" Target="../media/image1091.png"/><Relationship Id="rId2" Type="http://schemas.openxmlformats.org/officeDocument/2006/relationships/image" Target="../media/image51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1.png"/><Relationship Id="rId5" Type="http://schemas.openxmlformats.org/officeDocument/2006/relationships/image" Target="../media/image900.png"/><Relationship Id="rId4" Type="http://schemas.openxmlformats.org/officeDocument/2006/relationships/image" Target="../media/image1200.png"/><Relationship Id="rId9" Type="http://schemas.openxmlformats.org/officeDocument/2006/relationships/image" Target="../media/image115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62.png"/><Relationship Id="rId18" Type="http://schemas.openxmlformats.org/officeDocument/2006/relationships/image" Target="../media/image70.png"/><Relationship Id="rId3" Type="http://schemas.openxmlformats.org/officeDocument/2006/relationships/image" Target="../media/image1260.png"/><Relationship Id="rId7" Type="http://schemas.openxmlformats.org/officeDocument/2006/relationships/image" Target="../media/image560.png"/><Relationship Id="rId12" Type="http://schemas.openxmlformats.org/officeDocument/2006/relationships/image" Target="../media/image610.png"/><Relationship Id="rId17" Type="http://schemas.openxmlformats.org/officeDocument/2006/relationships/image" Target="../media/image69.png"/><Relationship Id="rId2" Type="http://schemas.openxmlformats.org/officeDocument/2006/relationships/image" Target="../media/image1250.png"/><Relationship Id="rId16" Type="http://schemas.openxmlformats.org/officeDocument/2006/relationships/image" Target="../media/image68.png"/><Relationship Id="rId20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11" Type="http://schemas.openxmlformats.org/officeDocument/2006/relationships/image" Target="../media/image600.png"/><Relationship Id="rId5" Type="http://schemas.openxmlformats.org/officeDocument/2006/relationships/image" Target="../media/image541.png"/><Relationship Id="rId15" Type="http://schemas.openxmlformats.org/officeDocument/2006/relationships/image" Target="../media/image67.png"/><Relationship Id="rId10" Type="http://schemas.openxmlformats.org/officeDocument/2006/relationships/image" Target="../media/image59.png"/><Relationship Id="rId19" Type="http://schemas.openxmlformats.org/officeDocument/2006/relationships/image" Target="../media/image72.png"/><Relationship Id="rId4" Type="http://schemas.openxmlformats.org/officeDocument/2006/relationships/image" Target="../media/image53.png"/><Relationship Id="rId9" Type="http://schemas.openxmlformats.org/officeDocument/2006/relationships/image" Target="../media/image580.png"/><Relationship Id="rId14" Type="http://schemas.openxmlformats.org/officeDocument/2006/relationships/image" Target="../media/image66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0.png"/><Relationship Id="rId13" Type="http://schemas.openxmlformats.org/officeDocument/2006/relationships/image" Target="../media/image79.png"/><Relationship Id="rId18" Type="http://schemas.openxmlformats.org/officeDocument/2006/relationships/image" Target="../media/image69.png"/><Relationship Id="rId3" Type="http://schemas.openxmlformats.org/officeDocument/2006/relationships/image" Target="../media/image74.png"/><Relationship Id="rId21" Type="http://schemas.openxmlformats.org/officeDocument/2006/relationships/image" Target="../media/image83.png"/><Relationship Id="rId7" Type="http://schemas.openxmlformats.org/officeDocument/2006/relationships/image" Target="../media/image55.png"/><Relationship Id="rId12" Type="http://schemas.openxmlformats.org/officeDocument/2006/relationships/image" Target="../media/image600.png"/><Relationship Id="rId17" Type="http://schemas.openxmlformats.org/officeDocument/2006/relationships/image" Target="../media/image68.png"/><Relationship Id="rId2" Type="http://schemas.openxmlformats.org/officeDocument/2006/relationships/image" Target="../media/image720.png"/><Relationship Id="rId16" Type="http://schemas.openxmlformats.org/officeDocument/2006/relationships/image" Target="../media/image80.png"/><Relationship Id="rId20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1.png"/><Relationship Id="rId11" Type="http://schemas.openxmlformats.org/officeDocument/2006/relationships/image" Target="../media/image59.png"/><Relationship Id="rId5" Type="http://schemas.openxmlformats.org/officeDocument/2006/relationships/image" Target="../media/image76.png"/><Relationship Id="rId15" Type="http://schemas.openxmlformats.org/officeDocument/2006/relationships/image" Target="../media/image66.png"/><Relationship Id="rId10" Type="http://schemas.openxmlformats.org/officeDocument/2006/relationships/image" Target="../media/image580.png"/><Relationship Id="rId19" Type="http://schemas.openxmlformats.org/officeDocument/2006/relationships/image" Target="../media/image81.png"/><Relationship Id="rId4" Type="http://schemas.openxmlformats.org/officeDocument/2006/relationships/image" Target="../media/image75.png"/><Relationship Id="rId9" Type="http://schemas.openxmlformats.org/officeDocument/2006/relationships/image" Target="../media/image78.png"/><Relationship Id="rId14" Type="http://schemas.openxmlformats.org/officeDocument/2006/relationships/image" Target="../media/image62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600.png"/><Relationship Id="rId18" Type="http://schemas.openxmlformats.org/officeDocument/2006/relationships/image" Target="../media/image68.png"/><Relationship Id="rId3" Type="http://schemas.openxmlformats.org/officeDocument/2006/relationships/image" Target="../media/image74.png"/><Relationship Id="rId21" Type="http://schemas.openxmlformats.org/officeDocument/2006/relationships/image" Target="../media/image87.png"/><Relationship Id="rId7" Type="http://schemas.openxmlformats.org/officeDocument/2006/relationships/image" Target="../media/image541.png"/><Relationship Id="rId12" Type="http://schemas.openxmlformats.org/officeDocument/2006/relationships/image" Target="../media/image59.png"/><Relationship Id="rId17" Type="http://schemas.openxmlformats.org/officeDocument/2006/relationships/image" Target="../media/image80.png"/><Relationship Id="rId2" Type="http://schemas.openxmlformats.org/officeDocument/2006/relationships/image" Target="../media/image910.png"/><Relationship Id="rId16" Type="http://schemas.openxmlformats.org/officeDocument/2006/relationships/image" Target="../media/image66.png"/><Relationship Id="rId20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11" Type="http://schemas.openxmlformats.org/officeDocument/2006/relationships/image" Target="../media/image580.png"/><Relationship Id="rId5" Type="http://schemas.openxmlformats.org/officeDocument/2006/relationships/image" Target="../media/image85.png"/><Relationship Id="rId15" Type="http://schemas.openxmlformats.org/officeDocument/2006/relationships/image" Target="../media/image62.png"/><Relationship Id="rId10" Type="http://schemas.openxmlformats.org/officeDocument/2006/relationships/image" Target="../media/image78.png"/><Relationship Id="rId19" Type="http://schemas.openxmlformats.org/officeDocument/2006/relationships/image" Target="../media/image69.png"/><Relationship Id="rId4" Type="http://schemas.openxmlformats.org/officeDocument/2006/relationships/image" Target="../media/image84.png"/><Relationship Id="rId9" Type="http://schemas.openxmlformats.org/officeDocument/2006/relationships/image" Target="../media/image560.png"/><Relationship Id="rId14" Type="http://schemas.openxmlformats.org/officeDocument/2006/relationships/image" Target="../media/image79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13" Type="http://schemas.openxmlformats.org/officeDocument/2006/relationships/image" Target="../media/image690.png"/><Relationship Id="rId7" Type="http://schemas.openxmlformats.org/officeDocument/2006/relationships/image" Target="../media/image1151.png"/><Relationship Id="rId12" Type="http://schemas.openxmlformats.org/officeDocument/2006/relationships/image" Target="../media/image680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0.png"/><Relationship Id="rId11" Type="http://schemas.openxmlformats.org/officeDocument/2006/relationships/image" Target="../media/image93.png"/><Relationship Id="rId5" Type="http://schemas.openxmlformats.org/officeDocument/2006/relationships/image" Target="../media/image401.png"/><Relationship Id="rId10" Type="http://schemas.openxmlformats.org/officeDocument/2006/relationships/image" Target="../media/image91.png"/><Relationship Id="rId9" Type="http://schemas.openxmlformats.org/officeDocument/2006/relationships/image" Target="../media/image1170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1.png"/><Relationship Id="rId3" Type="http://schemas.openxmlformats.org/officeDocument/2006/relationships/image" Target="../media/image1190.png"/><Relationship Id="rId7" Type="http://schemas.openxmlformats.org/officeDocument/2006/relationships/image" Target="../media/image1091.png"/><Relationship Id="rId2" Type="http://schemas.openxmlformats.org/officeDocument/2006/relationships/image" Target="../media/image51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1.png"/><Relationship Id="rId5" Type="http://schemas.openxmlformats.org/officeDocument/2006/relationships/image" Target="../media/image900.png"/><Relationship Id="rId10" Type="http://schemas.openxmlformats.org/officeDocument/2006/relationships/image" Target="../media/image156.png"/><Relationship Id="rId4" Type="http://schemas.openxmlformats.org/officeDocument/2006/relationships/image" Target="../media/image1200.png"/><Relationship Id="rId9" Type="http://schemas.openxmlformats.org/officeDocument/2006/relationships/image" Target="../media/image115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0.png"/><Relationship Id="rId2" Type="http://schemas.openxmlformats.org/officeDocument/2006/relationships/image" Target="../media/image950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89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0.png"/><Relationship Id="rId2" Type="http://schemas.openxmlformats.org/officeDocument/2006/relationships/image" Target="../media/image950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1.png"/><Relationship Id="rId3" Type="http://schemas.openxmlformats.org/officeDocument/2006/relationships/image" Target="../media/image157.png"/><Relationship Id="rId7" Type="http://schemas.openxmlformats.org/officeDocument/2006/relationships/image" Target="../media/image911.png"/><Relationship Id="rId12" Type="http://schemas.openxmlformats.org/officeDocument/2006/relationships/image" Target="../media/image162.png"/><Relationship Id="rId2" Type="http://schemas.openxmlformats.org/officeDocument/2006/relationships/image" Target="../media/image9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0.png"/><Relationship Id="rId11" Type="http://schemas.openxmlformats.org/officeDocument/2006/relationships/image" Target="../media/image115.png"/><Relationship Id="rId5" Type="http://schemas.openxmlformats.org/officeDocument/2006/relationships/image" Target="../media/image159.png"/><Relationship Id="rId10" Type="http://schemas.openxmlformats.org/officeDocument/2006/relationships/image" Target="../media/image1101.png"/><Relationship Id="rId4" Type="http://schemas.openxmlformats.org/officeDocument/2006/relationships/image" Target="../media/image158.png"/><Relationship Id="rId9" Type="http://schemas.openxmlformats.org/officeDocument/2006/relationships/image" Target="../media/image1091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1030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0.png"/><Relationship Id="rId2" Type="http://schemas.openxmlformats.org/officeDocument/2006/relationships/image" Target="../media/image1050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.png"/><Relationship Id="rId3" Type="http://schemas.openxmlformats.org/officeDocument/2006/relationships/image" Target="../media/image210.png"/><Relationship Id="rId7" Type="http://schemas.openxmlformats.org/officeDocument/2006/relationships/image" Target="../media/image150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2.png"/><Relationship Id="rId5" Type="http://schemas.openxmlformats.org/officeDocument/2006/relationships/image" Target="../media/image310.png"/><Relationship Id="rId4" Type="http://schemas.openxmlformats.org/officeDocument/2006/relationships/image" Target="../media/image970.png"/><Relationship Id="rId9" Type="http://schemas.openxmlformats.org/officeDocument/2006/relationships/image" Target="../media/image22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9.png"/><Relationship Id="rId3" Type="http://schemas.openxmlformats.org/officeDocument/2006/relationships/image" Target="../media/image176.png"/><Relationship Id="rId7" Type="http://schemas.openxmlformats.org/officeDocument/2006/relationships/image" Target="../media/image911.png"/><Relationship Id="rId2" Type="http://schemas.openxmlformats.org/officeDocument/2006/relationships/image" Target="../media/image9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0.png"/><Relationship Id="rId11" Type="http://schemas.openxmlformats.org/officeDocument/2006/relationships/image" Target="../media/image115.png"/><Relationship Id="rId5" Type="http://schemas.openxmlformats.org/officeDocument/2006/relationships/image" Target="../media/image980.png"/><Relationship Id="rId10" Type="http://schemas.openxmlformats.org/officeDocument/2006/relationships/image" Target="../media/image1101.png"/><Relationship Id="rId4" Type="http://schemas.openxmlformats.org/officeDocument/2006/relationships/image" Target="../media/image177.png"/><Relationship Id="rId9" Type="http://schemas.openxmlformats.org/officeDocument/2006/relationships/image" Target="../media/image1090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13" Type="http://schemas.openxmlformats.org/officeDocument/2006/relationships/image" Target="../media/image1230.png"/><Relationship Id="rId18" Type="http://schemas.openxmlformats.org/officeDocument/2006/relationships/image" Target="../media/image129.png"/><Relationship Id="rId3" Type="http://schemas.openxmlformats.org/officeDocument/2006/relationships/image" Target="../media/image1000.png"/><Relationship Id="rId7" Type="http://schemas.openxmlformats.org/officeDocument/2006/relationships/image" Target="../media/image1120.png"/><Relationship Id="rId12" Type="http://schemas.openxmlformats.org/officeDocument/2006/relationships/image" Target="../media/image1220.png"/><Relationship Id="rId17" Type="http://schemas.openxmlformats.org/officeDocument/2006/relationships/image" Target="../media/image1280.png"/><Relationship Id="rId2" Type="http://schemas.openxmlformats.org/officeDocument/2006/relationships/image" Target="../media/image990.png"/><Relationship Id="rId16" Type="http://schemas.openxmlformats.org/officeDocument/2006/relationships/image" Target="../media/image1270.png"/><Relationship Id="rId20" Type="http://schemas.openxmlformats.org/officeDocument/2006/relationships/image" Target="../media/image13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0.png"/><Relationship Id="rId11" Type="http://schemas.openxmlformats.org/officeDocument/2006/relationships/image" Target="../media/image1210.png"/><Relationship Id="rId5" Type="http://schemas.openxmlformats.org/officeDocument/2006/relationships/image" Target="../media/image1071.png"/><Relationship Id="rId15" Type="http://schemas.openxmlformats.org/officeDocument/2006/relationships/image" Target="../media/image1251.png"/><Relationship Id="rId10" Type="http://schemas.openxmlformats.org/officeDocument/2006/relationships/image" Target="../media/image1160.png"/><Relationship Id="rId19" Type="http://schemas.openxmlformats.org/officeDocument/2006/relationships/image" Target="../media/image130.png"/><Relationship Id="rId4" Type="http://schemas.openxmlformats.org/officeDocument/2006/relationships/image" Target="../media/image580.png"/><Relationship Id="rId9" Type="http://schemas.openxmlformats.org/officeDocument/2006/relationships/image" Target="../media/image1140.png"/><Relationship Id="rId14" Type="http://schemas.openxmlformats.org/officeDocument/2006/relationships/image" Target="../media/image1240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1.png"/><Relationship Id="rId13" Type="http://schemas.openxmlformats.org/officeDocument/2006/relationships/image" Target="../media/image1160.png"/><Relationship Id="rId18" Type="http://schemas.openxmlformats.org/officeDocument/2006/relationships/image" Target="../media/image129.png"/><Relationship Id="rId3" Type="http://schemas.openxmlformats.org/officeDocument/2006/relationships/image" Target="../media/image1320.png"/><Relationship Id="rId21" Type="http://schemas.openxmlformats.org/officeDocument/2006/relationships/image" Target="../media/image144.png"/><Relationship Id="rId7" Type="http://schemas.openxmlformats.org/officeDocument/2006/relationships/image" Target="../media/image580.png"/><Relationship Id="rId12" Type="http://schemas.openxmlformats.org/officeDocument/2006/relationships/image" Target="../media/image1140.png"/><Relationship Id="rId17" Type="http://schemas.openxmlformats.org/officeDocument/2006/relationships/image" Target="../media/image141.png"/><Relationship Id="rId2" Type="http://schemas.openxmlformats.org/officeDocument/2006/relationships/image" Target="../media/image1311.png"/><Relationship Id="rId16" Type="http://schemas.openxmlformats.org/officeDocument/2006/relationships/image" Target="../media/image1270.png"/><Relationship Id="rId20" Type="http://schemas.openxmlformats.org/officeDocument/2006/relationships/image" Target="../media/image1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50.png"/><Relationship Id="rId11" Type="http://schemas.openxmlformats.org/officeDocument/2006/relationships/image" Target="../media/image113.png"/><Relationship Id="rId5" Type="http://schemas.openxmlformats.org/officeDocument/2006/relationships/image" Target="../media/image1340.png"/><Relationship Id="rId15" Type="http://schemas.openxmlformats.org/officeDocument/2006/relationships/image" Target="../media/image1251.png"/><Relationship Id="rId10" Type="http://schemas.openxmlformats.org/officeDocument/2006/relationships/image" Target="../media/image1360.png"/><Relationship Id="rId19" Type="http://schemas.openxmlformats.org/officeDocument/2006/relationships/image" Target="../media/image130.png"/><Relationship Id="rId4" Type="http://schemas.openxmlformats.org/officeDocument/2006/relationships/image" Target="../media/image1330.png"/><Relationship Id="rId9" Type="http://schemas.openxmlformats.org/officeDocument/2006/relationships/image" Target="../media/image1110.png"/><Relationship Id="rId14" Type="http://schemas.openxmlformats.org/officeDocument/2006/relationships/image" Target="../media/image1380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png"/><Relationship Id="rId13" Type="http://schemas.openxmlformats.org/officeDocument/2006/relationships/image" Target="../media/image1380.png"/><Relationship Id="rId18" Type="http://schemas.openxmlformats.org/officeDocument/2006/relationships/image" Target="../media/image160.png"/><Relationship Id="rId3" Type="http://schemas.openxmlformats.org/officeDocument/2006/relationships/image" Target="../media/image1320.png"/><Relationship Id="rId7" Type="http://schemas.openxmlformats.org/officeDocument/2006/relationships/image" Target="../media/image1071.png"/><Relationship Id="rId12" Type="http://schemas.openxmlformats.org/officeDocument/2006/relationships/image" Target="../media/image152.png"/><Relationship Id="rId17" Type="http://schemas.openxmlformats.org/officeDocument/2006/relationships/image" Target="../media/image155.png"/><Relationship Id="rId2" Type="http://schemas.openxmlformats.org/officeDocument/2006/relationships/image" Target="../media/image145.png"/><Relationship Id="rId16" Type="http://schemas.openxmlformats.org/officeDocument/2006/relationships/image" Target="../media/image154.png"/><Relationship Id="rId20" Type="http://schemas.openxmlformats.org/officeDocument/2006/relationships/image" Target="../media/image1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8.png"/><Relationship Id="rId11" Type="http://schemas.openxmlformats.org/officeDocument/2006/relationships/image" Target="../media/image151.png"/><Relationship Id="rId5" Type="http://schemas.openxmlformats.org/officeDocument/2006/relationships/image" Target="../media/image147.png"/><Relationship Id="rId15" Type="http://schemas.openxmlformats.org/officeDocument/2006/relationships/image" Target="../media/image153.png"/><Relationship Id="rId10" Type="http://schemas.openxmlformats.org/officeDocument/2006/relationships/image" Target="../media/image541.png"/><Relationship Id="rId19" Type="http://schemas.openxmlformats.org/officeDocument/2006/relationships/image" Target="../media/image143.png"/><Relationship Id="rId4" Type="http://schemas.openxmlformats.org/officeDocument/2006/relationships/image" Target="../media/image146.png"/><Relationship Id="rId9" Type="http://schemas.openxmlformats.org/officeDocument/2006/relationships/image" Target="../media/image1500.png"/><Relationship Id="rId14" Type="http://schemas.openxmlformats.org/officeDocument/2006/relationships/image" Target="../media/image125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11.png"/><Relationship Id="rId7" Type="http://schemas.openxmlformats.org/officeDocument/2006/relationships/image" Target="../media/image47.png"/><Relationship Id="rId12" Type="http://schemas.openxmlformats.org/officeDocument/2006/relationships/image" Target="../media/image5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6.png"/><Relationship Id="rId5" Type="http://schemas.openxmlformats.org/officeDocument/2006/relationships/image" Target="../media/image13.jpeg"/><Relationship Id="rId10" Type="http://schemas.openxmlformats.org/officeDocument/2006/relationships/image" Target="../media/image15.jpeg"/><Relationship Id="rId4" Type="http://schemas.openxmlformats.org/officeDocument/2006/relationships/image" Target="../media/image12.jpeg"/><Relationship Id="rId9" Type="http://schemas.openxmlformats.org/officeDocument/2006/relationships/image" Target="../media/image49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0.png"/><Relationship Id="rId3" Type="http://schemas.openxmlformats.org/officeDocument/2006/relationships/image" Target="../media/image1760.png"/><Relationship Id="rId7" Type="http://schemas.openxmlformats.org/officeDocument/2006/relationships/image" Target="../media/image10900.png"/><Relationship Id="rId2" Type="http://schemas.openxmlformats.org/officeDocument/2006/relationships/image" Target="../media/image9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90.png"/><Relationship Id="rId11" Type="http://schemas.openxmlformats.org/officeDocument/2006/relationships/image" Target="../media/image890.png"/><Relationship Id="rId5" Type="http://schemas.openxmlformats.org/officeDocument/2006/relationships/image" Target="../media/image912.png"/><Relationship Id="rId10" Type="http://schemas.openxmlformats.org/officeDocument/2006/relationships/image" Target="../media/image1770.png"/><Relationship Id="rId4" Type="http://schemas.openxmlformats.org/officeDocument/2006/relationships/image" Target="../media/image901.png"/><Relationship Id="rId9" Type="http://schemas.openxmlformats.org/officeDocument/2006/relationships/image" Target="../media/image115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102.png"/><Relationship Id="rId7" Type="http://schemas.openxmlformats.org/officeDocument/2006/relationships/image" Target="../media/image106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Relationship Id="rId9" Type="http://schemas.openxmlformats.org/officeDocument/2006/relationships/image" Target="../media/image10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BF2E20F-912C-764C-8C17-5FADDA52B8D0}"/>
                  </a:ext>
                </a:extLst>
              </p:cNvPr>
              <p:cNvSpPr txBox="1"/>
              <p:nvPr/>
            </p:nvSpPr>
            <p:spPr>
              <a:xfrm>
                <a:off x="2895600" y="2667000"/>
                <a:ext cx="6477000" cy="107721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u="sng" dirty="0"/>
                  <a:t>Warm up:</a:t>
                </a:r>
              </a:p>
              <a:p>
                <a:pPr algn="ctr"/>
                <a:r>
                  <a:rPr lang="en-US" sz="3200" dirty="0"/>
                  <a:t>Show that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𝑁𝑃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BF2E20F-912C-764C-8C17-5FADDA52B8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5600" y="2667000"/>
                <a:ext cx="6477000" cy="1077218"/>
              </a:xfrm>
              <a:prstGeom prst="rect">
                <a:avLst/>
              </a:prstGeom>
              <a:blipFill>
                <a:blip r:embed="rId2"/>
                <a:stretch>
                  <a:fillRect t="-5747" b="-1379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7E3B755B-FD49-C347-83C1-4F13B4D8D73B}"/>
              </a:ext>
            </a:extLst>
          </p:cNvPr>
          <p:cNvSpPr txBox="1"/>
          <p:nvPr/>
        </p:nvSpPr>
        <p:spPr>
          <a:xfrm>
            <a:off x="2362200" y="2313057"/>
            <a:ext cx="7772400" cy="286232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Just Kidding!</a:t>
            </a:r>
          </a:p>
          <a:p>
            <a:pPr algn="ctr"/>
            <a:endParaRPr lang="en-US" sz="3600" b="1" dirty="0"/>
          </a:p>
          <a:p>
            <a:pPr algn="ctr"/>
            <a:r>
              <a:rPr lang="en-US" sz="3600" dirty="0"/>
              <a:t>Come taste-test a cookie!</a:t>
            </a:r>
          </a:p>
          <a:p>
            <a:pPr algn="ctr"/>
            <a:r>
              <a:rPr lang="en-US" sz="3600" dirty="0"/>
              <a:t>Nate and I baked cookies for you all this weekend. Start with 2 cookies!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276B4B6-2EC2-204F-97BE-326917E408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sz="5400" dirty="0">
                <a:ln w="3175">
                  <a:solidFill>
                    <a:schemeClr val="bg1"/>
                  </a:solidFill>
                </a:ln>
                <a:solidFill>
                  <a:srgbClr val="0070C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</a:rPr>
              <a:t>CS4102 Algorithms</a:t>
            </a:r>
            <a:br>
              <a:rPr lang="en-US" dirty="0"/>
            </a:br>
            <a:r>
              <a:rPr lang="en-US" sz="2800" dirty="0">
                <a:solidFill>
                  <a:schemeClr val="bg1">
                    <a:lumMod val="65000"/>
                  </a:schemeClr>
                </a:solidFill>
              </a:rPr>
              <a:t>Fall 2019</a:t>
            </a:r>
          </a:p>
        </p:txBody>
      </p:sp>
    </p:spTree>
    <p:extLst>
      <p:ext uri="{BB962C8B-B14F-4D97-AF65-F5344CB8AC3E}">
        <p14:creationId xmlns:p14="http://schemas.microsoft.com/office/powerpoint/2010/main" val="2087116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xit" presetSubtype="0" ac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4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 autoUpdateAnimBg="0"/>
      <p:bldP spid="2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565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/>
              <a:t>Proof of Lower Bound by Reduction</a:t>
            </a:r>
          </a:p>
        </p:txBody>
      </p:sp>
      <p:sp>
        <p:nvSpPr>
          <p:cNvPr id="1435653" name="Text Box 5"/>
          <p:cNvSpPr txBox="1">
            <a:spLocks noChangeArrowheads="1"/>
          </p:cNvSpPr>
          <p:nvPr/>
        </p:nvSpPr>
        <p:spPr bwMode="auto">
          <a:xfrm>
            <a:off x="4114801" y="1757148"/>
            <a:ext cx="4887043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1750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400" dirty="0"/>
              <a:t>1. We know </a:t>
            </a:r>
            <a:r>
              <a:rPr lang="en-US" altLang="en-US" sz="2400" i="1" dirty="0">
                <a:latin typeface="Times New Roman" pitchFamily="18" charset="0"/>
              </a:rPr>
              <a:t>X</a:t>
            </a:r>
            <a:r>
              <a:rPr lang="en-US" altLang="en-US" sz="2400" dirty="0"/>
              <a:t>  is slow (by a proof)</a:t>
            </a:r>
          </a:p>
          <a:p>
            <a:r>
              <a:rPr lang="en-US" altLang="en-US" sz="2400" dirty="0"/>
              <a:t>(e.g., </a:t>
            </a:r>
            <a:r>
              <a:rPr lang="en-US" altLang="en-US" sz="2400" i="1" dirty="0">
                <a:latin typeface="Times New Roman" pitchFamily="18" charset="0"/>
              </a:rPr>
              <a:t>X</a:t>
            </a:r>
            <a:r>
              <a:rPr lang="en-US" altLang="en-US" sz="2400" dirty="0"/>
              <a:t> = some way to open the door)</a:t>
            </a:r>
          </a:p>
        </p:txBody>
      </p:sp>
      <p:sp>
        <p:nvSpPr>
          <p:cNvPr id="1435655" name="Text Box 7"/>
          <p:cNvSpPr txBox="1">
            <a:spLocks noChangeArrowheads="1"/>
          </p:cNvSpPr>
          <p:nvPr/>
        </p:nvSpPr>
        <p:spPr bwMode="auto">
          <a:xfrm>
            <a:off x="4114800" y="3179861"/>
            <a:ext cx="5572744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1750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400" dirty="0"/>
              <a:t>2. Assume </a:t>
            </a:r>
            <a:r>
              <a:rPr lang="en-US" altLang="en-US" sz="2400" i="1" dirty="0">
                <a:latin typeface="Times New Roman" pitchFamily="18" charset="0"/>
              </a:rPr>
              <a:t>Y</a:t>
            </a:r>
            <a:r>
              <a:rPr lang="en-US" altLang="en-US" sz="2400" dirty="0"/>
              <a:t> is quick [toward contradiction]</a:t>
            </a:r>
          </a:p>
          <a:p>
            <a:r>
              <a:rPr lang="en-US" altLang="en-US" sz="2400" dirty="0"/>
              <a:t>(</a:t>
            </a:r>
            <a:r>
              <a:rPr lang="en-US" altLang="en-US" sz="2400" i="1" dirty="0">
                <a:latin typeface="Times New Roman" pitchFamily="18" charset="0"/>
              </a:rPr>
              <a:t>Y</a:t>
            </a:r>
            <a:r>
              <a:rPr lang="en-US" altLang="en-US" sz="2400" dirty="0"/>
              <a:t> = some way to light a fire)</a:t>
            </a:r>
          </a:p>
        </p:txBody>
      </p:sp>
      <p:sp>
        <p:nvSpPr>
          <p:cNvPr id="1435657" name="Text Box 9"/>
          <p:cNvSpPr txBox="1">
            <a:spLocks noChangeArrowheads="1"/>
          </p:cNvSpPr>
          <p:nvPr/>
        </p:nvSpPr>
        <p:spPr bwMode="auto">
          <a:xfrm>
            <a:off x="4114800" y="4852967"/>
            <a:ext cx="550131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1750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400" dirty="0"/>
              <a:t>3. Show how to use </a:t>
            </a:r>
            <a:r>
              <a:rPr lang="en-US" altLang="en-US" sz="2400" i="1" dirty="0">
                <a:latin typeface="Times New Roman" pitchFamily="18" charset="0"/>
              </a:rPr>
              <a:t>Y</a:t>
            </a:r>
            <a:r>
              <a:rPr lang="en-US" altLang="en-US" sz="2400" dirty="0"/>
              <a:t> to perform </a:t>
            </a:r>
            <a:r>
              <a:rPr lang="en-US" altLang="en-US" sz="2400" i="1" dirty="0">
                <a:latin typeface="Times New Roman" pitchFamily="18" charset="0"/>
              </a:rPr>
              <a:t>X </a:t>
            </a:r>
            <a:r>
              <a:rPr lang="en-US" altLang="en-US" sz="2400" dirty="0">
                <a:latin typeface="Times New Roman" pitchFamily="18" charset="0"/>
              </a:rPr>
              <a:t>quickly</a:t>
            </a:r>
            <a:endParaRPr lang="en-US" altLang="en-US" sz="2400" dirty="0"/>
          </a:p>
        </p:txBody>
      </p:sp>
      <p:sp>
        <p:nvSpPr>
          <p:cNvPr id="1435661" name="Rectangle 13"/>
          <p:cNvSpPr>
            <a:spLocks noChangeArrowheads="1"/>
          </p:cNvSpPr>
          <p:nvPr/>
        </p:nvSpPr>
        <p:spPr bwMode="auto">
          <a:xfrm>
            <a:off x="7717397" y="5874601"/>
            <a:ext cx="184731" cy="36933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1750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35663" name="Text Box 15"/>
          <p:cNvSpPr txBox="1">
            <a:spLocks noChangeArrowheads="1"/>
          </p:cNvSpPr>
          <p:nvPr/>
        </p:nvSpPr>
        <p:spPr bwMode="auto">
          <a:xfrm>
            <a:off x="4038600" y="5874603"/>
            <a:ext cx="7817256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1750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en-US" sz="2400" dirty="0"/>
              <a:t>4. </a:t>
            </a:r>
            <a:r>
              <a:rPr lang="en-US" altLang="en-US" sz="2400" i="1" dirty="0">
                <a:latin typeface="Times New Roman" pitchFamily="18" charset="0"/>
              </a:rPr>
              <a:t>X</a:t>
            </a:r>
            <a:r>
              <a:rPr lang="en-US" altLang="en-US" sz="2400" dirty="0"/>
              <a:t> is slow, but </a:t>
            </a:r>
            <a:r>
              <a:rPr lang="en-US" altLang="en-US" sz="2400" i="1" dirty="0">
                <a:latin typeface="Times New Roman" pitchFamily="18" charset="0"/>
              </a:rPr>
              <a:t>Y</a:t>
            </a:r>
            <a:r>
              <a:rPr lang="en-US" altLang="en-US" sz="2400" dirty="0"/>
              <a:t> could be used to perform </a:t>
            </a:r>
            <a:r>
              <a:rPr lang="en-US" altLang="en-US" sz="2400" i="1" dirty="0">
                <a:latin typeface="Times New Roman" pitchFamily="18" charset="0"/>
              </a:rPr>
              <a:t>X </a:t>
            </a:r>
            <a:r>
              <a:rPr lang="en-US" altLang="en-US" sz="2400" dirty="0">
                <a:latin typeface="Times New Roman" pitchFamily="18" charset="0"/>
              </a:rPr>
              <a:t>quickly</a:t>
            </a:r>
            <a:endParaRPr lang="en-US" altLang="en-US" sz="2400" dirty="0"/>
          </a:p>
          <a:p>
            <a:r>
              <a:rPr lang="en-US" altLang="en-US" sz="2400" dirty="0"/>
              <a:t>	conclusion:  </a:t>
            </a:r>
            <a:r>
              <a:rPr lang="en-US" altLang="en-US" sz="2400" i="1" dirty="0">
                <a:latin typeface="Times New Roman" pitchFamily="18" charset="0"/>
              </a:rPr>
              <a:t>Y</a:t>
            </a:r>
            <a:r>
              <a:rPr lang="en-US" altLang="en-US" sz="2400" dirty="0"/>
              <a:t> must not actually be quick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Flowchart: Magnetic Disk 1"/>
              <p:cNvSpPr/>
              <p:nvPr/>
            </p:nvSpPr>
            <p:spPr>
              <a:xfrm>
                <a:off x="3401642" y="1642105"/>
                <a:ext cx="625924" cy="1184190"/>
              </a:xfrm>
              <a:prstGeom prst="flowChartMagneticDisk">
                <a:avLst/>
              </a:prstGeom>
              <a:solidFill>
                <a:srgbClr val="FF505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 dirty="0">
                          <a:solidFill>
                            <a:schemeClr val="tx1"/>
                          </a:solidFill>
                          <a:latin typeface="Cambria Math"/>
                        </a:rPr>
                        <m:t>𝑋</m:t>
                      </m:r>
                    </m:oMath>
                  </m:oMathPara>
                </a14:m>
                <a:endParaRPr lang="en-US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Flowchart: Magnetic Disk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1642" y="1642105"/>
                <a:ext cx="625924" cy="1184190"/>
              </a:xfrm>
              <a:prstGeom prst="flowChartMagneticDisk">
                <a:avLst/>
              </a:prstGeom>
              <a:blipFill>
                <a:blip r:embed="rId2"/>
                <a:stretch>
                  <a:fillRect l="-9615"/>
                </a:stretch>
              </a:blip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3355712" y="4628519"/>
                <a:ext cx="625924" cy="1004887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 dirty="0">
                          <a:solidFill>
                            <a:schemeClr val="tx1"/>
                          </a:solidFill>
                          <a:latin typeface="Cambria Math"/>
                        </a:rPr>
                        <m:t>𝑌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5712" y="4628519"/>
                <a:ext cx="625924" cy="1004887"/>
              </a:xfrm>
              <a:prstGeom prst="rect">
                <a:avLst/>
              </a:prstGeom>
              <a:blipFill>
                <a:blip r:embed="rId3"/>
                <a:stretch>
                  <a:fillRect l="-7547"/>
                </a:stretch>
              </a:blip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Flowchart: Magnetic Disk 14"/>
              <p:cNvSpPr/>
              <p:nvPr/>
            </p:nvSpPr>
            <p:spPr>
              <a:xfrm>
                <a:off x="3355712" y="4538865"/>
                <a:ext cx="625924" cy="1184190"/>
              </a:xfrm>
              <a:prstGeom prst="flowChartMagneticDisk">
                <a:avLst/>
              </a:prstGeom>
              <a:solidFill>
                <a:srgbClr val="FF505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 dirty="0">
                          <a:solidFill>
                            <a:schemeClr val="tx1"/>
                          </a:solidFill>
                          <a:latin typeface="Cambria Math"/>
                        </a:rPr>
                        <m:t>𝑋</m:t>
                      </m:r>
                    </m:oMath>
                  </m:oMathPara>
                </a14:m>
                <a:endParaRPr lang="en-US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Flowchart: Magnetic Disk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5712" y="4538865"/>
                <a:ext cx="625924" cy="1184190"/>
              </a:xfrm>
              <a:prstGeom prst="flowChartMagneticDisk">
                <a:avLst/>
              </a:prstGeom>
              <a:blipFill>
                <a:blip r:embed="rId4"/>
                <a:stretch>
                  <a:fillRect l="-9434"/>
                </a:stretch>
              </a:blip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/>
          <p:cNvGrpSpPr/>
          <p:nvPr/>
        </p:nvGrpSpPr>
        <p:grpSpPr>
          <a:xfrm>
            <a:off x="1828801" y="2955703"/>
            <a:ext cx="1214765" cy="1415107"/>
            <a:chOff x="5064344" y="2824799"/>
            <a:chExt cx="1236492" cy="1565933"/>
          </a:xfrm>
        </p:grpSpPr>
        <p:pic>
          <p:nvPicPr>
            <p:cNvPr id="11" name="Picture 6" descr="Image result for whiskey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502" r="31074"/>
            <a:stretch/>
          </p:blipFill>
          <p:spPr bwMode="auto">
            <a:xfrm rot="1117477">
              <a:off x="5064344" y="2824799"/>
              <a:ext cx="525004" cy="12987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12" descr="Image result for wood plank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640" r="39638"/>
            <a:stretch/>
          </p:blipFill>
          <p:spPr bwMode="auto">
            <a:xfrm rot="19068828">
              <a:off x="6081329" y="2998750"/>
              <a:ext cx="219507" cy="11130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22" descr="Image result for matches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42810" y="3567772"/>
              <a:ext cx="838931" cy="8229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4" name="Picture 2" descr="Image result for door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81" r="21968"/>
          <a:stretch/>
        </p:blipFill>
        <p:spPr bwMode="auto">
          <a:xfrm>
            <a:off x="2214543" y="1647605"/>
            <a:ext cx="685007" cy="1192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Group 15"/>
          <p:cNvGrpSpPr/>
          <p:nvPr/>
        </p:nvGrpSpPr>
        <p:grpSpPr>
          <a:xfrm>
            <a:off x="2086690" y="4689258"/>
            <a:ext cx="861956" cy="1229823"/>
            <a:chOff x="10089716" y="3533059"/>
            <a:chExt cx="1539459" cy="1722597"/>
          </a:xfrm>
        </p:grpSpPr>
        <p:pic>
          <p:nvPicPr>
            <p:cNvPr id="17" name="Picture 24" descr="Image result for ke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3100970">
              <a:off x="10437694" y="3533059"/>
              <a:ext cx="1191481" cy="11914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26" descr="Image result for flame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3274643">
              <a:off x="10089716" y="4344810"/>
              <a:ext cx="660210" cy="9108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3401642" y="3154472"/>
                <a:ext cx="625924" cy="1004887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 dirty="0">
                          <a:solidFill>
                            <a:schemeClr val="tx1"/>
                          </a:solidFill>
                          <a:latin typeface="Cambria Math"/>
                        </a:rPr>
                        <m:t>𝑌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1642" y="3154472"/>
                <a:ext cx="625924" cy="1004887"/>
              </a:xfrm>
              <a:prstGeom prst="rect">
                <a:avLst/>
              </a:prstGeom>
              <a:blipFill>
                <a:blip r:embed="rId11"/>
                <a:stretch>
                  <a:fillRect l="-9615"/>
                </a:stretch>
              </a:blip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 Box 5"/>
              <p:cNvSpPr txBox="1">
                <a:spLocks noChangeArrowheads="1"/>
              </p:cNvSpPr>
              <p:nvPr/>
            </p:nvSpPr>
            <p:spPr bwMode="auto">
              <a:xfrm>
                <a:off x="4092453" y="1180441"/>
                <a:ext cx="2465868" cy="46166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31750">
                    <a:solidFill>
                      <a:schemeClr val="accent2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 sz="2400" u="sng" dirty="0"/>
                  <a:t>To Show: </a:t>
                </a:r>
                <a14:m>
                  <m:oMath xmlns:m="http://schemas.openxmlformats.org/officeDocument/2006/math">
                    <m:r>
                      <a:rPr lang="en-US" altLang="en-US" sz="2400" i="1" u="sng" dirty="0">
                        <a:latin typeface="Cambria Math"/>
                      </a:rPr>
                      <m:t>𝑌</m:t>
                    </m:r>
                  </m:oMath>
                </a14:m>
                <a:r>
                  <a:rPr lang="en-US" altLang="en-US" sz="2400" u="sng" dirty="0"/>
                  <a:t> is slow</a:t>
                </a:r>
              </a:p>
            </p:txBody>
          </p:sp>
        </mc:Choice>
        <mc:Fallback xmlns="">
          <p:sp>
            <p:nvSpPr>
              <p:cNvPr id="20" name="Text 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092453" y="1180441"/>
                <a:ext cx="2465868" cy="461665"/>
              </a:xfrm>
              <a:prstGeom prst="rect">
                <a:avLst/>
              </a:prstGeom>
              <a:blipFill>
                <a:blip r:embed="rId12"/>
                <a:stretch>
                  <a:fillRect l="-3590" t="-5405" r="-3077" b="-29730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31750">
                    <a:solidFill>
                      <a:schemeClr val="accent2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16180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356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356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356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4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5050"/>
                                      </p:to>
                                    </p:animClr>
                                    <p:set>
                                      <p:cBhvr>
                                        <p:cTn id="45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6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500"/>
                            </p:stCondLst>
                            <p:childTnLst>
                              <p:par>
                                <p:cTn id="48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2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2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grpId="1" nodeType="withEffect">
                                  <p:stCondLst>
                                    <p:cond delay="1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1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6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4356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6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4356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5653" grpId="0"/>
      <p:bldP spid="1435655" grpId="0"/>
      <p:bldP spid="1435657" grpId="0"/>
      <p:bldP spid="2" grpId="0" animBg="1"/>
      <p:bldP spid="3" grpId="0" animBg="1"/>
      <p:bldP spid="3" grpId="1" animBg="1"/>
      <p:bldP spid="3" grpId="2" animBg="1"/>
      <p:bldP spid="15" grpId="0" animBg="1"/>
      <p:bldP spid="19" grpId="0" animBg="1"/>
      <p:bldP spid="2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Maximum Independent Set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Independent set: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𝑆</m:t>
                    </m:r>
                    <m:r>
                      <a:rPr lang="en-US" b="0" i="1" smtClean="0">
                        <a:latin typeface="Cambria Math"/>
                      </a:rPr>
                      <m:t>⊆</m:t>
                    </m:r>
                    <m:r>
                      <a:rPr lang="en-US" b="0" i="1" smtClean="0">
                        <a:latin typeface="Cambria Math"/>
                      </a:rPr>
                      <m:t>𝑉</m:t>
                    </m:r>
                  </m:oMath>
                </a14:m>
                <a:r>
                  <a:rPr lang="en-US" dirty="0"/>
                  <a:t> is an independent set if no two nodes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𝑆</m:t>
                    </m:r>
                  </m:oMath>
                </a14:m>
                <a:r>
                  <a:rPr lang="en-US" dirty="0"/>
                  <a:t> share an edge</a:t>
                </a:r>
              </a:p>
              <a:p>
                <a:r>
                  <a:rPr lang="en-US" dirty="0"/>
                  <a:t>Maximum Independent Set Problem: Given a graph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𝐺</m:t>
                    </m:r>
                    <m:r>
                      <a:rPr lang="en-US" b="0" i="1" smtClean="0">
                        <a:latin typeface="Cambria Math"/>
                      </a:rPr>
                      <m:t>=(</m:t>
                    </m:r>
                    <m:r>
                      <a:rPr lang="en-US" b="0" i="1" smtClean="0">
                        <a:latin typeface="Cambria Math"/>
                      </a:rPr>
                      <m:t>𝑉</m:t>
                    </m:r>
                    <m:r>
                      <a:rPr lang="en-US" b="0" i="1" smtClean="0">
                        <a:latin typeface="Cambria Math"/>
                      </a:rPr>
                      <m:t>,</m:t>
                    </m:r>
                    <m:r>
                      <a:rPr lang="en-US" b="0" i="1" smtClean="0">
                        <a:latin typeface="Cambria Math"/>
                      </a:rPr>
                      <m:t>𝐸</m:t>
                    </m:r>
                    <m:r>
                      <a:rPr lang="en-US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dirty="0"/>
                  <a:t> find the maximum independent set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𝑆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630" t="-1617" r="-14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42567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12</a:t>
            </a:fld>
            <a:endParaRPr lang="en-US"/>
          </a:p>
        </p:txBody>
      </p:sp>
      <p:sp>
        <p:nvSpPr>
          <p:cNvPr id="5" name="AutoShape 14" descr="Image result for justin trudeau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6" descr="Image result for justin trudeau"/>
          <p:cNvSpPr>
            <a:spLocks noChangeAspect="1" noChangeArrowheads="1"/>
          </p:cNvSpPr>
          <p:nvPr/>
        </p:nvSpPr>
        <p:spPr bwMode="auto">
          <a:xfrm>
            <a:off x="18319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22" descr="Image result for theresa may"/>
          <p:cNvSpPr>
            <a:spLocks noChangeAspect="1" noChangeArrowheads="1"/>
          </p:cNvSpPr>
          <p:nvPr/>
        </p:nvSpPr>
        <p:spPr bwMode="auto">
          <a:xfrm>
            <a:off x="1984375" y="1603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24" descr="Image result for theresa may"/>
          <p:cNvSpPr>
            <a:spLocks noChangeAspect="1" noChangeArrowheads="1"/>
          </p:cNvSpPr>
          <p:nvPr/>
        </p:nvSpPr>
        <p:spPr bwMode="auto">
          <a:xfrm>
            <a:off x="2136775" y="3127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26" descr="Image result for theresa may"/>
          <p:cNvSpPr>
            <a:spLocks noChangeAspect="1" noChangeArrowheads="1"/>
          </p:cNvSpPr>
          <p:nvPr/>
        </p:nvSpPr>
        <p:spPr bwMode="auto">
          <a:xfrm>
            <a:off x="2289175" y="4651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30" descr="Image result for Aaron Bloomfield"/>
          <p:cNvSpPr>
            <a:spLocks noChangeAspect="1" noChangeArrowheads="1"/>
          </p:cNvSpPr>
          <p:nvPr/>
        </p:nvSpPr>
        <p:spPr bwMode="auto">
          <a:xfrm>
            <a:off x="2441575" y="6175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339034" y="1476112"/>
            <a:ext cx="33166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Independent set of size 6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E899A64-0EE9-7B40-803A-6FD24EF8ABE9}"/>
              </a:ext>
            </a:extLst>
          </p:cNvPr>
          <p:cNvGrpSpPr/>
          <p:nvPr/>
        </p:nvGrpSpPr>
        <p:grpSpPr>
          <a:xfrm>
            <a:off x="1630276" y="1299638"/>
            <a:ext cx="8301690" cy="5192200"/>
            <a:chOff x="1630276" y="1299638"/>
            <a:chExt cx="8301690" cy="5192200"/>
          </a:xfrm>
        </p:grpSpPr>
        <p:grpSp>
          <p:nvGrpSpPr>
            <p:cNvPr id="13" name="Group 12"/>
            <p:cNvGrpSpPr/>
            <p:nvPr/>
          </p:nvGrpSpPr>
          <p:grpSpPr>
            <a:xfrm>
              <a:off x="1630276" y="1299638"/>
              <a:ext cx="8301690" cy="4780594"/>
              <a:chOff x="106276" y="1299638"/>
              <a:chExt cx="8301690" cy="4780594"/>
            </a:xfrm>
          </p:grpSpPr>
          <p:pic>
            <p:nvPicPr>
              <p:cNvPr id="1026" name="Picture 2" descr="Image result for Prince Harry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80506" y="2690352"/>
                <a:ext cx="585140" cy="73152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28" name="Picture 4" descr="Image result for meghan markle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20000"/>
              <a:stretch/>
            </p:blipFill>
            <p:spPr bwMode="auto">
              <a:xfrm>
                <a:off x="2361433" y="3361691"/>
                <a:ext cx="731520" cy="73152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0" name="Picture 6" descr="Image result for Prince Charles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49911" y="3891453"/>
                <a:ext cx="645104" cy="7483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2" name="Picture 8" descr="Image result for queen elizabeth"/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056" r="20267"/>
              <a:stretch/>
            </p:blipFill>
            <p:spPr bwMode="auto">
              <a:xfrm>
                <a:off x="1580977" y="4213004"/>
                <a:ext cx="674544" cy="62577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4" name="Picture 10" descr="Image result for Donald Trump"/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523" r="26592" b="37144"/>
              <a:stretch/>
            </p:blipFill>
            <p:spPr bwMode="auto">
              <a:xfrm>
                <a:off x="1666137" y="1345680"/>
                <a:ext cx="695296" cy="9958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6" name="Picture 12" descr="Image result for prince george"/>
              <p:cNvPicPr>
                <a:picLocks noChangeAspect="1" noChangeArrowheads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293" r="33853" b="32798"/>
              <a:stretch/>
            </p:blipFill>
            <p:spPr bwMode="auto">
              <a:xfrm>
                <a:off x="307975" y="1455090"/>
                <a:ext cx="614470" cy="68495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44" name="Picture 20" descr="Image result for Elton John"/>
              <p:cNvPicPr>
                <a:picLocks noChangeAspect="1" noChangeArrowheads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3742" t="4042" r="23983" b="31143"/>
              <a:stretch/>
            </p:blipFill>
            <p:spPr bwMode="auto">
              <a:xfrm>
                <a:off x="5646033" y="4639834"/>
                <a:ext cx="582207" cy="90233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58" name="Picture 34" descr="Image result for angela merkel"/>
              <p:cNvPicPr>
                <a:picLocks noChangeAspect="1" noChangeArrowheads="1"/>
              </p:cNvPicPr>
              <p:nvPr/>
            </p:nvPicPr>
            <p:blipFill rotWithShape="1"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760" r="30251" b="40439"/>
              <a:stretch/>
            </p:blipFill>
            <p:spPr bwMode="auto">
              <a:xfrm>
                <a:off x="3278830" y="4752366"/>
                <a:ext cx="695829" cy="9623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60" name="Picture 36" descr="Image result for paul mccartney"/>
              <p:cNvPicPr>
                <a:picLocks noChangeAspect="1" noChangeArrowheads="1"/>
              </p:cNvPicPr>
              <p:nvPr/>
            </p:nvPicPr>
            <p:blipFill rotWithShape="1"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839" r="14441" b="27809"/>
              <a:stretch/>
            </p:blipFill>
            <p:spPr bwMode="auto">
              <a:xfrm>
                <a:off x="6164421" y="2589728"/>
                <a:ext cx="778308" cy="89043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12" name="Straight Connector 11"/>
              <p:cNvCxnSpPr>
                <a:stCxn id="1036" idx="3"/>
                <a:endCxn id="1034" idx="1"/>
              </p:cNvCxnSpPr>
              <p:nvPr/>
            </p:nvCxnSpPr>
            <p:spPr>
              <a:xfrm>
                <a:off x="922445" y="1797566"/>
                <a:ext cx="743692" cy="46042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>
                <a:cxnSpLocks/>
                <a:stCxn id="1028" idx="3"/>
                <a:endCxn id="49" idx="1"/>
              </p:cNvCxnSpPr>
              <p:nvPr/>
            </p:nvCxnSpPr>
            <p:spPr>
              <a:xfrm>
                <a:off x="3092953" y="3727451"/>
                <a:ext cx="1404517" cy="35301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>
                <a:stCxn id="1026" idx="3"/>
                <a:endCxn id="1060" idx="1"/>
              </p:cNvCxnSpPr>
              <p:nvPr/>
            </p:nvCxnSpPr>
            <p:spPr>
              <a:xfrm flipV="1">
                <a:off x="1465646" y="3034948"/>
                <a:ext cx="4698775" cy="21164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>
                <a:stCxn id="1030" idx="1"/>
                <a:endCxn id="1060" idx="2"/>
              </p:cNvCxnSpPr>
              <p:nvPr/>
            </p:nvCxnSpPr>
            <p:spPr>
              <a:xfrm flipH="1" flipV="1">
                <a:off x="6553575" y="3480167"/>
                <a:ext cx="896336" cy="785477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>
                <a:cxnSpLocks/>
                <a:stCxn id="1030" idx="1"/>
                <a:endCxn id="49" idx="3"/>
              </p:cNvCxnSpPr>
              <p:nvPr/>
            </p:nvCxnSpPr>
            <p:spPr>
              <a:xfrm flipH="1" flipV="1">
                <a:off x="5046278" y="4080461"/>
                <a:ext cx="2403633" cy="185183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>
                <a:stCxn id="1030" idx="1"/>
                <a:endCxn id="1044" idx="3"/>
              </p:cNvCxnSpPr>
              <p:nvPr/>
            </p:nvCxnSpPr>
            <p:spPr>
              <a:xfrm flipH="1">
                <a:off x="6228240" y="4265644"/>
                <a:ext cx="1221671" cy="825355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>
                <a:cxnSpLocks/>
                <a:stCxn id="1030" idx="1"/>
              </p:cNvCxnSpPr>
              <p:nvPr/>
            </p:nvCxnSpPr>
            <p:spPr>
              <a:xfrm flipH="1">
                <a:off x="6827979" y="4265644"/>
                <a:ext cx="621932" cy="1402982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>
                <a:cxnSpLocks/>
                <a:stCxn id="46" idx="1"/>
                <a:endCxn id="48" idx="3"/>
              </p:cNvCxnSpPr>
              <p:nvPr/>
            </p:nvCxnSpPr>
            <p:spPr>
              <a:xfrm flipH="1" flipV="1">
                <a:off x="1041839" y="5714723"/>
                <a:ext cx="5237332" cy="365509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>
                <a:stCxn id="1044" idx="1"/>
                <a:endCxn id="1058" idx="3"/>
              </p:cNvCxnSpPr>
              <p:nvPr/>
            </p:nvCxnSpPr>
            <p:spPr>
              <a:xfrm flipH="1">
                <a:off x="3974659" y="5090999"/>
                <a:ext cx="1671374" cy="142545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/>
              <p:cNvCxnSpPr>
                <a:cxnSpLocks/>
                <a:stCxn id="1032" idx="1"/>
                <a:endCxn id="48" idx="0"/>
              </p:cNvCxnSpPr>
              <p:nvPr/>
            </p:nvCxnSpPr>
            <p:spPr>
              <a:xfrm flipH="1">
                <a:off x="765176" y="4525893"/>
                <a:ext cx="815801" cy="791494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" name="Oval 2"/>
              <p:cNvSpPr/>
              <p:nvPr/>
            </p:nvSpPr>
            <p:spPr>
              <a:xfrm>
                <a:off x="106276" y="1299638"/>
                <a:ext cx="1066800" cy="995855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Oval 34"/>
              <p:cNvSpPr/>
              <p:nvPr/>
            </p:nvSpPr>
            <p:spPr>
              <a:xfrm>
                <a:off x="406334" y="2389557"/>
                <a:ext cx="1271007" cy="1337894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Oval 35"/>
              <p:cNvSpPr/>
              <p:nvPr/>
            </p:nvSpPr>
            <p:spPr>
              <a:xfrm>
                <a:off x="2255521" y="3056112"/>
                <a:ext cx="1271007" cy="1337894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Oval 37"/>
              <p:cNvSpPr/>
              <p:nvPr/>
            </p:nvSpPr>
            <p:spPr>
              <a:xfrm>
                <a:off x="2971800" y="4605706"/>
                <a:ext cx="1271007" cy="1337894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Oval 38"/>
              <p:cNvSpPr/>
              <p:nvPr/>
            </p:nvSpPr>
            <p:spPr>
              <a:xfrm>
                <a:off x="7136959" y="3575103"/>
                <a:ext cx="1271007" cy="1337894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Oval 40"/>
              <p:cNvSpPr/>
              <p:nvPr/>
            </p:nvSpPr>
            <p:spPr>
              <a:xfrm>
                <a:off x="1282745" y="3936759"/>
                <a:ext cx="1271007" cy="1337894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46" name="Picture 18">
              <a:extLst>
                <a:ext uri="{FF2B5EF4-FFF2-40B4-BE49-F238E27FC236}">
                  <a16:creationId xmlns:a16="http://schemas.microsoft.com/office/drawing/2014/main" id="{7F33E390-ED2C-A544-BD2E-03B882E863F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7803171" y="5668626"/>
              <a:ext cx="548808" cy="8232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8" name="Picture 28">
              <a:extLst>
                <a:ext uri="{FF2B5EF4-FFF2-40B4-BE49-F238E27FC236}">
                  <a16:creationId xmlns:a16="http://schemas.microsoft.com/office/drawing/2014/main" id="{C37658FC-A61B-F343-9707-75FCAE9653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2012512" y="5317387"/>
              <a:ext cx="553327" cy="794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9" name="Picture 18" descr="Image result for justin trudeau">
              <a:extLst>
                <a:ext uri="{FF2B5EF4-FFF2-40B4-BE49-F238E27FC236}">
                  <a16:creationId xmlns:a16="http://schemas.microsoft.com/office/drawing/2014/main" id="{4C4D4887-7DE5-D849-8DB3-D68155BBD25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021" r="18091" b="33959"/>
            <a:stretch/>
          </p:blipFill>
          <p:spPr bwMode="auto">
            <a:xfrm>
              <a:off x="6021470" y="3655732"/>
              <a:ext cx="548808" cy="8494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5666155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Minimum Vertex Cover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Vertex Cover: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𝐶</m:t>
                    </m:r>
                    <m:r>
                      <a:rPr lang="en-US" b="0" i="1" smtClean="0">
                        <a:latin typeface="Cambria Math"/>
                      </a:rPr>
                      <m:t>⊆</m:t>
                    </m:r>
                    <m:r>
                      <a:rPr lang="en-US" b="0" i="1" smtClean="0">
                        <a:latin typeface="Cambria Math"/>
                      </a:rPr>
                      <m:t>𝑉</m:t>
                    </m:r>
                  </m:oMath>
                </a14:m>
                <a:r>
                  <a:rPr lang="en-US" dirty="0"/>
                  <a:t> is a vertex cover if every edge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𝐸</m:t>
                    </m:r>
                  </m:oMath>
                </a14:m>
                <a:r>
                  <a:rPr lang="en-US" dirty="0"/>
                  <a:t> has one of its endpoints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𝐶</m:t>
                    </m:r>
                  </m:oMath>
                </a14:m>
                <a:endParaRPr lang="en-US" dirty="0"/>
              </a:p>
              <a:p>
                <a:r>
                  <a:rPr lang="en-US" dirty="0"/>
                  <a:t>Minimum Vertex Cover: Given a graph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𝐺</m:t>
                    </m:r>
                    <m:r>
                      <a:rPr lang="en-US" b="0" i="1" smtClean="0">
                        <a:latin typeface="Cambria Math"/>
                      </a:rPr>
                      <m:t>=(</m:t>
                    </m:r>
                    <m:r>
                      <a:rPr lang="en-US" b="0" i="1" smtClean="0">
                        <a:latin typeface="Cambria Math"/>
                      </a:rPr>
                      <m:t>𝑉</m:t>
                    </m:r>
                    <m:r>
                      <a:rPr lang="en-US" b="0" i="1" smtClean="0">
                        <a:latin typeface="Cambria Math"/>
                      </a:rPr>
                      <m:t>,</m:t>
                    </m:r>
                    <m:r>
                      <a:rPr lang="en-US" b="0" i="1" smtClean="0">
                        <a:latin typeface="Cambria Math"/>
                      </a:rPr>
                      <m:t>𝐸</m:t>
                    </m:r>
                    <m:r>
                      <a:rPr lang="en-US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dirty="0"/>
                  <a:t> find the minimum vertex cover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𝐶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630" t="-16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1567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14</a:t>
            </a:fld>
            <a:endParaRPr lang="en-US"/>
          </a:p>
        </p:txBody>
      </p:sp>
      <p:cxnSp>
        <p:nvCxnSpPr>
          <p:cNvPr id="14" name="Straight Connector 13"/>
          <p:cNvCxnSpPr>
            <a:stCxn id="8" idx="1"/>
            <a:endCxn id="23" idx="2"/>
          </p:cNvCxnSpPr>
          <p:nvPr/>
        </p:nvCxnSpPr>
        <p:spPr>
          <a:xfrm flipV="1">
            <a:off x="4711377" y="5562601"/>
            <a:ext cx="1570890" cy="49004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10" idx="2"/>
            <a:endCxn id="8" idx="3"/>
          </p:cNvCxnSpPr>
          <p:nvPr/>
        </p:nvCxnSpPr>
        <p:spPr>
          <a:xfrm>
            <a:off x="3578088" y="5181601"/>
            <a:ext cx="602937" cy="87104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23" idx="1"/>
            <a:endCxn id="10" idx="3"/>
          </p:cNvCxnSpPr>
          <p:nvPr/>
        </p:nvCxnSpPr>
        <p:spPr>
          <a:xfrm flipH="1" flipV="1">
            <a:off x="3806687" y="4953000"/>
            <a:ext cx="2246980" cy="38100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28" idx="2"/>
            <a:endCxn id="10" idx="0"/>
          </p:cNvCxnSpPr>
          <p:nvPr/>
        </p:nvCxnSpPr>
        <p:spPr>
          <a:xfrm>
            <a:off x="2409825" y="3032236"/>
            <a:ext cx="1168262" cy="169216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28" idx="3"/>
            <a:endCxn id="29" idx="1"/>
          </p:cNvCxnSpPr>
          <p:nvPr/>
        </p:nvCxnSpPr>
        <p:spPr>
          <a:xfrm flipV="1">
            <a:off x="2638425" y="2447105"/>
            <a:ext cx="1734926" cy="35653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29" idx="3"/>
            <a:endCxn id="26" idx="1"/>
          </p:cNvCxnSpPr>
          <p:nvPr/>
        </p:nvCxnSpPr>
        <p:spPr>
          <a:xfrm>
            <a:off x="4830552" y="2447105"/>
            <a:ext cx="2408449" cy="586773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stCxn id="29" idx="2"/>
            <a:endCxn id="27" idx="0"/>
          </p:cNvCxnSpPr>
          <p:nvPr/>
        </p:nvCxnSpPr>
        <p:spPr>
          <a:xfrm flipH="1">
            <a:off x="4137081" y="2675705"/>
            <a:ext cx="464871" cy="78679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>
            <a:stCxn id="27" idx="3"/>
            <a:endCxn id="30" idx="1"/>
          </p:cNvCxnSpPr>
          <p:nvPr/>
        </p:nvCxnSpPr>
        <p:spPr>
          <a:xfrm>
            <a:off x="4365681" y="3691099"/>
            <a:ext cx="959855" cy="41975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stCxn id="26" idx="2"/>
            <a:endCxn id="30" idx="0"/>
          </p:cNvCxnSpPr>
          <p:nvPr/>
        </p:nvCxnSpPr>
        <p:spPr>
          <a:xfrm flipH="1">
            <a:off x="5554136" y="3262477"/>
            <a:ext cx="1913465" cy="61978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>
            <a:stCxn id="29" idx="3"/>
            <a:endCxn id="63" idx="1"/>
          </p:cNvCxnSpPr>
          <p:nvPr/>
        </p:nvCxnSpPr>
        <p:spPr>
          <a:xfrm flipV="1">
            <a:off x="4830552" y="1709900"/>
            <a:ext cx="909851" cy="73720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>
            <a:stCxn id="26" idx="0"/>
            <a:endCxn id="63" idx="3"/>
          </p:cNvCxnSpPr>
          <p:nvPr/>
        </p:nvCxnSpPr>
        <p:spPr>
          <a:xfrm flipH="1" flipV="1">
            <a:off x="6197602" y="1709901"/>
            <a:ext cx="1269998" cy="109537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>
            <a:stCxn id="23" idx="0"/>
            <a:endCxn id="30" idx="2"/>
          </p:cNvCxnSpPr>
          <p:nvPr/>
        </p:nvCxnSpPr>
        <p:spPr>
          <a:xfrm flipH="1" flipV="1">
            <a:off x="5554135" y="4339458"/>
            <a:ext cx="728132" cy="765943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>
            <a:stCxn id="23" idx="0"/>
            <a:endCxn id="26" idx="2"/>
          </p:cNvCxnSpPr>
          <p:nvPr/>
        </p:nvCxnSpPr>
        <p:spPr>
          <a:xfrm flipV="1">
            <a:off x="6282268" y="3262478"/>
            <a:ext cx="1185333" cy="1842923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/>
          <p:cNvGrpSpPr/>
          <p:nvPr/>
        </p:nvGrpSpPr>
        <p:grpSpPr>
          <a:xfrm rot="10800000">
            <a:off x="4181025" y="5938348"/>
            <a:ext cx="530353" cy="457201"/>
            <a:chOff x="2133600" y="4191000"/>
            <a:chExt cx="1060704" cy="914400"/>
          </a:xfrm>
        </p:grpSpPr>
        <p:sp>
          <p:nvSpPr>
            <p:cNvPr id="7" name="Isosceles Triangle 6"/>
            <p:cNvSpPr/>
            <p:nvPr/>
          </p:nvSpPr>
          <p:spPr>
            <a:xfrm>
              <a:off x="2133600" y="4191000"/>
              <a:ext cx="1060704" cy="457200"/>
            </a:xfrm>
            <a:prstGeom prst="triangl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2">
                      <a:lumMod val="60000"/>
                      <a:lumOff val="40000"/>
                    </a:schemeClr>
                  </a:solidFill>
                </a:ln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133600" y="4648200"/>
              <a:ext cx="1060704" cy="4572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2">
                      <a:lumMod val="60000"/>
                      <a:lumOff val="40000"/>
                    </a:schemeClr>
                  </a:solidFill>
                </a:ln>
              </a:endParaRPr>
            </a:p>
          </p:txBody>
        </p:sp>
      </p:grpSp>
      <p:sp>
        <p:nvSpPr>
          <p:cNvPr id="10" name="Rectangle 9"/>
          <p:cNvSpPr/>
          <p:nvPr/>
        </p:nvSpPr>
        <p:spPr>
          <a:xfrm>
            <a:off x="3349487" y="4724400"/>
            <a:ext cx="457200" cy="457200"/>
          </a:xfrm>
          <a:prstGeom prst="rect">
            <a:avLst/>
          </a:prstGeom>
          <a:solidFill>
            <a:srgbClr val="FF0000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6053667" y="5105400"/>
            <a:ext cx="457200" cy="457200"/>
          </a:xfrm>
          <a:prstGeom prst="rect">
            <a:avLst/>
          </a:prstGeom>
          <a:solidFill>
            <a:srgbClr val="FF0000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7239000" y="2805277"/>
            <a:ext cx="457200" cy="4572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3908480" y="3462499"/>
            <a:ext cx="457200" cy="4572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2181225" y="2575035"/>
            <a:ext cx="457200" cy="4572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4373351" y="2218504"/>
            <a:ext cx="457200" cy="457200"/>
          </a:xfrm>
          <a:prstGeom prst="rect">
            <a:avLst/>
          </a:prstGeom>
          <a:solidFill>
            <a:srgbClr val="FF0000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5325535" y="3882257"/>
            <a:ext cx="457200" cy="457200"/>
          </a:xfrm>
          <a:prstGeom prst="rect">
            <a:avLst/>
          </a:prstGeom>
          <a:solidFill>
            <a:srgbClr val="FF0000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/>
          <p:cNvSpPr/>
          <p:nvPr/>
        </p:nvSpPr>
        <p:spPr>
          <a:xfrm>
            <a:off x="5740402" y="1481300"/>
            <a:ext cx="457200" cy="457200"/>
          </a:xfrm>
          <a:prstGeom prst="rect">
            <a:avLst/>
          </a:prstGeom>
          <a:solidFill>
            <a:srgbClr val="FF0000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/>
          <p:cNvSpPr txBox="1"/>
          <p:nvPr/>
        </p:nvSpPr>
        <p:spPr>
          <a:xfrm>
            <a:off x="7239000" y="1292170"/>
            <a:ext cx="4038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Vertex cover of size 5</a:t>
            </a:r>
          </a:p>
        </p:txBody>
      </p:sp>
    </p:spTree>
    <p:extLst>
      <p:ext uri="{BB962C8B-B14F-4D97-AF65-F5344CB8AC3E}">
        <p14:creationId xmlns:p14="http://schemas.microsoft.com/office/powerpoint/2010/main" val="31477211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/>
          <p:cNvSpPr/>
          <p:nvPr/>
        </p:nvSpPr>
        <p:spPr>
          <a:xfrm>
            <a:off x="4488720" y="1773199"/>
            <a:ext cx="3215508" cy="4843619"/>
          </a:xfrm>
          <a:prstGeom prst="rect">
            <a:avLst/>
          </a:prstGeom>
          <a:solidFill>
            <a:srgbClr val="FFA7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 err="1"/>
                  <a:t>MaxIndSet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𝑉</m:t>
                    </m:r>
                  </m:oMath>
                </a14:m>
                <a:r>
                  <a:rPr lang="en-US" dirty="0"/>
                  <a:t>-Time Reducible to </a:t>
                </a:r>
                <a:r>
                  <a:rPr lang="en-US" dirty="0" err="1"/>
                  <a:t>MinVertCover</a:t>
                </a:r>
                <a:endParaRPr lang="en-US" dirty="0">
                  <a:solidFill>
                    <a:srgbClr val="FF33CC"/>
                  </a:solidFill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505" t="-10606" r="-1389" b="-303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15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615700" y="1403866"/>
            <a:ext cx="11880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MaxIndSet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8382001" y="1295400"/>
            <a:ext cx="1297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MinVertCov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8001000" y="4495800"/>
            <a:ext cx="2446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Solution for </a:t>
            </a:r>
            <a:r>
              <a:rPr lang="en-US" dirty="0" err="1"/>
              <a:t>MinVertCov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Flowchart: Magnetic Disk 21"/>
              <p:cNvSpPr/>
              <p:nvPr/>
            </p:nvSpPr>
            <p:spPr>
              <a:xfrm>
                <a:off x="3641276" y="1773198"/>
                <a:ext cx="625924" cy="1184190"/>
              </a:xfrm>
              <a:prstGeom prst="flowChartMagneticDisk">
                <a:avLst/>
              </a:prstGeom>
              <a:solidFill>
                <a:srgbClr val="FF505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>
                          <a:solidFill>
                            <a:schemeClr val="tx1"/>
                          </a:solidFill>
                          <a:latin typeface="Cambria Math"/>
                        </a:rPr>
                        <m:t>𝐴</m:t>
                      </m:r>
                    </m:oMath>
                  </m:oMathPara>
                </a14:m>
                <a:endParaRPr lang="en-US" sz="4000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Flowchart: Magnetic Disk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1276" y="1773198"/>
                <a:ext cx="625924" cy="1184190"/>
              </a:xfrm>
              <a:prstGeom prst="flowChartMagneticDisk">
                <a:avLst/>
              </a:prstGeom>
              <a:blipFill>
                <a:blip r:embed="rId3"/>
                <a:stretch>
                  <a:fillRect l="-9615"/>
                </a:stretch>
              </a:blip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7848600" y="1892573"/>
                <a:ext cx="625924" cy="1004887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>
                          <a:solidFill>
                            <a:schemeClr val="tx1"/>
                          </a:solidFill>
                          <a:latin typeface="Cambria Math"/>
                        </a:rPr>
                        <m:t>𝐵</m:t>
                      </m:r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8600" y="1892573"/>
                <a:ext cx="625924" cy="1004887"/>
              </a:xfrm>
              <a:prstGeom prst="rect">
                <a:avLst/>
              </a:prstGeom>
              <a:blipFill>
                <a:blip r:embed="rId4"/>
                <a:stretch>
                  <a:fillRect l="-11538"/>
                </a:stretch>
              </a:blip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/>
          <p:cNvSpPr txBox="1"/>
          <p:nvPr/>
        </p:nvSpPr>
        <p:spPr>
          <a:xfrm>
            <a:off x="1652487" y="4509843"/>
            <a:ext cx="23373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Solution for </a:t>
            </a:r>
            <a:r>
              <a:rPr lang="en-US" dirty="0" err="1"/>
              <a:t>MaxIndSet</a:t>
            </a:r>
            <a:endParaRPr lang="en-US" dirty="0"/>
          </a:p>
        </p:txBody>
      </p:sp>
      <p:sp>
        <p:nvSpPr>
          <p:cNvPr id="30" name="AutoShape 5"/>
          <p:cNvSpPr>
            <a:spLocks noChangeArrowheads="1"/>
          </p:cNvSpPr>
          <p:nvPr/>
        </p:nvSpPr>
        <p:spPr bwMode="auto">
          <a:xfrm>
            <a:off x="4627562" y="2137483"/>
            <a:ext cx="2840038" cy="759976"/>
          </a:xfrm>
          <a:prstGeom prst="rightArrow">
            <a:avLst>
              <a:gd name="adj1" fmla="val 52315"/>
              <a:gd name="adj2" fmla="val 59192"/>
            </a:avLst>
          </a:prstGeom>
          <a:noFill/>
          <a:ln w="31750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algn="ctr"/>
            <a:endParaRPr lang="en-US" altLang="en-US" sz="2000" dirty="0"/>
          </a:p>
        </p:txBody>
      </p:sp>
      <p:sp>
        <p:nvSpPr>
          <p:cNvPr id="31" name="AutoShape 5"/>
          <p:cNvSpPr>
            <a:spLocks noChangeArrowheads="1"/>
          </p:cNvSpPr>
          <p:nvPr/>
        </p:nvSpPr>
        <p:spPr bwMode="auto">
          <a:xfrm rot="5400000">
            <a:off x="8725391" y="3466305"/>
            <a:ext cx="1086255" cy="701516"/>
          </a:xfrm>
          <a:prstGeom prst="rightArrow">
            <a:avLst>
              <a:gd name="adj1" fmla="val 52315"/>
              <a:gd name="adj2" fmla="val 59192"/>
            </a:avLst>
          </a:prstGeom>
          <a:noFill/>
          <a:ln w="31750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algn="ctr"/>
            <a:endParaRPr lang="en-US" altLang="en-US" dirty="0"/>
          </a:p>
        </p:txBody>
      </p:sp>
      <p:sp>
        <p:nvSpPr>
          <p:cNvPr id="32" name="AutoShape 5"/>
          <p:cNvSpPr>
            <a:spLocks noChangeArrowheads="1"/>
          </p:cNvSpPr>
          <p:nvPr/>
        </p:nvSpPr>
        <p:spPr bwMode="auto">
          <a:xfrm rot="10800000">
            <a:off x="4779962" y="4839965"/>
            <a:ext cx="2840038" cy="993815"/>
          </a:xfrm>
          <a:prstGeom prst="rightArrow">
            <a:avLst>
              <a:gd name="adj1" fmla="val 52315"/>
              <a:gd name="adj2" fmla="val 59192"/>
            </a:avLst>
          </a:prstGeom>
          <a:noFill/>
          <a:ln w="31750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algn="ctr"/>
            <a:endParaRPr lang="en-US" altLang="en-US" sz="2800" dirty="0"/>
          </a:p>
        </p:txBody>
      </p:sp>
      <p:sp>
        <p:nvSpPr>
          <p:cNvPr id="35" name="TextBox 34"/>
          <p:cNvSpPr txBox="1"/>
          <p:nvPr/>
        </p:nvSpPr>
        <p:spPr>
          <a:xfrm>
            <a:off x="5479573" y="6215041"/>
            <a:ext cx="1136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Reduction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215438" y="1992868"/>
            <a:ext cx="2099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 nothing</a:t>
            </a:r>
            <a:endParaRPr lang="en-US" b="1" dirty="0"/>
          </a:p>
        </p:txBody>
      </p:sp>
      <p:sp>
        <p:nvSpPr>
          <p:cNvPr id="277" name="TextBox 276"/>
          <p:cNvSpPr txBox="1"/>
          <p:nvPr/>
        </p:nvSpPr>
        <p:spPr>
          <a:xfrm>
            <a:off x="9422792" y="3312594"/>
            <a:ext cx="22130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Using any Algorithm for </a:t>
            </a:r>
            <a:r>
              <a:rPr lang="en-US" dirty="0" err="1"/>
              <a:t>MinVertCov</a:t>
            </a:r>
            <a:endParaRPr lang="en-US" dirty="0"/>
          </a:p>
        </p:txBody>
      </p:sp>
      <p:sp>
        <p:nvSpPr>
          <p:cNvPr id="278" name="TextBox 277"/>
          <p:cNvSpPr txBox="1"/>
          <p:nvPr/>
        </p:nvSpPr>
        <p:spPr>
          <a:xfrm>
            <a:off x="4743772" y="4495800"/>
            <a:ext cx="3333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Take complement of solution</a:t>
            </a: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9" name="Rectangle 278"/>
              <p:cNvSpPr/>
              <p:nvPr/>
            </p:nvSpPr>
            <p:spPr>
              <a:xfrm>
                <a:off x="7924800" y="5242707"/>
                <a:ext cx="625924" cy="1004887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>
                          <a:solidFill>
                            <a:schemeClr val="tx1"/>
                          </a:solidFill>
                          <a:latin typeface="Cambria Math"/>
                        </a:rPr>
                        <m:t>𝑌</m:t>
                      </m:r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9" name="Rectangle 27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4800" y="5242707"/>
                <a:ext cx="625924" cy="1004887"/>
              </a:xfrm>
              <a:prstGeom prst="rect">
                <a:avLst/>
              </a:prstGeom>
              <a:blipFill>
                <a:blip r:embed="rId5"/>
                <a:stretch>
                  <a:fillRect l="-9615"/>
                </a:stretch>
              </a:blip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0" name="Flowchart: Magnetic Disk 279"/>
              <p:cNvSpPr/>
              <p:nvPr/>
            </p:nvSpPr>
            <p:spPr>
              <a:xfrm>
                <a:off x="3565076" y="5140410"/>
                <a:ext cx="625924" cy="1184190"/>
              </a:xfrm>
              <a:prstGeom prst="flowChartMagneticDisk">
                <a:avLst/>
              </a:prstGeom>
              <a:solidFill>
                <a:srgbClr val="FF505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>
                          <a:solidFill>
                            <a:schemeClr val="tx1"/>
                          </a:solidFill>
                          <a:latin typeface="Cambria Math"/>
                        </a:rPr>
                        <m:t>𝑋</m:t>
                      </m:r>
                    </m:oMath>
                  </m:oMathPara>
                </a14:m>
                <a:endParaRPr lang="en-US" sz="4000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80" name="Flowchart: Magnetic Disk 27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5076" y="5140410"/>
                <a:ext cx="625924" cy="1184190"/>
              </a:xfrm>
              <a:prstGeom prst="flowChartMagneticDisk">
                <a:avLst/>
              </a:prstGeom>
              <a:blipFill>
                <a:blip r:embed="rId6"/>
                <a:stretch>
                  <a:fillRect l="-11538"/>
                </a:stretch>
              </a:blip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2" name="Group 51"/>
          <p:cNvGrpSpPr/>
          <p:nvPr/>
        </p:nvGrpSpPr>
        <p:grpSpPr>
          <a:xfrm>
            <a:off x="8937741" y="1558940"/>
            <a:ext cx="1447858" cy="1290148"/>
            <a:chOff x="657225" y="1481300"/>
            <a:chExt cx="5514975" cy="4914248"/>
          </a:xfrm>
        </p:grpSpPr>
        <p:cxnSp>
          <p:nvCxnSpPr>
            <p:cNvPr id="53" name="Straight Connector 52"/>
            <p:cNvCxnSpPr>
              <a:stCxn id="76" idx="1"/>
              <a:endCxn id="68" idx="2"/>
            </p:cNvCxnSpPr>
            <p:nvPr/>
          </p:nvCxnSpPr>
          <p:spPr>
            <a:xfrm flipV="1">
              <a:off x="3187377" y="5562600"/>
              <a:ext cx="1570890" cy="490047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>
              <a:stCxn id="67" idx="2"/>
              <a:endCxn id="76" idx="3"/>
            </p:cNvCxnSpPr>
            <p:nvPr/>
          </p:nvCxnSpPr>
          <p:spPr>
            <a:xfrm>
              <a:off x="2054087" y="5181600"/>
              <a:ext cx="602937" cy="871047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stCxn id="68" idx="1"/>
              <a:endCxn id="67" idx="3"/>
            </p:cNvCxnSpPr>
            <p:nvPr/>
          </p:nvCxnSpPr>
          <p:spPr>
            <a:xfrm flipH="1" flipV="1">
              <a:off x="2282687" y="4953000"/>
              <a:ext cx="2246980" cy="38100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>
              <a:stCxn id="71" idx="2"/>
              <a:endCxn id="67" idx="0"/>
            </p:cNvCxnSpPr>
            <p:nvPr/>
          </p:nvCxnSpPr>
          <p:spPr>
            <a:xfrm>
              <a:off x="885825" y="3032235"/>
              <a:ext cx="1168262" cy="169216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>
              <a:stCxn id="71" idx="3"/>
              <a:endCxn id="72" idx="1"/>
            </p:cNvCxnSpPr>
            <p:nvPr/>
          </p:nvCxnSpPr>
          <p:spPr>
            <a:xfrm flipV="1">
              <a:off x="1114425" y="2447104"/>
              <a:ext cx="1734926" cy="356531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>
              <a:stCxn id="72" idx="3"/>
              <a:endCxn id="69" idx="1"/>
            </p:cNvCxnSpPr>
            <p:nvPr/>
          </p:nvCxnSpPr>
          <p:spPr>
            <a:xfrm>
              <a:off x="3306551" y="2447104"/>
              <a:ext cx="2408449" cy="586773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>
              <a:stCxn id="72" idx="2"/>
              <a:endCxn id="70" idx="0"/>
            </p:cNvCxnSpPr>
            <p:nvPr/>
          </p:nvCxnSpPr>
          <p:spPr>
            <a:xfrm flipH="1">
              <a:off x="2613080" y="2675704"/>
              <a:ext cx="464871" cy="78679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>
              <a:stCxn id="70" idx="3"/>
              <a:endCxn id="73" idx="1"/>
            </p:cNvCxnSpPr>
            <p:nvPr/>
          </p:nvCxnSpPr>
          <p:spPr>
            <a:xfrm>
              <a:off x="2841680" y="3691099"/>
              <a:ext cx="959855" cy="419758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stCxn id="69" idx="2"/>
              <a:endCxn id="73" idx="0"/>
            </p:cNvCxnSpPr>
            <p:nvPr/>
          </p:nvCxnSpPr>
          <p:spPr>
            <a:xfrm flipH="1">
              <a:off x="4030135" y="3262477"/>
              <a:ext cx="1913465" cy="61978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>
              <a:stCxn id="72" idx="3"/>
              <a:endCxn id="74" idx="1"/>
            </p:cNvCxnSpPr>
            <p:nvPr/>
          </p:nvCxnSpPr>
          <p:spPr>
            <a:xfrm flipV="1">
              <a:off x="3306551" y="1709900"/>
              <a:ext cx="952184" cy="737204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>
              <a:stCxn id="69" idx="0"/>
              <a:endCxn id="74" idx="3"/>
            </p:cNvCxnSpPr>
            <p:nvPr/>
          </p:nvCxnSpPr>
          <p:spPr>
            <a:xfrm flipH="1" flipV="1">
              <a:off x="4715935" y="1709900"/>
              <a:ext cx="1227665" cy="1095377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stCxn id="68" idx="0"/>
              <a:endCxn id="73" idx="2"/>
            </p:cNvCxnSpPr>
            <p:nvPr/>
          </p:nvCxnSpPr>
          <p:spPr>
            <a:xfrm flipH="1" flipV="1">
              <a:off x="4030135" y="4339457"/>
              <a:ext cx="728132" cy="765943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>
              <a:stCxn id="68" idx="0"/>
              <a:endCxn id="69" idx="2"/>
            </p:cNvCxnSpPr>
            <p:nvPr/>
          </p:nvCxnSpPr>
          <p:spPr>
            <a:xfrm flipV="1">
              <a:off x="4758267" y="3262477"/>
              <a:ext cx="1185333" cy="1842923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6" name="Group 65"/>
            <p:cNvGrpSpPr/>
            <p:nvPr/>
          </p:nvGrpSpPr>
          <p:grpSpPr>
            <a:xfrm rot="10800000">
              <a:off x="2657024" y="5938347"/>
              <a:ext cx="530353" cy="457201"/>
              <a:chOff x="2133600" y="4191000"/>
              <a:chExt cx="1060704" cy="914400"/>
            </a:xfrm>
          </p:grpSpPr>
          <p:sp>
            <p:nvSpPr>
              <p:cNvPr id="75" name="Isosceles Triangle 74"/>
              <p:cNvSpPr/>
              <p:nvPr/>
            </p:nvSpPr>
            <p:spPr>
              <a:xfrm>
                <a:off x="2133600" y="4191000"/>
                <a:ext cx="1060704" cy="457200"/>
              </a:xfrm>
              <a:prstGeom prst="triangl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2">
                        <a:lumMod val="60000"/>
                        <a:lumOff val="40000"/>
                      </a:schemeClr>
                    </a:solidFill>
                  </a:ln>
                </a:endParaRPr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2133600" y="4648200"/>
                <a:ext cx="1060704" cy="457200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2">
                        <a:lumMod val="60000"/>
                        <a:lumOff val="40000"/>
                      </a:schemeClr>
                    </a:solidFill>
                  </a:ln>
                </a:endParaRPr>
              </a:p>
            </p:txBody>
          </p:sp>
        </p:grpSp>
        <p:sp>
          <p:nvSpPr>
            <p:cNvPr id="67" name="Rectangle 66"/>
            <p:cNvSpPr/>
            <p:nvPr/>
          </p:nvSpPr>
          <p:spPr>
            <a:xfrm>
              <a:off x="1825487" y="4724400"/>
              <a:ext cx="457200" cy="4572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67"/>
            <p:cNvSpPr/>
            <p:nvPr/>
          </p:nvSpPr>
          <p:spPr>
            <a:xfrm>
              <a:off x="4529667" y="5105400"/>
              <a:ext cx="457200" cy="4572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ectangle 68"/>
            <p:cNvSpPr/>
            <p:nvPr/>
          </p:nvSpPr>
          <p:spPr>
            <a:xfrm>
              <a:off x="5715000" y="2805277"/>
              <a:ext cx="457200" cy="4572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/>
            <p:cNvSpPr/>
            <p:nvPr/>
          </p:nvSpPr>
          <p:spPr>
            <a:xfrm>
              <a:off x="2384480" y="3462499"/>
              <a:ext cx="457200" cy="4572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Rectangle 70"/>
            <p:cNvSpPr/>
            <p:nvPr/>
          </p:nvSpPr>
          <p:spPr>
            <a:xfrm>
              <a:off x="657225" y="2575035"/>
              <a:ext cx="457200" cy="4572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Rectangle 71"/>
            <p:cNvSpPr/>
            <p:nvPr/>
          </p:nvSpPr>
          <p:spPr>
            <a:xfrm>
              <a:off x="2849351" y="2218504"/>
              <a:ext cx="457200" cy="4572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tangle 72"/>
            <p:cNvSpPr/>
            <p:nvPr/>
          </p:nvSpPr>
          <p:spPr>
            <a:xfrm>
              <a:off x="3801535" y="3882257"/>
              <a:ext cx="457200" cy="4572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 73"/>
            <p:cNvSpPr/>
            <p:nvPr/>
          </p:nvSpPr>
          <p:spPr>
            <a:xfrm>
              <a:off x="4258735" y="1481300"/>
              <a:ext cx="457200" cy="4572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8915400" y="4953000"/>
            <a:ext cx="1447858" cy="1290148"/>
            <a:chOff x="657225" y="1481300"/>
            <a:chExt cx="5514975" cy="4914248"/>
          </a:xfrm>
        </p:grpSpPr>
        <p:cxnSp>
          <p:nvCxnSpPr>
            <p:cNvPr id="78" name="Straight Connector 77"/>
            <p:cNvCxnSpPr>
              <a:stCxn id="101" idx="1"/>
              <a:endCxn id="93" idx="2"/>
            </p:cNvCxnSpPr>
            <p:nvPr/>
          </p:nvCxnSpPr>
          <p:spPr>
            <a:xfrm flipV="1">
              <a:off x="3187377" y="5562600"/>
              <a:ext cx="1570890" cy="490047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>
              <a:stCxn id="92" idx="2"/>
              <a:endCxn id="101" idx="3"/>
            </p:cNvCxnSpPr>
            <p:nvPr/>
          </p:nvCxnSpPr>
          <p:spPr>
            <a:xfrm>
              <a:off x="2054087" y="5181600"/>
              <a:ext cx="602937" cy="871047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>
              <a:stCxn id="93" idx="1"/>
              <a:endCxn id="92" idx="3"/>
            </p:cNvCxnSpPr>
            <p:nvPr/>
          </p:nvCxnSpPr>
          <p:spPr>
            <a:xfrm flipH="1" flipV="1">
              <a:off x="2282687" y="4953000"/>
              <a:ext cx="2246980" cy="38100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>
              <a:stCxn id="96" idx="2"/>
              <a:endCxn id="92" idx="0"/>
            </p:cNvCxnSpPr>
            <p:nvPr/>
          </p:nvCxnSpPr>
          <p:spPr>
            <a:xfrm>
              <a:off x="885825" y="3032235"/>
              <a:ext cx="1168262" cy="169216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>
              <a:stCxn id="96" idx="3"/>
              <a:endCxn id="97" idx="1"/>
            </p:cNvCxnSpPr>
            <p:nvPr/>
          </p:nvCxnSpPr>
          <p:spPr>
            <a:xfrm flipV="1">
              <a:off x="1114425" y="2447104"/>
              <a:ext cx="1734926" cy="356531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>
              <a:stCxn id="97" idx="3"/>
              <a:endCxn id="94" idx="1"/>
            </p:cNvCxnSpPr>
            <p:nvPr/>
          </p:nvCxnSpPr>
          <p:spPr>
            <a:xfrm>
              <a:off x="3306551" y="2447104"/>
              <a:ext cx="2408449" cy="586773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>
              <a:stCxn id="97" idx="2"/>
              <a:endCxn id="95" idx="0"/>
            </p:cNvCxnSpPr>
            <p:nvPr/>
          </p:nvCxnSpPr>
          <p:spPr>
            <a:xfrm flipH="1">
              <a:off x="2613080" y="2675704"/>
              <a:ext cx="464871" cy="78679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>
              <a:stCxn id="95" idx="3"/>
              <a:endCxn id="98" idx="1"/>
            </p:cNvCxnSpPr>
            <p:nvPr/>
          </p:nvCxnSpPr>
          <p:spPr>
            <a:xfrm>
              <a:off x="2841680" y="3691099"/>
              <a:ext cx="959855" cy="419758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>
              <a:stCxn id="94" idx="2"/>
              <a:endCxn id="98" idx="0"/>
            </p:cNvCxnSpPr>
            <p:nvPr/>
          </p:nvCxnSpPr>
          <p:spPr>
            <a:xfrm flipH="1">
              <a:off x="4030135" y="3262477"/>
              <a:ext cx="1913465" cy="61978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>
              <a:stCxn id="97" idx="3"/>
              <a:endCxn id="99" idx="1"/>
            </p:cNvCxnSpPr>
            <p:nvPr/>
          </p:nvCxnSpPr>
          <p:spPr>
            <a:xfrm flipV="1">
              <a:off x="3306551" y="1709900"/>
              <a:ext cx="952184" cy="737204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>
              <a:stCxn id="94" idx="0"/>
              <a:endCxn id="99" idx="3"/>
            </p:cNvCxnSpPr>
            <p:nvPr/>
          </p:nvCxnSpPr>
          <p:spPr>
            <a:xfrm flipH="1" flipV="1">
              <a:off x="4715935" y="1709900"/>
              <a:ext cx="1227665" cy="1095377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>
              <a:stCxn id="93" idx="0"/>
              <a:endCxn id="98" idx="2"/>
            </p:cNvCxnSpPr>
            <p:nvPr/>
          </p:nvCxnSpPr>
          <p:spPr>
            <a:xfrm flipH="1" flipV="1">
              <a:off x="4030135" y="4339457"/>
              <a:ext cx="728132" cy="765943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>
              <a:stCxn id="93" idx="0"/>
              <a:endCxn id="94" idx="2"/>
            </p:cNvCxnSpPr>
            <p:nvPr/>
          </p:nvCxnSpPr>
          <p:spPr>
            <a:xfrm flipV="1">
              <a:off x="4758267" y="3262477"/>
              <a:ext cx="1185333" cy="1842923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1" name="Group 90"/>
            <p:cNvGrpSpPr/>
            <p:nvPr/>
          </p:nvGrpSpPr>
          <p:grpSpPr>
            <a:xfrm rot="10800000">
              <a:off x="2657024" y="5938347"/>
              <a:ext cx="530353" cy="457201"/>
              <a:chOff x="2133600" y="4191000"/>
              <a:chExt cx="1060704" cy="914400"/>
            </a:xfrm>
          </p:grpSpPr>
          <p:sp>
            <p:nvSpPr>
              <p:cNvPr id="100" name="Isosceles Triangle 99"/>
              <p:cNvSpPr/>
              <p:nvPr/>
            </p:nvSpPr>
            <p:spPr>
              <a:xfrm>
                <a:off x="2133600" y="4191000"/>
                <a:ext cx="1060704" cy="457200"/>
              </a:xfrm>
              <a:prstGeom prst="triangl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2">
                        <a:lumMod val="60000"/>
                        <a:lumOff val="40000"/>
                      </a:schemeClr>
                    </a:solidFill>
                  </a:ln>
                </a:endParaRPr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2133600" y="4648200"/>
                <a:ext cx="1060704" cy="457200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2">
                        <a:lumMod val="60000"/>
                        <a:lumOff val="40000"/>
                      </a:schemeClr>
                    </a:solidFill>
                  </a:ln>
                </a:endParaRPr>
              </a:p>
            </p:txBody>
          </p:sp>
        </p:grpSp>
        <p:sp>
          <p:nvSpPr>
            <p:cNvPr id="92" name="Rectangle 91"/>
            <p:cNvSpPr/>
            <p:nvPr/>
          </p:nvSpPr>
          <p:spPr>
            <a:xfrm>
              <a:off x="1825487" y="4724400"/>
              <a:ext cx="457200" cy="45720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Rectangle 92"/>
            <p:cNvSpPr/>
            <p:nvPr/>
          </p:nvSpPr>
          <p:spPr>
            <a:xfrm>
              <a:off x="4529667" y="5105400"/>
              <a:ext cx="457200" cy="45720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Rectangle 93"/>
            <p:cNvSpPr/>
            <p:nvPr/>
          </p:nvSpPr>
          <p:spPr>
            <a:xfrm>
              <a:off x="5715000" y="2805277"/>
              <a:ext cx="457200" cy="4572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Rectangle 94"/>
            <p:cNvSpPr/>
            <p:nvPr/>
          </p:nvSpPr>
          <p:spPr>
            <a:xfrm>
              <a:off x="2384480" y="3462499"/>
              <a:ext cx="457200" cy="4572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Rectangle 95"/>
            <p:cNvSpPr/>
            <p:nvPr/>
          </p:nvSpPr>
          <p:spPr>
            <a:xfrm>
              <a:off x="657225" y="2575035"/>
              <a:ext cx="457200" cy="4572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Rectangle 96"/>
            <p:cNvSpPr/>
            <p:nvPr/>
          </p:nvSpPr>
          <p:spPr>
            <a:xfrm>
              <a:off x="2849351" y="2218504"/>
              <a:ext cx="457200" cy="45720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Rectangle 97"/>
            <p:cNvSpPr/>
            <p:nvPr/>
          </p:nvSpPr>
          <p:spPr>
            <a:xfrm>
              <a:off x="3801535" y="3882257"/>
              <a:ext cx="457200" cy="45720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Rectangle 98"/>
            <p:cNvSpPr/>
            <p:nvPr/>
          </p:nvSpPr>
          <p:spPr>
            <a:xfrm>
              <a:off x="4258735" y="1481300"/>
              <a:ext cx="457200" cy="45720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1" name="TextBox 130"/>
          <p:cNvSpPr txBox="1"/>
          <p:nvPr/>
        </p:nvSpPr>
        <p:spPr>
          <a:xfrm>
            <a:off x="5114986" y="1371601"/>
            <a:ext cx="14382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33CC"/>
                </a:solidFill>
              </a:rPr>
              <a:t>O(V) Time</a:t>
            </a:r>
          </a:p>
        </p:txBody>
      </p: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FA4C8C6B-4ABC-4747-9ABA-3C87A0E3E34D}"/>
              </a:ext>
            </a:extLst>
          </p:cNvPr>
          <p:cNvGrpSpPr/>
          <p:nvPr/>
        </p:nvGrpSpPr>
        <p:grpSpPr>
          <a:xfrm>
            <a:off x="1412803" y="5063592"/>
            <a:ext cx="2016197" cy="1261008"/>
            <a:chOff x="1630276" y="1299638"/>
            <a:chExt cx="8301690" cy="5192200"/>
          </a:xfrm>
        </p:grpSpPr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CCE98AAA-0A30-0642-B9D6-6C12756477C7}"/>
                </a:ext>
              </a:extLst>
            </p:cNvPr>
            <p:cNvGrpSpPr/>
            <p:nvPr/>
          </p:nvGrpSpPr>
          <p:grpSpPr>
            <a:xfrm>
              <a:off x="1630276" y="1299638"/>
              <a:ext cx="8301690" cy="4780594"/>
              <a:chOff x="106276" y="1299638"/>
              <a:chExt cx="8301690" cy="4780594"/>
            </a:xfrm>
          </p:grpSpPr>
          <p:pic>
            <p:nvPicPr>
              <p:cNvPr id="137" name="Picture 2" descr="Image result for Prince Harry">
                <a:extLst>
                  <a:ext uri="{FF2B5EF4-FFF2-40B4-BE49-F238E27FC236}">
                    <a16:creationId xmlns:a16="http://schemas.microsoft.com/office/drawing/2014/main" id="{9F1FE8A2-B620-F541-AE6C-41C258AF527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80506" y="2690352"/>
                <a:ext cx="585140" cy="73152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38" name="Picture 4" descr="Image result for meghan markle">
                <a:extLst>
                  <a:ext uri="{FF2B5EF4-FFF2-40B4-BE49-F238E27FC236}">
                    <a16:creationId xmlns:a16="http://schemas.microsoft.com/office/drawing/2014/main" id="{980D1BFC-5BCB-3145-A237-BB330D94C06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20000"/>
              <a:stretch/>
            </p:blipFill>
            <p:spPr bwMode="auto">
              <a:xfrm>
                <a:off x="2361433" y="3361691"/>
                <a:ext cx="731520" cy="73152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39" name="Picture 6" descr="Image result for Prince Charles">
                <a:extLst>
                  <a:ext uri="{FF2B5EF4-FFF2-40B4-BE49-F238E27FC236}">
                    <a16:creationId xmlns:a16="http://schemas.microsoft.com/office/drawing/2014/main" id="{C5A9E492-2631-1B47-929E-9F5ACD93D80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49911" y="3891453"/>
                <a:ext cx="645104" cy="7483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40" name="Picture 8" descr="Image result for queen elizabeth">
                <a:extLst>
                  <a:ext uri="{FF2B5EF4-FFF2-40B4-BE49-F238E27FC236}">
                    <a16:creationId xmlns:a16="http://schemas.microsoft.com/office/drawing/2014/main" id="{04781236-F5CA-2B45-BF7E-8D2016FA4B7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056" r="20267"/>
              <a:stretch/>
            </p:blipFill>
            <p:spPr bwMode="auto">
              <a:xfrm>
                <a:off x="1580977" y="4213004"/>
                <a:ext cx="674544" cy="62577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41" name="Picture 10" descr="Image result for Donald Trump">
                <a:extLst>
                  <a:ext uri="{FF2B5EF4-FFF2-40B4-BE49-F238E27FC236}">
                    <a16:creationId xmlns:a16="http://schemas.microsoft.com/office/drawing/2014/main" id="{1E93E79D-01B6-E641-8565-C6F15CF9BB5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523" r="26592" b="37144"/>
              <a:stretch/>
            </p:blipFill>
            <p:spPr bwMode="auto">
              <a:xfrm>
                <a:off x="1666137" y="1345680"/>
                <a:ext cx="695296" cy="9958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42" name="Picture 12" descr="Image result for prince george">
                <a:extLst>
                  <a:ext uri="{FF2B5EF4-FFF2-40B4-BE49-F238E27FC236}">
                    <a16:creationId xmlns:a16="http://schemas.microsoft.com/office/drawing/2014/main" id="{71B6972B-DB1A-D94B-9E8A-A8AB7C94377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293" r="33853" b="32798"/>
              <a:stretch/>
            </p:blipFill>
            <p:spPr bwMode="auto">
              <a:xfrm>
                <a:off x="307975" y="1455090"/>
                <a:ext cx="614470" cy="68495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43" name="Picture 20" descr="Image result for Elton John">
                <a:extLst>
                  <a:ext uri="{FF2B5EF4-FFF2-40B4-BE49-F238E27FC236}">
                    <a16:creationId xmlns:a16="http://schemas.microsoft.com/office/drawing/2014/main" id="{8CF4918F-9B6A-8D4F-B2E5-E783E8B4457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3742" t="4042" r="23983" b="31143"/>
              <a:stretch/>
            </p:blipFill>
            <p:spPr bwMode="auto">
              <a:xfrm>
                <a:off x="5646033" y="4639834"/>
                <a:ext cx="582207" cy="90233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44" name="Picture 34" descr="Image result for angela merkel">
                <a:extLst>
                  <a:ext uri="{FF2B5EF4-FFF2-40B4-BE49-F238E27FC236}">
                    <a16:creationId xmlns:a16="http://schemas.microsoft.com/office/drawing/2014/main" id="{C80F0042-F13F-624B-AE50-B8885DF9337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760" r="30251" b="40439"/>
              <a:stretch/>
            </p:blipFill>
            <p:spPr bwMode="auto">
              <a:xfrm>
                <a:off x="3278830" y="4752366"/>
                <a:ext cx="695829" cy="9623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45" name="Picture 36" descr="Image result for paul mccartney">
                <a:extLst>
                  <a:ext uri="{FF2B5EF4-FFF2-40B4-BE49-F238E27FC236}">
                    <a16:creationId xmlns:a16="http://schemas.microsoft.com/office/drawing/2014/main" id="{2F8FDBAF-13E1-1340-832B-EE6831A36E0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839" r="14441" b="27809"/>
              <a:stretch/>
            </p:blipFill>
            <p:spPr bwMode="auto">
              <a:xfrm>
                <a:off x="6164421" y="2589728"/>
                <a:ext cx="778308" cy="89043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D933C8ED-6551-DA4E-BB7F-92BA33641DC7}"/>
                  </a:ext>
                </a:extLst>
              </p:cNvPr>
              <p:cNvCxnSpPr>
                <a:stCxn id="142" idx="3"/>
                <a:endCxn id="141" idx="1"/>
              </p:cNvCxnSpPr>
              <p:nvPr/>
            </p:nvCxnSpPr>
            <p:spPr>
              <a:xfrm>
                <a:off x="922445" y="1797566"/>
                <a:ext cx="743692" cy="46042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F234A7D8-C7BB-2E40-A7E4-06F0447669FA}"/>
                  </a:ext>
                </a:extLst>
              </p:cNvPr>
              <p:cNvCxnSpPr>
                <a:cxnSpLocks/>
                <a:stCxn id="138" idx="3"/>
                <a:endCxn id="136" idx="1"/>
              </p:cNvCxnSpPr>
              <p:nvPr/>
            </p:nvCxnSpPr>
            <p:spPr>
              <a:xfrm>
                <a:off x="3092953" y="3727451"/>
                <a:ext cx="1404517" cy="35301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73780D1D-7CE3-FB4F-91B7-A5839A00B51B}"/>
                  </a:ext>
                </a:extLst>
              </p:cNvPr>
              <p:cNvCxnSpPr>
                <a:stCxn id="137" idx="3"/>
                <a:endCxn id="145" idx="1"/>
              </p:cNvCxnSpPr>
              <p:nvPr/>
            </p:nvCxnSpPr>
            <p:spPr>
              <a:xfrm flipV="1">
                <a:off x="1465646" y="3034948"/>
                <a:ext cx="4698775" cy="21164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A87ECD7F-50D5-5249-94CF-C098E3917740}"/>
                  </a:ext>
                </a:extLst>
              </p:cNvPr>
              <p:cNvCxnSpPr>
                <a:stCxn id="139" idx="1"/>
                <a:endCxn id="145" idx="2"/>
              </p:cNvCxnSpPr>
              <p:nvPr/>
            </p:nvCxnSpPr>
            <p:spPr>
              <a:xfrm flipH="1" flipV="1">
                <a:off x="6553575" y="3480167"/>
                <a:ext cx="896336" cy="785477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B8A63D02-9161-A34D-A3C1-F92F16D5AF8F}"/>
                  </a:ext>
                </a:extLst>
              </p:cNvPr>
              <p:cNvCxnSpPr>
                <a:cxnSpLocks/>
                <a:stCxn id="139" idx="1"/>
                <a:endCxn id="136" idx="3"/>
              </p:cNvCxnSpPr>
              <p:nvPr/>
            </p:nvCxnSpPr>
            <p:spPr>
              <a:xfrm flipH="1" flipV="1">
                <a:off x="5046278" y="4080461"/>
                <a:ext cx="2403633" cy="185183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F714E850-F9D0-C84D-A8E0-4A2C93B4D491}"/>
                  </a:ext>
                </a:extLst>
              </p:cNvPr>
              <p:cNvCxnSpPr>
                <a:stCxn id="139" idx="1"/>
                <a:endCxn id="143" idx="3"/>
              </p:cNvCxnSpPr>
              <p:nvPr/>
            </p:nvCxnSpPr>
            <p:spPr>
              <a:xfrm flipH="1">
                <a:off x="6228240" y="4265644"/>
                <a:ext cx="1221671" cy="825355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E0DB8F16-5FB5-6C48-B119-6B14F84D01D5}"/>
                  </a:ext>
                </a:extLst>
              </p:cNvPr>
              <p:cNvCxnSpPr>
                <a:cxnSpLocks/>
                <a:stCxn id="139" idx="1"/>
              </p:cNvCxnSpPr>
              <p:nvPr/>
            </p:nvCxnSpPr>
            <p:spPr>
              <a:xfrm flipH="1">
                <a:off x="6827979" y="4265644"/>
                <a:ext cx="621932" cy="1402982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BD9B2B52-161C-174C-8C84-608706D1F146}"/>
                  </a:ext>
                </a:extLst>
              </p:cNvPr>
              <p:cNvCxnSpPr>
                <a:cxnSpLocks/>
                <a:stCxn id="134" idx="1"/>
                <a:endCxn id="135" idx="3"/>
              </p:cNvCxnSpPr>
              <p:nvPr/>
            </p:nvCxnSpPr>
            <p:spPr>
              <a:xfrm flipH="1" flipV="1">
                <a:off x="1041839" y="5714723"/>
                <a:ext cx="5237332" cy="365509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EB3CF973-BE40-4F41-904E-82DAE85EDADF}"/>
                  </a:ext>
                </a:extLst>
              </p:cNvPr>
              <p:cNvCxnSpPr>
                <a:stCxn id="143" idx="1"/>
                <a:endCxn id="144" idx="3"/>
              </p:cNvCxnSpPr>
              <p:nvPr/>
            </p:nvCxnSpPr>
            <p:spPr>
              <a:xfrm flipH="1">
                <a:off x="3974659" y="5090999"/>
                <a:ext cx="1671374" cy="142545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AFE07653-58B5-4B4B-B3E5-2E230197E69D}"/>
                  </a:ext>
                </a:extLst>
              </p:cNvPr>
              <p:cNvCxnSpPr>
                <a:cxnSpLocks/>
                <a:stCxn id="140" idx="1"/>
                <a:endCxn id="135" idx="0"/>
              </p:cNvCxnSpPr>
              <p:nvPr/>
            </p:nvCxnSpPr>
            <p:spPr>
              <a:xfrm flipH="1">
                <a:off x="765176" y="4525893"/>
                <a:ext cx="815801" cy="791494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6" name="Oval 155">
                <a:extLst>
                  <a:ext uri="{FF2B5EF4-FFF2-40B4-BE49-F238E27FC236}">
                    <a16:creationId xmlns:a16="http://schemas.microsoft.com/office/drawing/2014/main" id="{4179225D-2776-9047-84A5-FD9051998606}"/>
                  </a:ext>
                </a:extLst>
              </p:cNvPr>
              <p:cNvSpPr/>
              <p:nvPr/>
            </p:nvSpPr>
            <p:spPr>
              <a:xfrm>
                <a:off x="106276" y="1299638"/>
                <a:ext cx="1066800" cy="995855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Oval 156">
                <a:extLst>
                  <a:ext uri="{FF2B5EF4-FFF2-40B4-BE49-F238E27FC236}">
                    <a16:creationId xmlns:a16="http://schemas.microsoft.com/office/drawing/2014/main" id="{5CA62AE7-A416-1C44-9D86-A66017502F7E}"/>
                  </a:ext>
                </a:extLst>
              </p:cNvPr>
              <p:cNvSpPr/>
              <p:nvPr/>
            </p:nvSpPr>
            <p:spPr>
              <a:xfrm>
                <a:off x="406334" y="2389557"/>
                <a:ext cx="1271007" cy="1337894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Oval 157">
                <a:extLst>
                  <a:ext uri="{FF2B5EF4-FFF2-40B4-BE49-F238E27FC236}">
                    <a16:creationId xmlns:a16="http://schemas.microsoft.com/office/drawing/2014/main" id="{8EE2AD5C-7040-E245-B3B8-20EF53405288}"/>
                  </a:ext>
                </a:extLst>
              </p:cNvPr>
              <p:cNvSpPr/>
              <p:nvPr/>
            </p:nvSpPr>
            <p:spPr>
              <a:xfrm>
                <a:off x="2255521" y="3056112"/>
                <a:ext cx="1271007" cy="1337894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Oval 158">
                <a:extLst>
                  <a:ext uri="{FF2B5EF4-FFF2-40B4-BE49-F238E27FC236}">
                    <a16:creationId xmlns:a16="http://schemas.microsoft.com/office/drawing/2014/main" id="{311CFD09-80BF-364C-996E-B5B45DF445C6}"/>
                  </a:ext>
                </a:extLst>
              </p:cNvPr>
              <p:cNvSpPr/>
              <p:nvPr/>
            </p:nvSpPr>
            <p:spPr>
              <a:xfrm>
                <a:off x="2971800" y="4605706"/>
                <a:ext cx="1271007" cy="1337894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Oval 159">
                <a:extLst>
                  <a:ext uri="{FF2B5EF4-FFF2-40B4-BE49-F238E27FC236}">
                    <a16:creationId xmlns:a16="http://schemas.microsoft.com/office/drawing/2014/main" id="{1C97ED89-F201-BB47-AB7F-06E7F659E7E7}"/>
                  </a:ext>
                </a:extLst>
              </p:cNvPr>
              <p:cNvSpPr/>
              <p:nvPr/>
            </p:nvSpPr>
            <p:spPr>
              <a:xfrm>
                <a:off x="7136959" y="3575103"/>
                <a:ext cx="1271007" cy="1337894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Oval 160">
                <a:extLst>
                  <a:ext uri="{FF2B5EF4-FFF2-40B4-BE49-F238E27FC236}">
                    <a16:creationId xmlns:a16="http://schemas.microsoft.com/office/drawing/2014/main" id="{CACF3BD8-6A75-9E49-8950-23959A385292}"/>
                  </a:ext>
                </a:extLst>
              </p:cNvPr>
              <p:cNvSpPr/>
              <p:nvPr/>
            </p:nvSpPr>
            <p:spPr>
              <a:xfrm>
                <a:off x="1282745" y="3936759"/>
                <a:ext cx="1271007" cy="1337894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134" name="Picture 18">
              <a:extLst>
                <a:ext uri="{FF2B5EF4-FFF2-40B4-BE49-F238E27FC236}">
                  <a16:creationId xmlns:a16="http://schemas.microsoft.com/office/drawing/2014/main" id="{5344A8B4-FF33-974C-855C-BFD8EC5D075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7803171" y="5668626"/>
              <a:ext cx="548808" cy="8232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5" name="Picture 28">
              <a:extLst>
                <a:ext uri="{FF2B5EF4-FFF2-40B4-BE49-F238E27FC236}">
                  <a16:creationId xmlns:a16="http://schemas.microsoft.com/office/drawing/2014/main" id="{AAB21102-C8D6-024B-8195-0BB4F45F5A5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2012512" y="5317387"/>
              <a:ext cx="553327" cy="794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6" name="Picture 18" descr="Image result for justin trudeau">
              <a:extLst>
                <a:ext uri="{FF2B5EF4-FFF2-40B4-BE49-F238E27FC236}">
                  <a16:creationId xmlns:a16="http://schemas.microsoft.com/office/drawing/2014/main" id="{5C7A176B-C34A-A245-9235-9FDC63294F9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021" r="18091" b="33959"/>
            <a:stretch/>
          </p:blipFill>
          <p:spPr bwMode="auto">
            <a:xfrm>
              <a:off x="6021470" y="3655732"/>
              <a:ext cx="548808" cy="8494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C6CF010D-DCCB-F94E-AD8F-3CBAAB1C7096}"/>
              </a:ext>
            </a:extLst>
          </p:cNvPr>
          <p:cNvGrpSpPr/>
          <p:nvPr/>
        </p:nvGrpSpPr>
        <p:grpSpPr>
          <a:xfrm>
            <a:off x="1483403" y="1829355"/>
            <a:ext cx="1891206" cy="1249826"/>
            <a:chOff x="1831975" y="1345680"/>
            <a:chExt cx="7787040" cy="5146158"/>
          </a:xfrm>
        </p:grpSpPr>
        <p:grpSp>
          <p:nvGrpSpPr>
            <p:cNvPr id="193" name="Group 192">
              <a:extLst>
                <a:ext uri="{FF2B5EF4-FFF2-40B4-BE49-F238E27FC236}">
                  <a16:creationId xmlns:a16="http://schemas.microsoft.com/office/drawing/2014/main" id="{DD820441-52F0-894E-8FBC-437BA03C2492}"/>
                </a:ext>
              </a:extLst>
            </p:cNvPr>
            <p:cNvGrpSpPr/>
            <p:nvPr/>
          </p:nvGrpSpPr>
          <p:grpSpPr>
            <a:xfrm>
              <a:off x="1831975" y="1345680"/>
              <a:ext cx="7787040" cy="4734552"/>
              <a:chOff x="307975" y="1345680"/>
              <a:chExt cx="7787040" cy="4734552"/>
            </a:xfrm>
          </p:grpSpPr>
          <p:pic>
            <p:nvPicPr>
              <p:cNvPr id="197" name="Picture 2" descr="Image result for Prince Harry">
                <a:extLst>
                  <a:ext uri="{FF2B5EF4-FFF2-40B4-BE49-F238E27FC236}">
                    <a16:creationId xmlns:a16="http://schemas.microsoft.com/office/drawing/2014/main" id="{891FE0DB-76F7-804B-AB82-25F6996FD1B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80506" y="2690352"/>
                <a:ext cx="585140" cy="73152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98" name="Picture 4" descr="Image result for meghan markle">
                <a:extLst>
                  <a:ext uri="{FF2B5EF4-FFF2-40B4-BE49-F238E27FC236}">
                    <a16:creationId xmlns:a16="http://schemas.microsoft.com/office/drawing/2014/main" id="{4315FDFE-3920-E945-BAEA-164F9C7775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20000"/>
              <a:stretch/>
            </p:blipFill>
            <p:spPr bwMode="auto">
              <a:xfrm>
                <a:off x="2361433" y="3361691"/>
                <a:ext cx="731520" cy="73152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99" name="Picture 6" descr="Image result for Prince Charles">
                <a:extLst>
                  <a:ext uri="{FF2B5EF4-FFF2-40B4-BE49-F238E27FC236}">
                    <a16:creationId xmlns:a16="http://schemas.microsoft.com/office/drawing/2014/main" id="{D59F2E22-6043-9E48-B7FC-9D579DE516C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49911" y="3891453"/>
                <a:ext cx="645104" cy="7483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0" name="Picture 8" descr="Image result for queen elizabeth">
                <a:extLst>
                  <a:ext uri="{FF2B5EF4-FFF2-40B4-BE49-F238E27FC236}">
                    <a16:creationId xmlns:a16="http://schemas.microsoft.com/office/drawing/2014/main" id="{767925C6-B3E7-894E-A2CE-FC41FE4106B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056" r="20267"/>
              <a:stretch/>
            </p:blipFill>
            <p:spPr bwMode="auto">
              <a:xfrm>
                <a:off x="1580977" y="4213004"/>
                <a:ext cx="674544" cy="62577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1" name="Picture 10" descr="Image result for Donald Trump">
                <a:extLst>
                  <a:ext uri="{FF2B5EF4-FFF2-40B4-BE49-F238E27FC236}">
                    <a16:creationId xmlns:a16="http://schemas.microsoft.com/office/drawing/2014/main" id="{1C9DA8CD-5829-E74A-990D-7A3EAFB8EAC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523" r="26592" b="37144"/>
              <a:stretch/>
            </p:blipFill>
            <p:spPr bwMode="auto">
              <a:xfrm>
                <a:off x="1666137" y="1345680"/>
                <a:ext cx="695296" cy="9958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2" name="Picture 12" descr="Image result for prince george">
                <a:extLst>
                  <a:ext uri="{FF2B5EF4-FFF2-40B4-BE49-F238E27FC236}">
                    <a16:creationId xmlns:a16="http://schemas.microsoft.com/office/drawing/2014/main" id="{5108B20C-3D2F-8842-9E99-1FD3DF09CF6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293" r="33853" b="32798"/>
              <a:stretch/>
            </p:blipFill>
            <p:spPr bwMode="auto">
              <a:xfrm>
                <a:off x="307975" y="1455090"/>
                <a:ext cx="614470" cy="68495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3" name="Picture 20" descr="Image result for Elton John">
                <a:extLst>
                  <a:ext uri="{FF2B5EF4-FFF2-40B4-BE49-F238E27FC236}">
                    <a16:creationId xmlns:a16="http://schemas.microsoft.com/office/drawing/2014/main" id="{68DB99B8-1764-734F-AF34-1E9BF32E356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3742" t="4042" r="23983" b="31143"/>
              <a:stretch/>
            </p:blipFill>
            <p:spPr bwMode="auto">
              <a:xfrm>
                <a:off x="5646033" y="4639834"/>
                <a:ext cx="582207" cy="90233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4" name="Picture 34" descr="Image result for angela merkel">
                <a:extLst>
                  <a:ext uri="{FF2B5EF4-FFF2-40B4-BE49-F238E27FC236}">
                    <a16:creationId xmlns:a16="http://schemas.microsoft.com/office/drawing/2014/main" id="{BDF47AA8-8BDA-904C-A0ED-1E204777718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760" r="30251" b="40439"/>
              <a:stretch/>
            </p:blipFill>
            <p:spPr bwMode="auto">
              <a:xfrm>
                <a:off x="3278830" y="4752366"/>
                <a:ext cx="695829" cy="9623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" name="Picture 36" descr="Image result for paul mccartney">
                <a:extLst>
                  <a:ext uri="{FF2B5EF4-FFF2-40B4-BE49-F238E27FC236}">
                    <a16:creationId xmlns:a16="http://schemas.microsoft.com/office/drawing/2014/main" id="{6AD0073A-2494-A848-AB98-0D0AE3C7635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839" r="14441" b="27809"/>
              <a:stretch/>
            </p:blipFill>
            <p:spPr bwMode="auto">
              <a:xfrm>
                <a:off x="6164421" y="2589728"/>
                <a:ext cx="778308" cy="89043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206" name="Straight Connector 205">
                <a:extLst>
                  <a:ext uri="{FF2B5EF4-FFF2-40B4-BE49-F238E27FC236}">
                    <a16:creationId xmlns:a16="http://schemas.microsoft.com/office/drawing/2014/main" id="{F20A4A44-DF96-BF44-BC2B-0714E0BC4AC6}"/>
                  </a:ext>
                </a:extLst>
              </p:cNvPr>
              <p:cNvCxnSpPr>
                <a:stCxn id="202" idx="3"/>
                <a:endCxn id="201" idx="1"/>
              </p:cNvCxnSpPr>
              <p:nvPr/>
            </p:nvCxnSpPr>
            <p:spPr>
              <a:xfrm>
                <a:off x="922445" y="1797566"/>
                <a:ext cx="743692" cy="46042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Straight Connector 206">
                <a:extLst>
                  <a:ext uri="{FF2B5EF4-FFF2-40B4-BE49-F238E27FC236}">
                    <a16:creationId xmlns:a16="http://schemas.microsoft.com/office/drawing/2014/main" id="{67351BCD-AFE0-6644-9AA2-77EE83DED65E}"/>
                  </a:ext>
                </a:extLst>
              </p:cNvPr>
              <p:cNvCxnSpPr>
                <a:cxnSpLocks/>
                <a:stCxn id="198" idx="3"/>
                <a:endCxn id="196" idx="1"/>
              </p:cNvCxnSpPr>
              <p:nvPr/>
            </p:nvCxnSpPr>
            <p:spPr>
              <a:xfrm>
                <a:off x="3092953" y="3727451"/>
                <a:ext cx="1404517" cy="35301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Straight Connector 207">
                <a:extLst>
                  <a:ext uri="{FF2B5EF4-FFF2-40B4-BE49-F238E27FC236}">
                    <a16:creationId xmlns:a16="http://schemas.microsoft.com/office/drawing/2014/main" id="{A458F220-F5CC-0740-804B-86208FCE8A4C}"/>
                  </a:ext>
                </a:extLst>
              </p:cNvPr>
              <p:cNvCxnSpPr>
                <a:stCxn id="197" idx="3"/>
                <a:endCxn id="205" idx="1"/>
              </p:cNvCxnSpPr>
              <p:nvPr/>
            </p:nvCxnSpPr>
            <p:spPr>
              <a:xfrm flipV="1">
                <a:off x="1465646" y="3034948"/>
                <a:ext cx="4698775" cy="21164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Straight Connector 208">
                <a:extLst>
                  <a:ext uri="{FF2B5EF4-FFF2-40B4-BE49-F238E27FC236}">
                    <a16:creationId xmlns:a16="http://schemas.microsoft.com/office/drawing/2014/main" id="{076E36AB-F033-A943-8D06-79F18E06544C}"/>
                  </a:ext>
                </a:extLst>
              </p:cNvPr>
              <p:cNvCxnSpPr>
                <a:stCxn id="199" idx="1"/>
                <a:endCxn id="205" idx="2"/>
              </p:cNvCxnSpPr>
              <p:nvPr/>
            </p:nvCxnSpPr>
            <p:spPr>
              <a:xfrm flipH="1" flipV="1">
                <a:off x="6553575" y="3480167"/>
                <a:ext cx="896336" cy="785477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Straight Connector 209">
                <a:extLst>
                  <a:ext uri="{FF2B5EF4-FFF2-40B4-BE49-F238E27FC236}">
                    <a16:creationId xmlns:a16="http://schemas.microsoft.com/office/drawing/2014/main" id="{54363A1F-817B-3440-92C1-2B0957138168}"/>
                  </a:ext>
                </a:extLst>
              </p:cNvPr>
              <p:cNvCxnSpPr>
                <a:cxnSpLocks/>
                <a:stCxn id="199" idx="1"/>
                <a:endCxn id="196" idx="3"/>
              </p:cNvCxnSpPr>
              <p:nvPr/>
            </p:nvCxnSpPr>
            <p:spPr>
              <a:xfrm flipH="1" flipV="1">
                <a:off x="5046278" y="4080461"/>
                <a:ext cx="2403633" cy="185183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Straight Connector 210">
                <a:extLst>
                  <a:ext uri="{FF2B5EF4-FFF2-40B4-BE49-F238E27FC236}">
                    <a16:creationId xmlns:a16="http://schemas.microsoft.com/office/drawing/2014/main" id="{6D8013F5-647C-DD44-AD42-677DB4909945}"/>
                  </a:ext>
                </a:extLst>
              </p:cNvPr>
              <p:cNvCxnSpPr>
                <a:stCxn id="199" idx="1"/>
                <a:endCxn id="203" idx="3"/>
              </p:cNvCxnSpPr>
              <p:nvPr/>
            </p:nvCxnSpPr>
            <p:spPr>
              <a:xfrm flipH="1">
                <a:off x="6228240" y="4265644"/>
                <a:ext cx="1221671" cy="825355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Straight Connector 211">
                <a:extLst>
                  <a:ext uri="{FF2B5EF4-FFF2-40B4-BE49-F238E27FC236}">
                    <a16:creationId xmlns:a16="http://schemas.microsoft.com/office/drawing/2014/main" id="{0606D527-B4FC-1548-A174-938B809E8E68}"/>
                  </a:ext>
                </a:extLst>
              </p:cNvPr>
              <p:cNvCxnSpPr>
                <a:cxnSpLocks/>
                <a:stCxn id="199" idx="1"/>
              </p:cNvCxnSpPr>
              <p:nvPr/>
            </p:nvCxnSpPr>
            <p:spPr>
              <a:xfrm flipH="1">
                <a:off x="6827979" y="4265644"/>
                <a:ext cx="621932" cy="1402982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Straight Connector 212">
                <a:extLst>
                  <a:ext uri="{FF2B5EF4-FFF2-40B4-BE49-F238E27FC236}">
                    <a16:creationId xmlns:a16="http://schemas.microsoft.com/office/drawing/2014/main" id="{8D460B9F-8A76-7C41-8747-42BF1820E3D1}"/>
                  </a:ext>
                </a:extLst>
              </p:cNvPr>
              <p:cNvCxnSpPr>
                <a:cxnSpLocks/>
                <a:stCxn id="194" idx="1"/>
                <a:endCxn id="195" idx="3"/>
              </p:cNvCxnSpPr>
              <p:nvPr/>
            </p:nvCxnSpPr>
            <p:spPr>
              <a:xfrm flipH="1" flipV="1">
                <a:off x="1041839" y="5714723"/>
                <a:ext cx="5237332" cy="365509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Straight Connector 213">
                <a:extLst>
                  <a:ext uri="{FF2B5EF4-FFF2-40B4-BE49-F238E27FC236}">
                    <a16:creationId xmlns:a16="http://schemas.microsoft.com/office/drawing/2014/main" id="{203191D2-00F9-494B-8EA0-41218F787C17}"/>
                  </a:ext>
                </a:extLst>
              </p:cNvPr>
              <p:cNvCxnSpPr>
                <a:stCxn id="203" idx="1"/>
                <a:endCxn id="204" idx="3"/>
              </p:cNvCxnSpPr>
              <p:nvPr/>
            </p:nvCxnSpPr>
            <p:spPr>
              <a:xfrm flipH="1">
                <a:off x="3974659" y="5090999"/>
                <a:ext cx="1671374" cy="142545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Straight Connector 214">
                <a:extLst>
                  <a:ext uri="{FF2B5EF4-FFF2-40B4-BE49-F238E27FC236}">
                    <a16:creationId xmlns:a16="http://schemas.microsoft.com/office/drawing/2014/main" id="{ED1A2582-657C-6845-B7BB-FD7817643A00}"/>
                  </a:ext>
                </a:extLst>
              </p:cNvPr>
              <p:cNvCxnSpPr>
                <a:cxnSpLocks/>
                <a:stCxn id="200" idx="1"/>
                <a:endCxn id="195" idx="0"/>
              </p:cNvCxnSpPr>
              <p:nvPr/>
            </p:nvCxnSpPr>
            <p:spPr>
              <a:xfrm flipH="1">
                <a:off x="765176" y="4525893"/>
                <a:ext cx="815801" cy="791494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94" name="Picture 18">
              <a:extLst>
                <a:ext uri="{FF2B5EF4-FFF2-40B4-BE49-F238E27FC236}">
                  <a16:creationId xmlns:a16="http://schemas.microsoft.com/office/drawing/2014/main" id="{D6AF91F2-642D-B74E-805D-CF3679145C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7803171" y="5668626"/>
              <a:ext cx="548808" cy="8232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5" name="Picture 28">
              <a:extLst>
                <a:ext uri="{FF2B5EF4-FFF2-40B4-BE49-F238E27FC236}">
                  <a16:creationId xmlns:a16="http://schemas.microsoft.com/office/drawing/2014/main" id="{9EB3D810-821F-3746-B54D-863728B080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2012512" y="5317387"/>
              <a:ext cx="553327" cy="794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6" name="Picture 18" descr="Image result for justin trudeau">
              <a:extLst>
                <a:ext uri="{FF2B5EF4-FFF2-40B4-BE49-F238E27FC236}">
                  <a16:creationId xmlns:a16="http://schemas.microsoft.com/office/drawing/2014/main" id="{389BD797-DC47-C94A-B86E-AD2F781C823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021" r="18091" b="33959"/>
            <a:stretch/>
          </p:blipFill>
          <p:spPr bwMode="auto">
            <a:xfrm>
              <a:off x="6021470" y="3655732"/>
              <a:ext cx="548808" cy="8494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571349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/>
          <p:cNvSpPr/>
          <p:nvPr/>
        </p:nvSpPr>
        <p:spPr>
          <a:xfrm>
            <a:off x="4488720" y="1773199"/>
            <a:ext cx="3215508" cy="4843619"/>
          </a:xfrm>
          <a:prstGeom prst="rect">
            <a:avLst/>
          </a:prstGeom>
          <a:solidFill>
            <a:srgbClr val="FFA7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 err="1"/>
                  <a:t>MaxIndSet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𝑉</m:t>
                    </m:r>
                  </m:oMath>
                </a14:m>
                <a:r>
                  <a:rPr lang="en-US" dirty="0"/>
                  <a:t>-Time Reducible to </a:t>
                </a:r>
                <a:r>
                  <a:rPr lang="en-US" dirty="0" err="1"/>
                  <a:t>MinVertCov</a:t>
                </a:r>
                <a:endParaRPr lang="en-US" dirty="0">
                  <a:solidFill>
                    <a:srgbClr val="FF33CC"/>
                  </a:solidFill>
                </a:endParaRPr>
              </a:p>
            </p:txBody>
          </p:sp>
        </mc:Choice>
        <mc:Fallback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t="-10448" b="-298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16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615700" y="1403866"/>
            <a:ext cx="11880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MaxIndSet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8382001" y="1295400"/>
            <a:ext cx="1297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MinVertCov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8001000" y="4495800"/>
            <a:ext cx="2446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Solution for </a:t>
            </a:r>
            <a:r>
              <a:rPr lang="en-US" dirty="0" err="1"/>
              <a:t>MinVertCov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Flowchart: Magnetic Disk 21"/>
              <p:cNvSpPr/>
              <p:nvPr/>
            </p:nvSpPr>
            <p:spPr>
              <a:xfrm>
                <a:off x="3641276" y="1773198"/>
                <a:ext cx="625924" cy="1184190"/>
              </a:xfrm>
              <a:prstGeom prst="flowChartMagneticDisk">
                <a:avLst/>
              </a:prstGeom>
              <a:solidFill>
                <a:srgbClr val="FF505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>
                          <a:solidFill>
                            <a:schemeClr val="tx1"/>
                          </a:solidFill>
                          <a:latin typeface="Cambria Math"/>
                        </a:rPr>
                        <m:t>𝐴</m:t>
                      </m:r>
                    </m:oMath>
                  </m:oMathPara>
                </a14:m>
                <a:endParaRPr lang="en-US" sz="4000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Flowchart: Magnetic Disk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1276" y="1773198"/>
                <a:ext cx="625924" cy="1184190"/>
              </a:xfrm>
              <a:prstGeom prst="flowChartMagneticDisk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7848600" y="1892573"/>
                <a:ext cx="625924" cy="1004887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>
                          <a:solidFill>
                            <a:schemeClr val="tx1"/>
                          </a:solidFill>
                          <a:latin typeface="Cambria Math"/>
                        </a:rPr>
                        <m:t>𝐵</m:t>
                      </m:r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8600" y="1892573"/>
                <a:ext cx="625924" cy="1004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/>
          <p:cNvSpPr txBox="1"/>
          <p:nvPr/>
        </p:nvSpPr>
        <p:spPr>
          <a:xfrm>
            <a:off x="1652487" y="4509843"/>
            <a:ext cx="23373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Solution for </a:t>
            </a:r>
            <a:r>
              <a:rPr lang="en-US" dirty="0" err="1"/>
              <a:t>MaxIndSet</a:t>
            </a:r>
            <a:endParaRPr lang="en-US" dirty="0"/>
          </a:p>
        </p:txBody>
      </p:sp>
      <p:sp>
        <p:nvSpPr>
          <p:cNvPr id="30" name="AutoShape 5"/>
          <p:cNvSpPr>
            <a:spLocks noChangeArrowheads="1"/>
          </p:cNvSpPr>
          <p:nvPr/>
        </p:nvSpPr>
        <p:spPr bwMode="auto">
          <a:xfrm>
            <a:off x="4627562" y="2137483"/>
            <a:ext cx="2840038" cy="759976"/>
          </a:xfrm>
          <a:prstGeom prst="rightArrow">
            <a:avLst>
              <a:gd name="adj1" fmla="val 52315"/>
              <a:gd name="adj2" fmla="val 59192"/>
            </a:avLst>
          </a:prstGeom>
          <a:noFill/>
          <a:ln w="31750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algn="ctr"/>
            <a:endParaRPr lang="en-US" altLang="en-US" sz="2000" dirty="0"/>
          </a:p>
        </p:txBody>
      </p:sp>
      <p:sp>
        <p:nvSpPr>
          <p:cNvPr id="31" name="AutoShape 5"/>
          <p:cNvSpPr>
            <a:spLocks noChangeArrowheads="1"/>
          </p:cNvSpPr>
          <p:nvPr/>
        </p:nvSpPr>
        <p:spPr bwMode="auto">
          <a:xfrm rot="5400000">
            <a:off x="8725391" y="3466305"/>
            <a:ext cx="1086255" cy="701516"/>
          </a:xfrm>
          <a:prstGeom prst="rightArrow">
            <a:avLst>
              <a:gd name="adj1" fmla="val 52315"/>
              <a:gd name="adj2" fmla="val 59192"/>
            </a:avLst>
          </a:prstGeom>
          <a:noFill/>
          <a:ln w="31750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algn="ctr"/>
            <a:endParaRPr lang="en-US" altLang="en-US" dirty="0"/>
          </a:p>
        </p:txBody>
      </p:sp>
      <p:sp>
        <p:nvSpPr>
          <p:cNvPr id="32" name="AutoShape 5"/>
          <p:cNvSpPr>
            <a:spLocks noChangeArrowheads="1"/>
          </p:cNvSpPr>
          <p:nvPr/>
        </p:nvSpPr>
        <p:spPr bwMode="auto">
          <a:xfrm rot="10800000">
            <a:off x="4779962" y="4839965"/>
            <a:ext cx="2840038" cy="993815"/>
          </a:xfrm>
          <a:prstGeom prst="rightArrow">
            <a:avLst>
              <a:gd name="adj1" fmla="val 52315"/>
              <a:gd name="adj2" fmla="val 59192"/>
            </a:avLst>
          </a:prstGeom>
          <a:noFill/>
          <a:ln w="31750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algn="ctr"/>
            <a:endParaRPr lang="en-US" altLang="en-US" sz="2800" dirty="0"/>
          </a:p>
        </p:txBody>
      </p:sp>
      <p:sp>
        <p:nvSpPr>
          <p:cNvPr id="35" name="TextBox 34"/>
          <p:cNvSpPr txBox="1"/>
          <p:nvPr/>
        </p:nvSpPr>
        <p:spPr>
          <a:xfrm>
            <a:off x="5479573" y="6215041"/>
            <a:ext cx="1136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Reduction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215438" y="1992868"/>
            <a:ext cx="2099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 nothing</a:t>
            </a:r>
            <a:endParaRPr lang="en-US" b="1" dirty="0"/>
          </a:p>
        </p:txBody>
      </p:sp>
      <p:sp>
        <p:nvSpPr>
          <p:cNvPr id="277" name="TextBox 276"/>
          <p:cNvSpPr txBox="1"/>
          <p:nvPr/>
        </p:nvSpPr>
        <p:spPr>
          <a:xfrm>
            <a:off x="9422792" y="3312594"/>
            <a:ext cx="22130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Using any Algorithm for </a:t>
            </a:r>
            <a:r>
              <a:rPr lang="en-US" dirty="0" err="1"/>
              <a:t>MinVertCov</a:t>
            </a:r>
            <a:endParaRPr lang="en-US" dirty="0"/>
          </a:p>
        </p:txBody>
      </p:sp>
      <p:sp>
        <p:nvSpPr>
          <p:cNvPr id="278" name="TextBox 277"/>
          <p:cNvSpPr txBox="1"/>
          <p:nvPr/>
        </p:nvSpPr>
        <p:spPr>
          <a:xfrm>
            <a:off x="4743772" y="4495800"/>
            <a:ext cx="3333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Take complement of solution</a:t>
            </a: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9" name="Rectangle 278"/>
              <p:cNvSpPr/>
              <p:nvPr/>
            </p:nvSpPr>
            <p:spPr>
              <a:xfrm>
                <a:off x="7924800" y="5242707"/>
                <a:ext cx="625924" cy="1004887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>
                          <a:solidFill>
                            <a:schemeClr val="tx1"/>
                          </a:solidFill>
                          <a:latin typeface="Cambria Math"/>
                        </a:rPr>
                        <m:t>𝑌</m:t>
                      </m:r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9" name="Rectangle 27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4800" y="5242707"/>
                <a:ext cx="625924" cy="1004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0" name="Flowchart: Magnetic Disk 279"/>
              <p:cNvSpPr/>
              <p:nvPr/>
            </p:nvSpPr>
            <p:spPr>
              <a:xfrm>
                <a:off x="3565076" y="5140410"/>
                <a:ext cx="625924" cy="1184190"/>
              </a:xfrm>
              <a:prstGeom prst="flowChartMagneticDisk">
                <a:avLst/>
              </a:prstGeom>
              <a:solidFill>
                <a:srgbClr val="FF505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>
                          <a:solidFill>
                            <a:schemeClr val="tx1"/>
                          </a:solidFill>
                          <a:latin typeface="Cambria Math"/>
                        </a:rPr>
                        <m:t>𝑋</m:t>
                      </m:r>
                    </m:oMath>
                  </m:oMathPara>
                </a14:m>
                <a:endParaRPr lang="en-US" sz="4000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80" name="Flowchart: Magnetic Disk 27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5076" y="5140410"/>
                <a:ext cx="625924" cy="1184190"/>
              </a:xfrm>
              <a:prstGeom prst="flowChartMagneticDisk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2" name="Group 51"/>
          <p:cNvGrpSpPr/>
          <p:nvPr/>
        </p:nvGrpSpPr>
        <p:grpSpPr>
          <a:xfrm>
            <a:off x="8937741" y="1558940"/>
            <a:ext cx="1447858" cy="1290148"/>
            <a:chOff x="657225" y="1481300"/>
            <a:chExt cx="5514975" cy="4914248"/>
          </a:xfrm>
        </p:grpSpPr>
        <p:cxnSp>
          <p:nvCxnSpPr>
            <p:cNvPr id="53" name="Straight Connector 52"/>
            <p:cNvCxnSpPr>
              <a:stCxn id="76" idx="1"/>
              <a:endCxn id="68" idx="2"/>
            </p:cNvCxnSpPr>
            <p:nvPr/>
          </p:nvCxnSpPr>
          <p:spPr>
            <a:xfrm flipV="1">
              <a:off x="3187377" y="5562600"/>
              <a:ext cx="1570890" cy="490047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>
              <a:stCxn id="67" idx="2"/>
              <a:endCxn id="76" idx="3"/>
            </p:cNvCxnSpPr>
            <p:nvPr/>
          </p:nvCxnSpPr>
          <p:spPr>
            <a:xfrm>
              <a:off x="2054087" y="5181600"/>
              <a:ext cx="602937" cy="871047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stCxn id="68" idx="1"/>
              <a:endCxn id="67" idx="3"/>
            </p:cNvCxnSpPr>
            <p:nvPr/>
          </p:nvCxnSpPr>
          <p:spPr>
            <a:xfrm flipH="1" flipV="1">
              <a:off x="2282687" y="4953000"/>
              <a:ext cx="2246980" cy="38100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>
              <a:stCxn id="71" idx="2"/>
              <a:endCxn id="67" idx="0"/>
            </p:cNvCxnSpPr>
            <p:nvPr/>
          </p:nvCxnSpPr>
          <p:spPr>
            <a:xfrm>
              <a:off x="885825" y="3032235"/>
              <a:ext cx="1168262" cy="169216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>
              <a:stCxn id="71" idx="3"/>
              <a:endCxn id="72" idx="1"/>
            </p:cNvCxnSpPr>
            <p:nvPr/>
          </p:nvCxnSpPr>
          <p:spPr>
            <a:xfrm flipV="1">
              <a:off x="1114425" y="2447104"/>
              <a:ext cx="1734926" cy="356531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>
              <a:stCxn id="72" idx="3"/>
              <a:endCxn id="69" idx="1"/>
            </p:cNvCxnSpPr>
            <p:nvPr/>
          </p:nvCxnSpPr>
          <p:spPr>
            <a:xfrm>
              <a:off x="3306551" y="2447104"/>
              <a:ext cx="2408449" cy="586773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>
              <a:stCxn id="72" idx="2"/>
              <a:endCxn id="70" idx="0"/>
            </p:cNvCxnSpPr>
            <p:nvPr/>
          </p:nvCxnSpPr>
          <p:spPr>
            <a:xfrm flipH="1">
              <a:off x="2613080" y="2675704"/>
              <a:ext cx="464871" cy="78679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>
              <a:stCxn id="70" idx="3"/>
              <a:endCxn id="73" idx="1"/>
            </p:cNvCxnSpPr>
            <p:nvPr/>
          </p:nvCxnSpPr>
          <p:spPr>
            <a:xfrm>
              <a:off x="2841680" y="3691099"/>
              <a:ext cx="959855" cy="419758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stCxn id="69" idx="2"/>
              <a:endCxn id="73" idx="0"/>
            </p:cNvCxnSpPr>
            <p:nvPr/>
          </p:nvCxnSpPr>
          <p:spPr>
            <a:xfrm flipH="1">
              <a:off x="4030135" y="3262477"/>
              <a:ext cx="1913465" cy="61978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>
              <a:stCxn id="72" idx="3"/>
              <a:endCxn id="74" idx="1"/>
            </p:cNvCxnSpPr>
            <p:nvPr/>
          </p:nvCxnSpPr>
          <p:spPr>
            <a:xfrm flipV="1">
              <a:off x="3306551" y="1709900"/>
              <a:ext cx="952184" cy="737204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>
              <a:stCxn id="69" idx="0"/>
              <a:endCxn id="74" idx="3"/>
            </p:cNvCxnSpPr>
            <p:nvPr/>
          </p:nvCxnSpPr>
          <p:spPr>
            <a:xfrm flipH="1" flipV="1">
              <a:off x="4715935" y="1709900"/>
              <a:ext cx="1227665" cy="1095377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stCxn id="68" idx="0"/>
              <a:endCxn id="73" idx="2"/>
            </p:cNvCxnSpPr>
            <p:nvPr/>
          </p:nvCxnSpPr>
          <p:spPr>
            <a:xfrm flipH="1" flipV="1">
              <a:off x="4030135" y="4339457"/>
              <a:ext cx="728132" cy="765943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>
              <a:stCxn id="68" idx="0"/>
              <a:endCxn id="69" idx="2"/>
            </p:cNvCxnSpPr>
            <p:nvPr/>
          </p:nvCxnSpPr>
          <p:spPr>
            <a:xfrm flipV="1">
              <a:off x="4758267" y="3262477"/>
              <a:ext cx="1185333" cy="1842923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6" name="Group 65"/>
            <p:cNvGrpSpPr/>
            <p:nvPr/>
          </p:nvGrpSpPr>
          <p:grpSpPr>
            <a:xfrm rot="10800000">
              <a:off x="2657024" y="5938347"/>
              <a:ext cx="530353" cy="457201"/>
              <a:chOff x="2133600" y="4191000"/>
              <a:chExt cx="1060704" cy="914400"/>
            </a:xfrm>
          </p:grpSpPr>
          <p:sp>
            <p:nvSpPr>
              <p:cNvPr id="75" name="Isosceles Triangle 74"/>
              <p:cNvSpPr/>
              <p:nvPr/>
            </p:nvSpPr>
            <p:spPr>
              <a:xfrm>
                <a:off x="2133600" y="4191000"/>
                <a:ext cx="1060704" cy="457200"/>
              </a:xfrm>
              <a:prstGeom prst="triangl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2">
                        <a:lumMod val="60000"/>
                        <a:lumOff val="40000"/>
                      </a:schemeClr>
                    </a:solidFill>
                  </a:ln>
                </a:endParaRPr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2133600" y="4648200"/>
                <a:ext cx="1060704" cy="457200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2">
                        <a:lumMod val="60000"/>
                        <a:lumOff val="40000"/>
                      </a:schemeClr>
                    </a:solidFill>
                  </a:ln>
                </a:endParaRPr>
              </a:p>
            </p:txBody>
          </p:sp>
        </p:grpSp>
        <p:sp>
          <p:nvSpPr>
            <p:cNvPr id="67" name="Rectangle 66"/>
            <p:cNvSpPr/>
            <p:nvPr/>
          </p:nvSpPr>
          <p:spPr>
            <a:xfrm>
              <a:off x="1825487" y="4724400"/>
              <a:ext cx="457200" cy="4572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67"/>
            <p:cNvSpPr/>
            <p:nvPr/>
          </p:nvSpPr>
          <p:spPr>
            <a:xfrm>
              <a:off x="4529667" y="5105400"/>
              <a:ext cx="457200" cy="4572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ectangle 68"/>
            <p:cNvSpPr/>
            <p:nvPr/>
          </p:nvSpPr>
          <p:spPr>
            <a:xfrm>
              <a:off x="5715000" y="2805277"/>
              <a:ext cx="457200" cy="4572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/>
            <p:cNvSpPr/>
            <p:nvPr/>
          </p:nvSpPr>
          <p:spPr>
            <a:xfrm>
              <a:off x="2384480" y="3462499"/>
              <a:ext cx="457200" cy="4572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Rectangle 70"/>
            <p:cNvSpPr/>
            <p:nvPr/>
          </p:nvSpPr>
          <p:spPr>
            <a:xfrm>
              <a:off x="657225" y="2575035"/>
              <a:ext cx="457200" cy="4572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Rectangle 71"/>
            <p:cNvSpPr/>
            <p:nvPr/>
          </p:nvSpPr>
          <p:spPr>
            <a:xfrm>
              <a:off x="2849351" y="2218504"/>
              <a:ext cx="457200" cy="4572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tangle 72"/>
            <p:cNvSpPr/>
            <p:nvPr/>
          </p:nvSpPr>
          <p:spPr>
            <a:xfrm>
              <a:off x="3801535" y="3882257"/>
              <a:ext cx="457200" cy="4572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 73"/>
            <p:cNvSpPr/>
            <p:nvPr/>
          </p:nvSpPr>
          <p:spPr>
            <a:xfrm>
              <a:off x="4258735" y="1481300"/>
              <a:ext cx="457200" cy="4572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8915400" y="4953000"/>
            <a:ext cx="1447858" cy="1290148"/>
            <a:chOff x="657225" y="1481300"/>
            <a:chExt cx="5514975" cy="4914248"/>
          </a:xfrm>
        </p:grpSpPr>
        <p:cxnSp>
          <p:nvCxnSpPr>
            <p:cNvPr id="78" name="Straight Connector 77"/>
            <p:cNvCxnSpPr>
              <a:stCxn id="101" idx="1"/>
              <a:endCxn id="93" idx="2"/>
            </p:cNvCxnSpPr>
            <p:nvPr/>
          </p:nvCxnSpPr>
          <p:spPr>
            <a:xfrm flipV="1">
              <a:off x="3187377" y="5562600"/>
              <a:ext cx="1570890" cy="490047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>
              <a:stCxn id="92" idx="2"/>
              <a:endCxn id="101" idx="3"/>
            </p:cNvCxnSpPr>
            <p:nvPr/>
          </p:nvCxnSpPr>
          <p:spPr>
            <a:xfrm>
              <a:off x="2054087" y="5181600"/>
              <a:ext cx="602937" cy="871047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>
              <a:stCxn id="93" idx="1"/>
              <a:endCxn id="92" idx="3"/>
            </p:cNvCxnSpPr>
            <p:nvPr/>
          </p:nvCxnSpPr>
          <p:spPr>
            <a:xfrm flipH="1" flipV="1">
              <a:off x="2282687" y="4953000"/>
              <a:ext cx="2246980" cy="38100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>
              <a:stCxn id="96" idx="2"/>
              <a:endCxn id="92" idx="0"/>
            </p:cNvCxnSpPr>
            <p:nvPr/>
          </p:nvCxnSpPr>
          <p:spPr>
            <a:xfrm>
              <a:off x="885825" y="3032235"/>
              <a:ext cx="1168262" cy="169216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>
              <a:stCxn id="96" idx="3"/>
              <a:endCxn id="97" idx="1"/>
            </p:cNvCxnSpPr>
            <p:nvPr/>
          </p:nvCxnSpPr>
          <p:spPr>
            <a:xfrm flipV="1">
              <a:off x="1114425" y="2447104"/>
              <a:ext cx="1734926" cy="356531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>
              <a:stCxn id="97" idx="3"/>
              <a:endCxn id="94" idx="1"/>
            </p:cNvCxnSpPr>
            <p:nvPr/>
          </p:nvCxnSpPr>
          <p:spPr>
            <a:xfrm>
              <a:off x="3306551" y="2447104"/>
              <a:ext cx="2408449" cy="586773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>
              <a:stCxn id="97" idx="2"/>
              <a:endCxn id="95" idx="0"/>
            </p:cNvCxnSpPr>
            <p:nvPr/>
          </p:nvCxnSpPr>
          <p:spPr>
            <a:xfrm flipH="1">
              <a:off x="2613080" y="2675704"/>
              <a:ext cx="464871" cy="78679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>
              <a:stCxn id="95" idx="3"/>
              <a:endCxn id="98" idx="1"/>
            </p:cNvCxnSpPr>
            <p:nvPr/>
          </p:nvCxnSpPr>
          <p:spPr>
            <a:xfrm>
              <a:off x="2841680" y="3691099"/>
              <a:ext cx="959855" cy="419758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>
              <a:stCxn id="94" idx="2"/>
              <a:endCxn id="98" idx="0"/>
            </p:cNvCxnSpPr>
            <p:nvPr/>
          </p:nvCxnSpPr>
          <p:spPr>
            <a:xfrm flipH="1">
              <a:off x="4030135" y="3262477"/>
              <a:ext cx="1913465" cy="61978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>
              <a:stCxn id="97" idx="3"/>
              <a:endCxn id="99" idx="1"/>
            </p:cNvCxnSpPr>
            <p:nvPr/>
          </p:nvCxnSpPr>
          <p:spPr>
            <a:xfrm flipV="1">
              <a:off x="3306551" y="1709900"/>
              <a:ext cx="952184" cy="737204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>
              <a:stCxn id="94" idx="0"/>
              <a:endCxn id="99" idx="3"/>
            </p:cNvCxnSpPr>
            <p:nvPr/>
          </p:nvCxnSpPr>
          <p:spPr>
            <a:xfrm flipH="1" flipV="1">
              <a:off x="4715935" y="1709900"/>
              <a:ext cx="1227665" cy="1095377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>
              <a:stCxn id="93" idx="0"/>
              <a:endCxn id="98" idx="2"/>
            </p:cNvCxnSpPr>
            <p:nvPr/>
          </p:nvCxnSpPr>
          <p:spPr>
            <a:xfrm flipH="1" flipV="1">
              <a:off x="4030135" y="4339457"/>
              <a:ext cx="728132" cy="765943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>
              <a:stCxn id="93" idx="0"/>
              <a:endCxn id="94" idx="2"/>
            </p:cNvCxnSpPr>
            <p:nvPr/>
          </p:nvCxnSpPr>
          <p:spPr>
            <a:xfrm flipV="1">
              <a:off x="4758267" y="3262477"/>
              <a:ext cx="1185333" cy="1842923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1" name="Group 90"/>
            <p:cNvGrpSpPr/>
            <p:nvPr/>
          </p:nvGrpSpPr>
          <p:grpSpPr>
            <a:xfrm rot="10800000">
              <a:off x="2657024" y="5938347"/>
              <a:ext cx="530353" cy="457201"/>
              <a:chOff x="2133600" y="4191000"/>
              <a:chExt cx="1060704" cy="914400"/>
            </a:xfrm>
          </p:grpSpPr>
          <p:sp>
            <p:nvSpPr>
              <p:cNvPr id="100" name="Isosceles Triangle 99"/>
              <p:cNvSpPr/>
              <p:nvPr/>
            </p:nvSpPr>
            <p:spPr>
              <a:xfrm>
                <a:off x="2133600" y="4191000"/>
                <a:ext cx="1060704" cy="457200"/>
              </a:xfrm>
              <a:prstGeom prst="triangl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2">
                        <a:lumMod val="60000"/>
                        <a:lumOff val="40000"/>
                      </a:schemeClr>
                    </a:solidFill>
                  </a:ln>
                </a:endParaRPr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2133600" y="4648200"/>
                <a:ext cx="1060704" cy="457200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2">
                        <a:lumMod val="60000"/>
                        <a:lumOff val="40000"/>
                      </a:schemeClr>
                    </a:solidFill>
                  </a:ln>
                </a:endParaRPr>
              </a:p>
            </p:txBody>
          </p:sp>
        </p:grpSp>
        <p:sp>
          <p:nvSpPr>
            <p:cNvPr id="92" name="Rectangle 91"/>
            <p:cNvSpPr/>
            <p:nvPr/>
          </p:nvSpPr>
          <p:spPr>
            <a:xfrm>
              <a:off x="1825487" y="4724400"/>
              <a:ext cx="457200" cy="45720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Rectangle 92"/>
            <p:cNvSpPr/>
            <p:nvPr/>
          </p:nvSpPr>
          <p:spPr>
            <a:xfrm>
              <a:off x="4529667" y="5105400"/>
              <a:ext cx="457200" cy="45720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Rectangle 93"/>
            <p:cNvSpPr/>
            <p:nvPr/>
          </p:nvSpPr>
          <p:spPr>
            <a:xfrm>
              <a:off x="5715000" y="2805277"/>
              <a:ext cx="457200" cy="4572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Rectangle 94"/>
            <p:cNvSpPr/>
            <p:nvPr/>
          </p:nvSpPr>
          <p:spPr>
            <a:xfrm>
              <a:off x="2384480" y="3462499"/>
              <a:ext cx="457200" cy="4572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Rectangle 95"/>
            <p:cNvSpPr/>
            <p:nvPr/>
          </p:nvSpPr>
          <p:spPr>
            <a:xfrm>
              <a:off x="657225" y="2575035"/>
              <a:ext cx="457200" cy="4572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Rectangle 96"/>
            <p:cNvSpPr/>
            <p:nvPr/>
          </p:nvSpPr>
          <p:spPr>
            <a:xfrm>
              <a:off x="2849351" y="2218504"/>
              <a:ext cx="457200" cy="45720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Rectangle 97"/>
            <p:cNvSpPr/>
            <p:nvPr/>
          </p:nvSpPr>
          <p:spPr>
            <a:xfrm>
              <a:off x="3801535" y="3882257"/>
              <a:ext cx="457200" cy="45720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Rectangle 98"/>
            <p:cNvSpPr/>
            <p:nvPr/>
          </p:nvSpPr>
          <p:spPr>
            <a:xfrm>
              <a:off x="4258735" y="1481300"/>
              <a:ext cx="457200" cy="45720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1" name="TextBox 130"/>
          <p:cNvSpPr txBox="1"/>
          <p:nvPr/>
        </p:nvSpPr>
        <p:spPr>
          <a:xfrm>
            <a:off x="5114986" y="1371601"/>
            <a:ext cx="14382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33CC"/>
                </a:solidFill>
              </a:rPr>
              <a:t>O(V) Time</a:t>
            </a:r>
          </a:p>
        </p:txBody>
      </p: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FA4C8C6B-4ABC-4747-9ABA-3C87A0E3E34D}"/>
              </a:ext>
            </a:extLst>
          </p:cNvPr>
          <p:cNvGrpSpPr/>
          <p:nvPr/>
        </p:nvGrpSpPr>
        <p:grpSpPr>
          <a:xfrm>
            <a:off x="1412803" y="5063592"/>
            <a:ext cx="2016197" cy="1261008"/>
            <a:chOff x="1630276" y="1299638"/>
            <a:chExt cx="8301690" cy="5192200"/>
          </a:xfrm>
        </p:grpSpPr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CCE98AAA-0A30-0642-B9D6-6C12756477C7}"/>
                </a:ext>
              </a:extLst>
            </p:cNvPr>
            <p:cNvGrpSpPr/>
            <p:nvPr/>
          </p:nvGrpSpPr>
          <p:grpSpPr>
            <a:xfrm>
              <a:off x="1630276" y="1299638"/>
              <a:ext cx="8301690" cy="4780594"/>
              <a:chOff x="106276" y="1299638"/>
              <a:chExt cx="8301690" cy="4780594"/>
            </a:xfrm>
          </p:grpSpPr>
          <p:pic>
            <p:nvPicPr>
              <p:cNvPr id="137" name="Picture 2" descr="Image result for Prince Harry">
                <a:extLst>
                  <a:ext uri="{FF2B5EF4-FFF2-40B4-BE49-F238E27FC236}">
                    <a16:creationId xmlns:a16="http://schemas.microsoft.com/office/drawing/2014/main" id="{9F1FE8A2-B620-F541-AE6C-41C258AF527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80506" y="2690352"/>
                <a:ext cx="585140" cy="73152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38" name="Picture 4" descr="Image result for meghan markle">
                <a:extLst>
                  <a:ext uri="{FF2B5EF4-FFF2-40B4-BE49-F238E27FC236}">
                    <a16:creationId xmlns:a16="http://schemas.microsoft.com/office/drawing/2014/main" id="{980D1BFC-5BCB-3145-A237-BB330D94C06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20000"/>
              <a:stretch/>
            </p:blipFill>
            <p:spPr bwMode="auto">
              <a:xfrm>
                <a:off x="2361433" y="3361691"/>
                <a:ext cx="731520" cy="73152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39" name="Picture 6" descr="Image result for Prince Charles">
                <a:extLst>
                  <a:ext uri="{FF2B5EF4-FFF2-40B4-BE49-F238E27FC236}">
                    <a16:creationId xmlns:a16="http://schemas.microsoft.com/office/drawing/2014/main" id="{C5A9E492-2631-1B47-929E-9F5ACD93D80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49911" y="3891453"/>
                <a:ext cx="645104" cy="7483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40" name="Picture 8" descr="Image result for queen elizabeth">
                <a:extLst>
                  <a:ext uri="{FF2B5EF4-FFF2-40B4-BE49-F238E27FC236}">
                    <a16:creationId xmlns:a16="http://schemas.microsoft.com/office/drawing/2014/main" id="{04781236-F5CA-2B45-BF7E-8D2016FA4B7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056" r="20267"/>
              <a:stretch/>
            </p:blipFill>
            <p:spPr bwMode="auto">
              <a:xfrm>
                <a:off x="1580977" y="4213004"/>
                <a:ext cx="674544" cy="62577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41" name="Picture 10" descr="Image result for Donald Trump">
                <a:extLst>
                  <a:ext uri="{FF2B5EF4-FFF2-40B4-BE49-F238E27FC236}">
                    <a16:creationId xmlns:a16="http://schemas.microsoft.com/office/drawing/2014/main" id="{1E93E79D-01B6-E641-8565-C6F15CF9BB5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523" r="26592" b="37144"/>
              <a:stretch/>
            </p:blipFill>
            <p:spPr bwMode="auto">
              <a:xfrm>
                <a:off x="1666137" y="1345680"/>
                <a:ext cx="695296" cy="9958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42" name="Picture 12" descr="Image result for prince george">
                <a:extLst>
                  <a:ext uri="{FF2B5EF4-FFF2-40B4-BE49-F238E27FC236}">
                    <a16:creationId xmlns:a16="http://schemas.microsoft.com/office/drawing/2014/main" id="{71B6972B-DB1A-D94B-9E8A-A8AB7C94377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293" r="33853" b="32798"/>
              <a:stretch/>
            </p:blipFill>
            <p:spPr bwMode="auto">
              <a:xfrm>
                <a:off x="307975" y="1455090"/>
                <a:ext cx="614470" cy="68495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43" name="Picture 20" descr="Image result for Elton John">
                <a:extLst>
                  <a:ext uri="{FF2B5EF4-FFF2-40B4-BE49-F238E27FC236}">
                    <a16:creationId xmlns:a16="http://schemas.microsoft.com/office/drawing/2014/main" id="{8CF4918F-9B6A-8D4F-B2E5-E783E8B4457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3742" t="4042" r="23983" b="31143"/>
              <a:stretch/>
            </p:blipFill>
            <p:spPr bwMode="auto">
              <a:xfrm>
                <a:off x="5646033" y="4639834"/>
                <a:ext cx="582207" cy="90233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44" name="Picture 34" descr="Image result for angela merkel">
                <a:extLst>
                  <a:ext uri="{FF2B5EF4-FFF2-40B4-BE49-F238E27FC236}">
                    <a16:creationId xmlns:a16="http://schemas.microsoft.com/office/drawing/2014/main" id="{C80F0042-F13F-624B-AE50-B8885DF9337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760" r="30251" b="40439"/>
              <a:stretch/>
            </p:blipFill>
            <p:spPr bwMode="auto">
              <a:xfrm>
                <a:off x="3278830" y="4752366"/>
                <a:ext cx="695829" cy="9623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45" name="Picture 36" descr="Image result for paul mccartney">
                <a:extLst>
                  <a:ext uri="{FF2B5EF4-FFF2-40B4-BE49-F238E27FC236}">
                    <a16:creationId xmlns:a16="http://schemas.microsoft.com/office/drawing/2014/main" id="{2F8FDBAF-13E1-1340-832B-EE6831A36E0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839" r="14441" b="27809"/>
              <a:stretch/>
            </p:blipFill>
            <p:spPr bwMode="auto">
              <a:xfrm>
                <a:off x="6164421" y="2589728"/>
                <a:ext cx="778308" cy="89043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D933C8ED-6551-DA4E-BB7F-92BA33641DC7}"/>
                  </a:ext>
                </a:extLst>
              </p:cNvPr>
              <p:cNvCxnSpPr>
                <a:stCxn id="142" idx="3"/>
                <a:endCxn id="141" idx="1"/>
              </p:cNvCxnSpPr>
              <p:nvPr/>
            </p:nvCxnSpPr>
            <p:spPr>
              <a:xfrm>
                <a:off x="922445" y="1797566"/>
                <a:ext cx="743692" cy="46042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F234A7D8-C7BB-2E40-A7E4-06F0447669FA}"/>
                  </a:ext>
                </a:extLst>
              </p:cNvPr>
              <p:cNvCxnSpPr>
                <a:cxnSpLocks/>
                <a:stCxn id="138" idx="3"/>
                <a:endCxn id="136" idx="1"/>
              </p:cNvCxnSpPr>
              <p:nvPr/>
            </p:nvCxnSpPr>
            <p:spPr>
              <a:xfrm>
                <a:off x="3092953" y="3727451"/>
                <a:ext cx="1404517" cy="35301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73780D1D-7CE3-FB4F-91B7-A5839A00B51B}"/>
                  </a:ext>
                </a:extLst>
              </p:cNvPr>
              <p:cNvCxnSpPr>
                <a:stCxn id="137" idx="3"/>
                <a:endCxn id="145" idx="1"/>
              </p:cNvCxnSpPr>
              <p:nvPr/>
            </p:nvCxnSpPr>
            <p:spPr>
              <a:xfrm flipV="1">
                <a:off x="1465646" y="3034948"/>
                <a:ext cx="4698775" cy="21164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A87ECD7F-50D5-5249-94CF-C098E3917740}"/>
                  </a:ext>
                </a:extLst>
              </p:cNvPr>
              <p:cNvCxnSpPr>
                <a:stCxn id="139" idx="1"/>
                <a:endCxn id="145" idx="2"/>
              </p:cNvCxnSpPr>
              <p:nvPr/>
            </p:nvCxnSpPr>
            <p:spPr>
              <a:xfrm flipH="1" flipV="1">
                <a:off x="6553575" y="3480167"/>
                <a:ext cx="896336" cy="785477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B8A63D02-9161-A34D-A3C1-F92F16D5AF8F}"/>
                  </a:ext>
                </a:extLst>
              </p:cNvPr>
              <p:cNvCxnSpPr>
                <a:cxnSpLocks/>
                <a:stCxn id="139" idx="1"/>
                <a:endCxn id="136" idx="3"/>
              </p:cNvCxnSpPr>
              <p:nvPr/>
            </p:nvCxnSpPr>
            <p:spPr>
              <a:xfrm flipH="1" flipV="1">
                <a:off x="5046278" y="4080461"/>
                <a:ext cx="2403633" cy="185183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F714E850-F9D0-C84D-A8E0-4A2C93B4D491}"/>
                  </a:ext>
                </a:extLst>
              </p:cNvPr>
              <p:cNvCxnSpPr>
                <a:stCxn id="139" idx="1"/>
                <a:endCxn id="143" idx="3"/>
              </p:cNvCxnSpPr>
              <p:nvPr/>
            </p:nvCxnSpPr>
            <p:spPr>
              <a:xfrm flipH="1">
                <a:off x="6228240" y="4265644"/>
                <a:ext cx="1221671" cy="825355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E0DB8F16-5FB5-6C48-B119-6B14F84D01D5}"/>
                  </a:ext>
                </a:extLst>
              </p:cNvPr>
              <p:cNvCxnSpPr>
                <a:cxnSpLocks/>
                <a:stCxn id="139" idx="1"/>
              </p:cNvCxnSpPr>
              <p:nvPr/>
            </p:nvCxnSpPr>
            <p:spPr>
              <a:xfrm flipH="1">
                <a:off x="6827979" y="4265644"/>
                <a:ext cx="621932" cy="1402982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BD9B2B52-161C-174C-8C84-608706D1F146}"/>
                  </a:ext>
                </a:extLst>
              </p:cNvPr>
              <p:cNvCxnSpPr>
                <a:cxnSpLocks/>
                <a:stCxn id="134" idx="1"/>
                <a:endCxn id="135" idx="3"/>
              </p:cNvCxnSpPr>
              <p:nvPr/>
            </p:nvCxnSpPr>
            <p:spPr>
              <a:xfrm flipH="1" flipV="1">
                <a:off x="1041839" y="5714723"/>
                <a:ext cx="5237332" cy="365509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EB3CF973-BE40-4F41-904E-82DAE85EDADF}"/>
                  </a:ext>
                </a:extLst>
              </p:cNvPr>
              <p:cNvCxnSpPr>
                <a:stCxn id="143" idx="1"/>
                <a:endCxn id="144" idx="3"/>
              </p:cNvCxnSpPr>
              <p:nvPr/>
            </p:nvCxnSpPr>
            <p:spPr>
              <a:xfrm flipH="1">
                <a:off x="3974659" y="5090999"/>
                <a:ext cx="1671374" cy="142545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AFE07653-58B5-4B4B-B3E5-2E230197E69D}"/>
                  </a:ext>
                </a:extLst>
              </p:cNvPr>
              <p:cNvCxnSpPr>
                <a:cxnSpLocks/>
                <a:stCxn id="140" idx="1"/>
                <a:endCxn id="135" idx="0"/>
              </p:cNvCxnSpPr>
              <p:nvPr/>
            </p:nvCxnSpPr>
            <p:spPr>
              <a:xfrm flipH="1">
                <a:off x="765176" y="4525893"/>
                <a:ext cx="815801" cy="791494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6" name="Oval 155">
                <a:extLst>
                  <a:ext uri="{FF2B5EF4-FFF2-40B4-BE49-F238E27FC236}">
                    <a16:creationId xmlns:a16="http://schemas.microsoft.com/office/drawing/2014/main" id="{4179225D-2776-9047-84A5-FD9051998606}"/>
                  </a:ext>
                </a:extLst>
              </p:cNvPr>
              <p:cNvSpPr/>
              <p:nvPr/>
            </p:nvSpPr>
            <p:spPr>
              <a:xfrm>
                <a:off x="106276" y="1299638"/>
                <a:ext cx="1066800" cy="995855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Oval 156">
                <a:extLst>
                  <a:ext uri="{FF2B5EF4-FFF2-40B4-BE49-F238E27FC236}">
                    <a16:creationId xmlns:a16="http://schemas.microsoft.com/office/drawing/2014/main" id="{5CA62AE7-A416-1C44-9D86-A66017502F7E}"/>
                  </a:ext>
                </a:extLst>
              </p:cNvPr>
              <p:cNvSpPr/>
              <p:nvPr/>
            </p:nvSpPr>
            <p:spPr>
              <a:xfrm>
                <a:off x="406334" y="2389557"/>
                <a:ext cx="1271007" cy="1337894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Oval 157">
                <a:extLst>
                  <a:ext uri="{FF2B5EF4-FFF2-40B4-BE49-F238E27FC236}">
                    <a16:creationId xmlns:a16="http://schemas.microsoft.com/office/drawing/2014/main" id="{8EE2AD5C-7040-E245-B3B8-20EF53405288}"/>
                  </a:ext>
                </a:extLst>
              </p:cNvPr>
              <p:cNvSpPr/>
              <p:nvPr/>
            </p:nvSpPr>
            <p:spPr>
              <a:xfrm>
                <a:off x="2255521" y="3056112"/>
                <a:ext cx="1271007" cy="1337894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Oval 158">
                <a:extLst>
                  <a:ext uri="{FF2B5EF4-FFF2-40B4-BE49-F238E27FC236}">
                    <a16:creationId xmlns:a16="http://schemas.microsoft.com/office/drawing/2014/main" id="{311CFD09-80BF-364C-996E-B5B45DF445C6}"/>
                  </a:ext>
                </a:extLst>
              </p:cNvPr>
              <p:cNvSpPr/>
              <p:nvPr/>
            </p:nvSpPr>
            <p:spPr>
              <a:xfrm>
                <a:off x="2971800" y="4605706"/>
                <a:ext cx="1271007" cy="1337894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Oval 159">
                <a:extLst>
                  <a:ext uri="{FF2B5EF4-FFF2-40B4-BE49-F238E27FC236}">
                    <a16:creationId xmlns:a16="http://schemas.microsoft.com/office/drawing/2014/main" id="{1C97ED89-F201-BB47-AB7F-06E7F659E7E7}"/>
                  </a:ext>
                </a:extLst>
              </p:cNvPr>
              <p:cNvSpPr/>
              <p:nvPr/>
            </p:nvSpPr>
            <p:spPr>
              <a:xfrm>
                <a:off x="7136959" y="3575103"/>
                <a:ext cx="1271007" cy="1337894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Oval 160">
                <a:extLst>
                  <a:ext uri="{FF2B5EF4-FFF2-40B4-BE49-F238E27FC236}">
                    <a16:creationId xmlns:a16="http://schemas.microsoft.com/office/drawing/2014/main" id="{CACF3BD8-6A75-9E49-8950-23959A385292}"/>
                  </a:ext>
                </a:extLst>
              </p:cNvPr>
              <p:cNvSpPr/>
              <p:nvPr/>
            </p:nvSpPr>
            <p:spPr>
              <a:xfrm>
                <a:off x="1282745" y="3936759"/>
                <a:ext cx="1271007" cy="1337894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134" name="Picture 18">
              <a:extLst>
                <a:ext uri="{FF2B5EF4-FFF2-40B4-BE49-F238E27FC236}">
                  <a16:creationId xmlns:a16="http://schemas.microsoft.com/office/drawing/2014/main" id="{5344A8B4-FF33-974C-855C-BFD8EC5D075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7803171" y="5668626"/>
              <a:ext cx="548808" cy="8232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5" name="Picture 28">
              <a:extLst>
                <a:ext uri="{FF2B5EF4-FFF2-40B4-BE49-F238E27FC236}">
                  <a16:creationId xmlns:a16="http://schemas.microsoft.com/office/drawing/2014/main" id="{AAB21102-C8D6-024B-8195-0BB4F45F5A5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2012512" y="5317387"/>
              <a:ext cx="553327" cy="794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6" name="Picture 18" descr="Image result for justin trudeau">
              <a:extLst>
                <a:ext uri="{FF2B5EF4-FFF2-40B4-BE49-F238E27FC236}">
                  <a16:creationId xmlns:a16="http://schemas.microsoft.com/office/drawing/2014/main" id="{5C7A176B-C34A-A245-9235-9FDC63294F9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021" r="18091" b="33959"/>
            <a:stretch/>
          </p:blipFill>
          <p:spPr bwMode="auto">
            <a:xfrm>
              <a:off x="6021470" y="3655732"/>
              <a:ext cx="548808" cy="8494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C6CF010D-DCCB-F94E-AD8F-3CBAAB1C7096}"/>
              </a:ext>
            </a:extLst>
          </p:cNvPr>
          <p:cNvGrpSpPr/>
          <p:nvPr/>
        </p:nvGrpSpPr>
        <p:grpSpPr>
          <a:xfrm>
            <a:off x="1483403" y="1829355"/>
            <a:ext cx="1891206" cy="1249826"/>
            <a:chOff x="1831975" y="1345680"/>
            <a:chExt cx="7787040" cy="5146158"/>
          </a:xfrm>
        </p:grpSpPr>
        <p:grpSp>
          <p:nvGrpSpPr>
            <p:cNvPr id="193" name="Group 192">
              <a:extLst>
                <a:ext uri="{FF2B5EF4-FFF2-40B4-BE49-F238E27FC236}">
                  <a16:creationId xmlns:a16="http://schemas.microsoft.com/office/drawing/2014/main" id="{DD820441-52F0-894E-8FBC-437BA03C2492}"/>
                </a:ext>
              </a:extLst>
            </p:cNvPr>
            <p:cNvGrpSpPr/>
            <p:nvPr/>
          </p:nvGrpSpPr>
          <p:grpSpPr>
            <a:xfrm>
              <a:off x="1831975" y="1345680"/>
              <a:ext cx="7787040" cy="4734552"/>
              <a:chOff x="307975" y="1345680"/>
              <a:chExt cx="7787040" cy="4734552"/>
            </a:xfrm>
          </p:grpSpPr>
          <p:pic>
            <p:nvPicPr>
              <p:cNvPr id="197" name="Picture 2" descr="Image result for Prince Harry">
                <a:extLst>
                  <a:ext uri="{FF2B5EF4-FFF2-40B4-BE49-F238E27FC236}">
                    <a16:creationId xmlns:a16="http://schemas.microsoft.com/office/drawing/2014/main" id="{891FE0DB-76F7-804B-AB82-25F6996FD1B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80506" y="2690352"/>
                <a:ext cx="585140" cy="73152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98" name="Picture 4" descr="Image result for meghan markle">
                <a:extLst>
                  <a:ext uri="{FF2B5EF4-FFF2-40B4-BE49-F238E27FC236}">
                    <a16:creationId xmlns:a16="http://schemas.microsoft.com/office/drawing/2014/main" id="{4315FDFE-3920-E945-BAEA-164F9C7775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20000"/>
              <a:stretch/>
            </p:blipFill>
            <p:spPr bwMode="auto">
              <a:xfrm>
                <a:off x="2361433" y="3361691"/>
                <a:ext cx="731520" cy="73152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99" name="Picture 6" descr="Image result for Prince Charles">
                <a:extLst>
                  <a:ext uri="{FF2B5EF4-FFF2-40B4-BE49-F238E27FC236}">
                    <a16:creationId xmlns:a16="http://schemas.microsoft.com/office/drawing/2014/main" id="{D59F2E22-6043-9E48-B7FC-9D579DE516C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49911" y="3891453"/>
                <a:ext cx="645104" cy="7483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0" name="Picture 8" descr="Image result for queen elizabeth">
                <a:extLst>
                  <a:ext uri="{FF2B5EF4-FFF2-40B4-BE49-F238E27FC236}">
                    <a16:creationId xmlns:a16="http://schemas.microsoft.com/office/drawing/2014/main" id="{767925C6-B3E7-894E-A2CE-FC41FE4106B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056" r="20267"/>
              <a:stretch/>
            </p:blipFill>
            <p:spPr bwMode="auto">
              <a:xfrm>
                <a:off x="1580977" y="4213004"/>
                <a:ext cx="674544" cy="62577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1" name="Picture 10" descr="Image result for Donald Trump">
                <a:extLst>
                  <a:ext uri="{FF2B5EF4-FFF2-40B4-BE49-F238E27FC236}">
                    <a16:creationId xmlns:a16="http://schemas.microsoft.com/office/drawing/2014/main" id="{1C9DA8CD-5829-E74A-990D-7A3EAFB8EAC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523" r="26592" b="37144"/>
              <a:stretch/>
            </p:blipFill>
            <p:spPr bwMode="auto">
              <a:xfrm>
                <a:off x="1666137" y="1345680"/>
                <a:ext cx="695296" cy="9958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2" name="Picture 12" descr="Image result for prince george">
                <a:extLst>
                  <a:ext uri="{FF2B5EF4-FFF2-40B4-BE49-F238E27FC236}">
                    <a16:creationId xmlns:a16="http://schemas.microsoft.com/office/drawing/2014/main" id="{5108B20C-3D2F-8842-9E99-1FD3DF09CF6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293" r="33853" b="32798"/>
              <a:stretch/>
            </p:blipFill>
            <p:spPr bwMode="auto">
              <a:xfrm>
                <a:off x="307975" y="1455090"/>
                <a:ext cx="614470" cy="68495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3" name="Picture 20" descr="Image result for Elton John">
                <a:extLst>
                  <a:ext uri="{FF2B5EF4-FFF2-40B4-BE49-F238E27FC236}">
                    <a16:creationId xmlns:a16="http://schemas.microsoft.com/office/drawing/2014/main" id="{68DB99B8-1764-734F-AF34-1E9BF32E356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3742" t="4042" r="23983" b="31143"/>
              <a:stretch/>
            </p:blipFill>
            <p:spPr bwMode="auto">
              <a:xfrm>
                <a:off x="5646033" y="4639834"/>
                <a:ext cx="582207" cy="90233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4" name="Picture 34" descr="Image result for angela merkel">
                <a:extLst>
                  <a:ext uri="{FF2B5EF4-FFF2-40B4-BE49-F238E27FC236}">
                    <a16:creationId xmlns:a16="http://schemas.microsoft.com/office/drawing/2014/main" id="{BDF47AA8-8BDA-904C-A0ED-1E204777718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760" r="30251" b="40439"/>
              <a:stretch/>
            </p:blipFill>
            <p:spPr bwMode="auto">
              <a:xfrm>
                <a:off x="3278830" y="4752366"/>
                <a:ext cx="695829" cy="9623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" name="Picture 36" descr="Image result for paul mccartney">
                <a:extLst>
                  <a:ext uri="{FF2B5EF4-FFF2-40B4-BE49-F238E27FC236}">
                    <a16:creationId xmlns:a16="http://schemas.microsoft.com/office/drawing/2014/main" id="{6AD0073A-2494-A848-AB98-0D0AE3C7635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839" r="14441" b="27809"/>
              <a:stretch/>
            </p:blipFill>
            <p:spPr bwMode="auto">
              <a:xfrm>
                <a:off x="6164421" y="2589728"/>
                <a:ext cx="778308" cy="89043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206" name="Straight Connector 205">
                <a:extLst>
                  <a:ext uri="{FF2B5EF4-FFF2-40B4-BE49-F238E27FC236}">
                    <a16:creationId xmlns:a16="http://schemas.microsoft.com/office/drawing/2014/main" id="{F20A4A44-DF96-BF44-BC2B-0714E0BC4AC6}"/>
                  </a:ext>
                </a:extLst>
              </p:cNvPr>
              <p:cNvCxnSpPr>
                <a:stCxn id="202" idx="3"/>
                <a:endCxn id="201" idx="1"/>
              </p:cNvCxnSpPr>
              <p:nvPr/>
            </p:nvCxnSpPr>
            <p:spPr>
              <a:xfrm>
                <a:off x="922445" y="1797566"/>
                <a:ext cx="743692" cy="46042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Straight Connector 206">
                <a:extLst>
                  <a:ext uri="{FF2B5EF4-FFF2-40B4-BE49-F238E27FC236}">
                    <a16:creationId xmlns:a16="http://schemas.microsoft.com/office/drawing/2014/main" id="{67351BCD-AFE0-6644-9AA2-77EE83DED65E}"/>
                  </a:ext>
                </a:extLst>
              </p:cNvPr>
              <p:cNvCxnSpPr>
                <a:cxnSpLocks/>
                <a:stCxn id="198" idx="3"/>
                <a:endCxn id="196" idx="1"/>
              </p:cNvCxnSpPr>
              <p:nvPr/>
            </p:nvCxnSpPr>
            <p:spPr>
              <a:xfrm>
                <a:off x="3092953" y="3727451"/>
                <a:ext cx="1404517" cy="35301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Straight Connector 207">
                <a:extLst>
                  <a:ext uri="{FF2B5EF4-FFF2-40B4-BE49-F238E27FC236}">
                    <a16:creationId xmlns:a16="http://schemas.microsoft.com/office/drawing/2014/main" id="{A458F220-F5CC-0740-804B-86208FCE8A4C}"/>
                  </a:ext>
                </a:extLst>
              </p:cNvPr>
              <p:cNvCxnSpPr>
                <a:stCxn id="197" idx="3"/>
                <a:endCxn id="205" idx="1"/>
              </p:cNvCxnSpPr>
              <p:nvPr/>
            </p:nvCxnSpPr>
            <p:spPr>
              <a:xfrm flipV="1">
                <a:off x="1465646" y="3034948"/>
                <a:ext cx="4698775" cy="21164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Straight Connector 208">
                <a:extLst>
                  <a:ext uri="{FF2B5EF4-FFF2-40B4-BE49-F238E27FC236}">
                    <a16:creationId xmlns:a16="http://schemas.microsoft.com/office/drawing/2014/main" id="{076E36AB-F033-A943-8D06-79F18E06544C}"/>
                  </a:ext>
                </a:extLst>
              </p:cNvPr>
              <p:cNvCxnSpPr>
                <a:stCxn id="199" idx="1"/>
                <a:endCxn id="205" idx="2"/>
              </p:cNvCxnSpPr>
              <p:nvPr/>
            </p:nvCxnSpPr>
            <p:spPr>
              <a:xfrm flipH="1" flipV="1">
                <a:off x="6553575" y="3480167"/>
                <a:ext cx="896336" cy="785477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Straight Connector 209">
                <a:extLst>
                  <a:ext uri="{FF2B5EF4-FFF2-40B4-BE49-F238E27FC236}">
                    <a16:creationId xmlns:a16="http://schemas.microsoft.com/office/drawing/2014/main" id="{54363A1F-817B-3440-92C1-2B0957138168}"/>
                  </a:ext>
                </a:extLst>
              </p:cNvPr>
              <p:cNvCxnSpPr>
                <a:cxnSpLocks/>
                <a:stCxn id="199" idx="1"/>
                <a:endCxn id="196" idx="3"/>
              </p:cNvCxnSpPr>
              <p:nvPr/>
            </p:nvCxnSpPr>
            <p:spPr>
              <a:xfrm flipH="1" flipV="1">
                <a:off x="5046278" y="4080461"/>
                <a:ext cx="2403633" cy="185183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Straight Connector 210">
                <a:extLst>
                  <a:ext uri="{FF2B5EF4-FFF2-40B4-BE49-F238E27FC236}">
                    <a16:creationId xmlns:a16="http://schemas.microsoft.com/office/drawing/2014/main" id="{6D8013F5-647C-DD44-AD42-677DB4909945}"/>
                  </a:ext>
                </a:extLst>
              </p:cNvPr>
              <p:cNvCxnSpPr>
                <a:stCxn id="199" idx="1"/>
                <a:endCxn id="203" idx="3"/>
              </p:cNvCxnSpPr>
              <p:nvPr/>
            </p:nvCxnSpPr>
            <p:spPr>
              <a:xfrm flipH="1">
                <a:off x="6228240" y="4265644"/>
                <a:ext cx="1221671" cy="825355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Straight Connector 211">
                <a:extLst>
                  <a:ext uri="{FF2B5EF4-FFF2-40B4-BE49-F238E27FC236}">
                    <a16:creationId xmlns:a16="http://schemas.microsoft.com/office/drawing/2014/main" id="{0606D527-B4FC-1548-A174-938B809E8E68}"/>
                  </a:ext>
                </a:extLst>
              </p:cNvPr>
              <p:cNvCxnSpPr>
                <a:cxnSpLocks/>
                <a:stCxn id="199" idx="1"/>
              </p:cNvCxnSpPr>
              <p:nvPr/>
            </p:nvCxnSpPr>
            <p:spPr>
              <a:xfrm flipH="1">
                <a:off x="6827979" y="4265644"/>
                <a:ext cx="621932" cy="1402982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Straight Connector 212">
                <a:extLst>
                  <a:ext uri="{FF2B5EF4-FFF2-40B4-BE49-F238E27FC236}">
                    <a16:creationId xmlns:a16="http://schemas.microsoft.com/office/drawing/2014/main" id="{8D460B9F-8A76-7C41-8747-42BF1820E3D1}"/>
                  </a:ext>
                </a:extLst>
              </p:cNvPr>
              <p:cNvCxnSpPr>
                <a:cxnSpLocks/>
                <a:stCxn id="194" idx="1"/>
                <a:endCxn id="195" idx="3"/>
              </p:cNvCxnSpPr>
              <p:nvPr/>
            </p:nvCxnSpPr>
            <p:spPr>
              <a:xfrm flipH="1" flipV="1">
                <a:off x="1041839" y="5714723"/>
                <a:ext cx="5237332" cy="365509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Straight Connector 213">
                <a:extLst>
                  <a:ext uri="{FF2B5EF4-FFF2-40B4-BE49-F238E27FC236}">
                    <a16:creationId xmlns:a16="http://schemas.microsoft.com/office/drawing/2014/main" id="{203191D2-00F9-494B-8EA0-41218F787C17}"/>
                  </a:ext>
                </a:extLst>
              </p:cNvPr>
              <p:cNvCxnSpPr>
                <a:stCxn id="203" idx="1"/>
                <a:endCxn id="204" idx="3"/>
              </p:cNvCxnSpPr>
              <p:nvPr/>
            </p:nvCxnSpPr>
            <p:spPr>
              <a:xfrm flipH="1">
                <a:off x="3974659" y="5090999"/>
                <a:ext cx="1671374" cy="142545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Straight Connector 214">
                <a:extLst>
                  <a:ext uri="{FF2B5EF4-FFF2-40B4-BE49-F238E27FC236}">
                    <a16:creationId xmlns:a16="http://schemas.microsoft.com/office/drawing/2014/main" id="{ED1A2582-657C-6845-B7BB-FD7817643A00}"/>
                  </a:ext>
                </a:extLst>
              </p:cNvPr>
              <p:cNvCxnSpPr>
                <a:cxnSpLocks/>
                <a:stCxn id="200" idx="1"/>
                <a:endCxn id="195" idx="0"/>
              </p:cNvCxnSpPr>
              <p:nvPr/>
            </p:nvCxnSpPr>
            <p:spPr>
              <a:xfrm flipH="1">
                <a:off x="765176" y="4525893"/>
                <a:ext cx="815801" cy="791494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94" name="Picture 18">
              <a:extLst>
                <a:ext uri="{FF2B5EF4-FFF2-40B4-BE49-F238E27FC236}">
                  <a16:creationId xmlns:a16="http://schemas.microsoft.com/office/drawing/2014/main" id="{D6AF91F2-642D-B74E-805D-CF3679145C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7803171" y="5668626"/>
              <a:ext cx="548808" cy="8232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5" name="Picture 28">
              <a:extLst>
                <a:ext uri="{FF2B5EF4-FFF2-40B4-BE49-F238E27FC236}">
                  <a16:creationId xmlns:a16="http://schemas.microsoft.com/office/drawing/2014/main" id="{9EB3D810-821F-3746-B54D-863728B080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2012512" y="5317387"/>
              <a:ext cx="553327" cy="794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6" name="Picture 18" descr="Image result for justin trudeau">
              <a:extLst>
                <a:ext uri="{FF2B5EF4-FFF2-40B4-BE49-F238E27FC236}">
                  <a16:creationId xmlns:a16="http://schemas.microsoft.com/office/drawing/2014/main" id="{389BD797-DC47-C94A-B86E-AD2F781C823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021" r="18091" b="33959"/>
            <a:stretch/>
          </p:blipFill>
          <p:spPr bwMode="auto">
            <a:xfrm>
              <a:off x="6021470" y="3655732"/>
              <a:ext cx="548808" cy="8494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76B8EE5C-6F45-3746-A85B-7EDDAD0D435E}"/>
              </a:ext>
            </a:extLst>
          </p:cNvPr>
          <p:cNvSpPr/>
          <p:nvPr/>
        </p:nvSpPr>
        <p:spPr>
          <a:xfrm>
            <a:off x="4876800" y="3429000"/>
            <a:ext cx="2590800" cy="931191"/>
          </a:xfrm>
          <a:prstGeom prst="wedgeRoundRectCallou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We needed our proof to show that this works!</a:t>
            </a:r>
          </a:p>
        </p:txBody>
      </p:sp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2D62FCEF-B9CD-6E45-94F2-CCCA2336D4E5}"/>
              </a:ext>
            </a:extLst>
          </p:cNvPr>
          <p:cNvSpPr/>
          <p:nvPr/>
        </p:nvSpPr>
        <p:spPr>
          <a:xfrm>
            <a:off x="4833645" y="5228592"/>
            <a:ext cx="2778197" cy="1103904"/>
          </a:xfrm>
          <a:prstGeom prst="wedgeRoundRectCallout">
            <a:avLst>
              <a:gd name="adj1" fmla="val -19771"/>
              <a:gd name="adj2" fmla="val -68430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If there was a larger independent set, there would have been a smaller vertex cover!</a:t>
            </a:r>
          </a:p>
        </p:txBody>
      </p:sp>
    </p:spTree>
    <p:extLst>
      <p:ext uri="{BB962C8B-B14F-4D97-AF65-F5344CB8AC3E}">
        <p14:creationId xmlns:p14="http://schemas.microsoft.com/office/powerpoint/2010/main" val="3076402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/>
          <p:cNvSpPr/>
          <p:nvPr/>
        </p:nvSpPr>
        <p:spPr>
          <a:xfrm>
            <a:off x="4488720" y="1773199"/>
            <a:ext cx="3215508" cy="4843619"/>
          </a:xfrm>
          <a:prstGeom prst="rect">
            <a:avLst/>
          </a:prstGeom>
          <a:solidFill>
            <a:srgbClr val="FFA7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 err="1"/>
                  <a:t>MinVertCover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𝑉</m:t>
                    </m:r>
                  </m:oMath>
                </a14:m>
                <a:r>
                  <a:rPr lang="en-US" dirty="0"/>
                  <a:t>-Time Reducible to </a:t>
                </a:r>
                <a:r>
                  <a:rPr lang="en-US" dirty="0" err="1"/>
                  <a:t>MaxIndSet</a:t>
                </a:r>
                <a:r>
                  <a:rPr lang="en-US" dirty="0"/>
                  <a:t> </a:t>
                </a:r>
                <a:endParaRPr lang="en-US" dirty="0">
                  <a:solidFill>
                    <a:srgbClr val="FF33CC"/>
                  </a:solidFill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505" t="-10606" r="-1389" b="-303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17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Flowchart: Magnetic Disk 21"/>
              <p:cNvSpPr/>
              <p:nvPr/>
            </p:nvSpPr>
            <p:spPr>
              <a:xfrm>
                <a:off x="3641276" y="1773198"/>
                <a:ext cx="625924" cy="1184190"/>
              </a:xfrm>
              <a:prstGeom prst="flowChartMagneticDisk">
                <a:avLst/>
              </a:prstGeom>
              <a:solidFill>
                <a:srgbClr val="FF505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>
                          <a:solidFill>
                            <a:schemeClr val="tx1"/>
                          </a:solidFill>
                          <a:latin typeface="Cambria Math"/>
                        </a:rPr>
                        <m:t>𝐴</m:t>
                      </m:r>
                    </m:oMath>
                  </m:oMathPara>
                </a14:m>
                <a:endParaRPr lang="en-US" sz="4000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Flowchart: Magnetic Disk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1276" y="1773198"/>
                <a:ext cx="625924" cy="1184190"/>
              </a:xfrm>
              <a:prstGeom prst="flowChartMagneticDisk">
                <a:avLst/>
              </a:prstGeom>
              <a:blipFill>
                <a:blip r:embed="rId3"/>
                <a:stretch>
                  <a:fillRect l="-9615"/>
                </a:stretch>
              </a:blip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7848600" y="1892573"/>
                <a:ext cx="625924" cy="1004887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>
                          <a:solidFill>
                            <a:schemeClr val="tx1"/>
                          </a:solidFill>
                          <a:latin typeface="Cambria Math"/>
                        </a:rPr>
                        <m:t>𝐵</m:t>
                      </m:r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8600" y="1892573"/>
                <a:ext cx="625924" cy="1004887"/>
              </a:xfrm>
              <a:prstGeom prst="rect">
                <a:avLst/>
              </a:prstGeom>
              <a:blipFill>
                <a:blip r:embed="rId4"/>
                <a:stretch>
                  <a:fillRect l="-11538"/>
                </a:stretch>
              </a:blip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AutoShape 5"/>
          <p:cNvSpPr>
            <a:spLocks noChangeArrowheads="1"/>
          </p:cNvSpPr>
          <p:nvPr/>
        </p:nvSpPr>
        <p:spPr bwMode="auto">
          <a:xfrm>
            <a:off x="4627562" y="2137483"/>
            <a:ext cx="2840038" cy="759976"/>
          </a:xfrm>
          <a:prstGeom prst="rightArrow">
            <a:avLst>
              <a:gd name="adj1" fmla="val 52315"/>
              <a:gd name="adj2" fmla="val 59192"/>
            </a:avLst>
          </a:prstGeom>
          <a:noFill/>
          <a:ln w="31750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algn="ctr"/>
            <a:endParaRPr lang="en-US" altLang="en-US" sz="2000" dirty="0"/>
          </a:p>
        </p:txBody>
      </p:sp>
      <p:sp>
        <p:nvSpPr>
          <p:cNvPr id="31" name="AutoShape 5"/>
          <p:cNvSpPr>
            <a:spLocks noChangeArrowheads="1"/>
          </p:cNvSpPr>
          <p:nvPr/>
        </p:nvSpPr>
        <p:spPr bwMode="auto">
          <a:xfrm rot="5400000">
            <a:off x="8725391" y="3466305"/>
            <a:ext cx="1086255" cy="701516"/>
          </a:xfrm>
          <a:prstGeom prst="rightArrow">
            <a:avLst>
              <a:gd name="adj1" fmla="val 52315"/>
              <a:gd name="adj2" fmla="val 59192"/>
            </a:avLst>
          </a:prstGeom>
          <a:noFill/>
          <a:ln w="31750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algn="ctr"/>
            <a:endParaRPr lang="en-US" altLang="en-US" dirty="0"/>
          </a:p>
        </p:txBody>
      </p:sp>
      <p:sp>
        <p:nvSpPr>
          <p:cNvPr id="32" name="AutoShape 5"/>
          <p:cNvSpPr>
            <a:spLocks noChangeArrowheads="1"/>
          </p:cNvSpPr>
          <p:nvPr/>
        </p:nvSpPr>
        <p:spPr bwMode="auto">
          <a:xfrm rot="10800000">
            <a:off x="4779962" y="4839965"/>
            <a:ext cx="2840038" cy="993815"/>
          </a:xfrm>
          <a:prstGeom prst="rightArrow">
            <a:avLst>
              <a:gd name="adj1" fmla="val 52315"/>
              <a:gd name="adj2" fmla="val 59192"/>
            </a:avLst>
          </a:prstGeom>
          <a:noFill/>
          <a:ln w="31750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algn="ctr"/>
            <a:endParaRPr lang="en-US" altLang="en-US" sz="2800" dirty="0"/>
          </a:p>
        </p:txBody>
      </p:sp>
      <p:sp>
        <p:nvSpPr>
          <p:cNvPr id="35" name="TextBox 34"/>
          <p:cNvSpPr txBox="1"/>
          <p:nvPr/>
        </p:nvSpPr>
        <p:spPr>
          <a:xfrm>
            <a:off x="5479573" y="6215041"/>
            <a:ext cx="1136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Reduction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215438" y="1992868"/>
            <a:ext cx="2099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 nothing</a:t>
            </a:r>
            <a:endParaRPr lang="en-US" b="1" dirty="0"/>
          </a:p>
        </p:txBody>
      </p:sp>
      <p:sp>
        <p:nvSpPr>
          <p:cNvPr id="278" name="TextBox 277"/>
          <p:cNvSpPr txBox="1"/>
          <p:nvPr/>
        </p:nvSpPr>
        <p:spPr>
          <a:xfrm>
            <a:off x="4743772" y="4495800"/>
            <a:ext cx="3333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Take complement of solution</a:t>
            </a: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9" name="Rectangle 278"/>
              <p:cNvSpPr/>
              <p:nvPr/>
            </p:nvSpPr>
            <p:spPr>
              <a:xfrm>
                <a:off x="7924800" y="5242707"/>
                <a:ext cx="625924" cy="1004887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>
                          <a:solidFill>
                            <a:schemeClr val="tx1"/>
                          </a:solidFill>
                          <a:latin typeface="Cambria Math"/>
                        </a:rPr>
                        <m:t>𝑌</m:t>
                      </m:r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9" name="Rectangle 27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4800" y="5242707"/>
                <a:ext cx="625924" cy="1004887"/>
              </a:xfrm>
              <a:prstGeom prst="rect">
                <a:avLst/>
              </a:prstGeom>
              <a:blipFill>
                <a:blip r:embed="rId5"/>
                <a:stretch>
                  <a:fillRect l="-9615"/>
                </a:stretch>
              </a:blip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0" name="Flowchart: Magnetic Disk 279"/>
              <p:cNvSpPr/>
              <p:nvPr/>
            </p:nvSpPr>
            <p:spPr>
              <a:xfrm>
                <a:off x="3565076" y="5140410"/>
                <a:ext cx="625924" cy="1184190"/>
              </a:xfrm>
              <a:prstGeom prst="flowChartMagneticDisk">
                <a:avLst/>
              </a:prstGeom>
              <a:solidFill>
                <a:srgbClr val="FF505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>
                          <a:solidFill>
                            <a:schemeClr val="tx1"/>
                          </a:solidFill>
                          <a:latin typeface="Cambria Math"/>
                        </a:rPr>
                        <m:t>𝑋</m:t>
                      </m:r>
                    </m:oMath>
                  </m:oMathPara>
                </a14:m>
                <a:endParaRPr lang="en-US" sz="4000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80" name="Flowchart: Magnetic Disk 27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5076" y="5140410"/>
                <a:ext cx="625924" cy="1184190"/>
              </a:xfrm>
              <a:prstGeom prst="flowChartMagneticDisk">
                <a:avLst/>
              </a:prstGeom>
              <a:blipFill>
                <a:blip r:embed="rId6"/>
                <a:stretch>
                  <a:fillRect l="-11538"/>
                </a:stretch>
              </a:blip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2" name="Group 51"/>
          <p:cNvGrpSpPr/>
          <p:nvPr/>
        </p:nvGrpSpPr>
        <p:grpSpPr>
          <a:xfrm>
            <a:off x="1882166" y="1796668"/>
            <a:ext cx="1447858" cy="1290148"/>
            <a:chOff x="657225" y="1481300"/>
            <a:chExt cx="5514975" cy="4914248"/>
          </a:xfrm>
        </p:grpSpPr>
        <p:cxnSp>
          <p:nvCxnSpPr>
            <p:cNvPr id="53" name="Straight Connector 52"/>
            <p:cNvCxnSpPr>
              <a:stCxn id="76" idx="1"/>
              <a:endCxn id="68" idx="2"/>
            </p:cNvCxnSpPr>
            <p:nvPr/>
          </p:nvCxnSpPr>
          <p:spPr>
            <a:xfrm flipV="1">
              <a:off x="3187377" y="5562600"/>
              <a:ext cx="1570890" cy="490047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>
              <a:stCxn id="67" idx="2"/>
              <a:endCxn id="76" idx="3"/>
            </p:cNvCxnSpPr>
            <p:nvPr/>
          </p:nvCxnSpPr>
          <p:spPr>
            <a:xfrm>
              <a:off x="2054087" y="5181600"/>
              <a:ext cx="602937" cy="871047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stCxn id="68" idx="1"/>
              <a:endCxn id="67" idx="3"/>
            </p:cNvCxnSpPr>
            <p:nvPr/>
          </p:nvCxnSpPr>
          <p:spPr>
            <a:xfrm flipH="1" flipV="1">
              <a:off x="2282687" y="4953000"/>
              <a:ext cx="2246980" cy="38100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>
              <a:stCxn id="71" idx="2"/>
              <a:endCxn id="67" idx="0"/>
            </p:cNvCxnSpPr>
            <p:nvPr/>
          </p:nvCxnSpPr>
          <p:spPr>
            <a:xfrm>
              <a:off x="885825" y="3032235"/>
              <a:ext cx="1168262" cy="169216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>
              <a:stCxn id="71" idx="3"/>
              <a:endCxn id="72" idx="1"/>
            </p:cNvCxnSpPr>
            <p:nvPr/>
          </p:nvCxnSpPr>
          <p:spPr>
            <a:xfrm flipV="1">
              <a:off x="1114425" y="2447104"/>
              <a:ext cx="1734926" cy="356531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>
              <a:stCxn id="72" idx="3"/>
              <a:endCxn id="69" idx="1"/>
            </p:cNvCxnSpPr>
            <p:nvPr/>
          </p:nvCxnSpPr>
          <p:spPr>
            <a:xfrm>
              <a:off x="3306551" y="2447104"/>
              <a:ext cx="2408449" cy="586773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>
              <a:stCxn id="72" idx="2"/>
              <a:endCxn id="70" idx="0"/>
            </p:cNvCxnSpPr>
            <p:nvPr/>
          </p:nvCxnSpPr>
          <p:spPr>
            <a:xfrm flipH="1">
              <a:off x="2613080" y="2675704"/>
              <a:ext cx="464871" cy="78679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>
              <a:stCxn id="70" idx="3"/>
              <a:endCxn id="73" idx="1"/>
            </p:cNvCxnSpPr>
            <p:nvPr/>
          </p:nvCxnSpPr>
          <p:spPr>
            <a:xfrm>
              <a:off x="2841680" y="3691099"/>
              <a:ext cx="959855" cy="419758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stCxn id="69" idx="2"/>
              <a:endCxn id="73" idx="0"/>
            </p:cNvCxnSpPr>
            <p:nvPr/>
          </p:nvCxnSpPr>
          <p:spPr>
            <a:xfrm flipH="1">
              <a:off x="4030135" y="3262477"/>
              <a:ext cx="1913465" cy="61978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>
              <a:stCxn id="72" idx="3"/>
              <a:endCxn id="74" idx="1"/>
            </p:cNvCxnSpPr>
            <p:nvPr/>
          </p:nvCxnSpPr>
          <p:spPr>
            <a:xfrm flipV="1">
              <a:off x="3306551" y="1709900"/>
              <a:ext cx="952184" cy="737204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>
              <a:stCxn id="69" idx="0"/>
              <a:endCxn id="74" idx="3"/>
            </p:cNvCxnSpPr>
            <p:nvPr/>
          </p:nvCxnSpPr>
          <p:spPr>
            <a:xfrm flipH="1" flipV="1">
              <a:off x="4715935" y="1709900"/>
              <a:ext cx="1227665" cy="1095377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stCxn id="68" idx="0"/>
              <a:endCxn id="73" idx="2"/>
            </p:cNvCxnSpPr>
            <p:nvPr/>
          </p:nvCxnSpPr>
          <p:spPr>
            <a:xfrm flipH="1" flipV="1">
              <a:off x="4030135" y="4339457"/>
              <a:ext cx="728132" cy="765943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>
              <a:stCxn id="68" idx="0"/>
              <a:endCxn id="69" idx="2"/>
            </p:cNvCxnSpPr>
            <p:nvPr/>
          </p:nvCxnSpPr>
          <p:spPr>
            <a:xfrm flipV="1">
              <a:off x="4758267" y="3262477"/>
              <a:ext cx="1185333" cy="1842923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6" name="Group 65"/>
            <p:cNvGrpSpPr/>
            <p:nvPr/>
          </p:nvGrpSpPr>
          <p:grpSpPr>
            <a:xfrm rot="10800000">
              <a:off x="2657024" y="5938347"/>
              <a:ext cx="530353" cy="457201"/>
              <a:chOff x="2133600" y="4191000"/>
              <a:chExt cx="1060704" cy="914400"/>
            </a:xfrm>
          </p:grpSpPr>
          <p:sp>
            <p:nvSpPr>
              <p:cNvPr id="75" name="Isosceles Triangle 74"/>
              <p:cNvSpPr/>
              <p:nvPr/>
            </p:nvSpPr>
            <p:spPr>
              <a:xfrm>
                <a:off x="2133600" y="4191000"/>
                <a:ext cx="1060704" cy="457200"/>
              </a:xfrm>
              <a:prstGeom prst="triangl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2">
                        <a:lumMod val="60000"/>
                        <a:lumOff val="40000"/>
                      </a:schemeClr>
                    </a:solidFill>
                  </a:ln>
                </a:endParaRPr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2133600" y="4648200"/>
                <a:ext cx="1060704" cy="457200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2">
                        <a:lumMod val="60000"/>
                        <a:lumOff val="40000"/>
                      </a:schemeClr>
                    </a:solidFill>
                  </a:ln>
                </a:endParaRPr>
              </a:p>
            </p:txBody>
          </p:sp>
        </p:grpSp>
        <p:sp>
          <p:nvSpPr>
            <p:cNvPr id="67" name="Rectangle 66"/>
            <p:cNvSpPr/>
            <p:nvPr/>
          </p:nvSpPr>
          <p:spPr>
            <a:xfrm>
              <a:off x="1825487" y="4724400"/>
              <a:ext cx="457200" cy="4572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67"/>
            <p:cNvSpPr/>
            <p:nvPr/>
          </p:nvSpPr>
          <p:spPr>
            <a:xfrm>
              <a:off x="4529667" y="5105400"/>
              <a:ext cx="457200" cy="4572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ectangle 68"/>
            <p:cNvSpPr/>
            <p:nvPr/>
          </p:nvSpPr>
          <p:spPr>
            <a:xfrm>
              <a:off x="5715000" y="2805277"/>
              <a:ext cx="457200" cy="4572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/>
            <p:cNvSpPr/>
            <p:nvPr/>
          </p:nvSpPr>
          <p:spPr>
            <a:xfrm>
              <a:off x="2384480" y="3462499"/>
              <a:ext cx="457200" cy="4572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Rectangle 70"/>
            <p:cNvSpPr/>
            <p:nvPr/>
          </p:nvSpPr>
          <p:spPr>
            <a:xfrm>
              <a:off x="657225" y="2575035"/>
              <a:ext cx="457200" cy="4572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Rectangle 71"/>
            <p:cNvSpPr/>
            <p:nvPr/>
          </p:nvSpPr>
          <p:spPr>
            <a:xfrm>
              <a:off x="2849351" y="2218504"/>
              <a:ext cx="457200" cy="4572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tangle 72"/>
            <p:cNvSpPr/>
            <p:nvPr/>
          </p:nvSpPr>
          <p:spPr>
            <a:xfrm>
              <a:off x="3801535" y="3882257"/>
              <a:ext cx="457200" cy="4572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 73"/>
            <p:cNvSpPr/>
            <p:nvPr/>
          </p:nvSpPr>
          <p:spPr>
            <a:xfrm>
              <a:off x="4258735" y="1481300"/>
              <a:ext cx="457200" cy="4572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1793756" y="5030689"/>
            <a:ext cx="1447858" cy="1290148"/>
            <a:chOff x="657225" y="1481300"/>
            <a:chExt cx="5514975" cy="4914248"/>
          </a:xfrm>
        </p:grpSpPr>
        <p:cxnSp>
          <p:nvCxnSpPr>
            <p:cNvPr id="78" name="Straight Connector 77"/>
            <p:cNvCxnSpPr>
              <a:stCxn id="101" idx="1"/>
              <a:endCxn id="93" idx="2"/>
            </p:cNvCxnSpPr>
            <p:nvPr/>
          </p:nvCxnSpPr>
          <p:spPr>
            <a:xfrm flipV="1">
              <a:off x="3187377" y="5562600"/>
              <a:ext cx="1570890" cy="490047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>
              <a:stCxn id="92" idx="2"/>
              <a:endCxn id="101" idx="3"/>
            </p:cNvCxnSpPr>
            <p:nvPr/>
          </p:nvCxnSpPr>
          <p:spPr>
            <a:xfrm>
              <a:off x="2054087" y="5181600"/>
              <a:ext cx="602937" cy="871047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>
              <a:stCxn id="93" idx="1"/>
              <a:endCxn id="92" idx="3"/>
            </p:cNvCxnSpPr>
            <p:nvPr/>
          </p:nvCxnSpPr>
          <p:spPr>
            <a:xfrm flipH="1" flipV="1">
              <a:off x="2282687" y="4953000"/>
              <a:ext cx="2246980" cy="38100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>
              <a:stCxn id="96" idx="2"/>
              <a:endCxn id="92" idx="0"/>
            </p:cNvCxnSpPr>
            <p:nvPr/>
          </p:nvCxnSpPr>
          <p:spPr>
            <a:xfrm>
              <a:off x="885825" y="3032235"/>
              <a:ext cx="1168262" cy="169216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>
              <a:stCxn id="96" idx="3"/>
              <a:endCxn id="97" idx="1"/>
            </p:cNvCxnSpPr>
            <p:nvPr/>
          </p:nvCxnSpPr>
          <p:spPr>
            <a:xfrm flipV="1">
              <a:off x="1114425" y="2447104"/>
              <a:ext cx="1734926" cy="356531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>
              <a:stCxn id="97" idx="3"/>
              <a:endCxn id="94" idx="1"/>
            </p:cNvCxnSpPr>
            <p:nvPr/>
          </p:nvCxnSpPr>
          <p:spPr>
            <a:xfrm>
              <a:off x="3306551" y="2447104"/>
              <a:ext cx="2408449" cy="586773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>
              <a:stCxn id="97" idx="2"/>
              <a:endCxn id="95" idx="0"/>
            </p:cNvCxnSpPr>
            <p:nvPr/>
          </p:nvCxnSpPr>
          <p:spPr>
            <a:xfrm flipH="1">
              <a:off x="2613080" y="2675704"/>
              <a:ext cx="464871" cy="78679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>
              <a:stCxn id="95" idx="3"/>
              <a:endCxn id="98" idx="1"/>
            </p:cNvCxnSpPr>
            <p:nvPr/>
          </p:nvCxnSpPr>
          <p:spPr>
            <a:xfrm>
              <a:off x="2841680" y="3691099"/>
              <a:ext cx="959855" cy="419758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>
              <a:stCxn id="94" idx="2"/>
              <a:endCxn id="98" idx="0"/>
            </p:cNvCxnSpPr>
            <p:nvPr/>
          </p:nvCxnSpPr>
          <p:spPr>
            <a:xfrm flipH="1">
              <a:off x="4030135" y="3262477"/>
              <a:ext cx="1913465" cy="61978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>
              <a:stCxn id="97" idx="3"/>
              <a:endCxn id="99" idx="1"/>
            </p:cNvCxnSpPr>
            <p:nvPr/>
          </p:nvCxnSpPr>
          <p:spPr>
            <a:xfrm flipV="1">
              <a:off x="3306551" y="1709900"/>
              <a:ext cx="952184" cy="737204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>
              <a:stCxn id="94" idx="0"/>
              <a:endCxn id="99" idx="3"/>
            </p:cNvCxnSpPr>
            <p:nvPr/>
          </p:nvCxnSpPr>
          <p:spPr>
            <a:xfrm flipH="1" flipV="1">
              <a:off x="4715935" y="1709900"/>
              <a:ext cx="1227665" cy="1095377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>
              <a:stCxn id="93" idx="0"/>
              <a:endCxn id="98" idx="2"/>
            </p:cNvCxnSpPr>
            <p:nvPr/>
          </p:nvCxnSpPr>
          <p:spPr>
            <a:xfrm flipH="1" flipV="1">
              <a:off x="4030135" y="4339457"/>
              <a:ext cx="728132" cy="765943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>
              <a:stCxn id="93" idx="0"/>
              <a:endCxn id="94" idx="2"/>
            </p:cNvCxnSpPr>
            <p:nvPr/>
          </p:nvCxnSpPr>
          <p:spPr>
            <a:xfrm flipV="1">
              <a:off x="4758267" y="3262477"/>
              <a:ext cx="1185333" cy="1842923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1" name="Group 90"/>
            <p:cNvGrpSpPr/>
            <p:nvPr/>
          </p:nvGrpSpPr>
          <p:grpSpPr>
            <a:xfrm rot="10800000">
              <a:off x="2657024" y="5938347"/>
              <a:ext cx="530353" cy="457201"/>
              <a:chOff x="2133600" y="4191000"/>
              <a:chExt cx="1060704" cy="914400"/>
            </a:xfrm>
          </p:grpSpPr>
          <p:sp>
            <p:nvSpPr>
              <p:cNvPr id="100" name="Isosceles Triangle 99"/>
              <p:cNvSpPr/>
              <p:nvPr/>
            </p:nvSpPr>
            <p:spPr>
              <a:xfrm>
                <a:off x="2133600" y="4191000"/>
                <a:ext cx="1060704" cy="457200"/>
              </a:xfrm>
              <a:prstGeom prst="triangl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2">
                        <a:lumMod val="60000"/>
                        <a:lumOff val="40000"/>
                      </a:schemeClr>
                    </a:solidFill>
                  </a:ln>
                </a:endParaRPr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2133600" y="4648200"/>
                <a:ext cx="1060704" cy="457200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2">
                        <a:lumMod val="60000"/>
                        <a:lumOff val="40000"/>
                      </a:schemeClr>
                    </a:solidFill>
                  </a:ln>
                </a:endParaRPr>
              </a:p>
            </p:txBody>
          </p:sp>
        </p:grpSp>
        <p:sp>
          <p:nvSpPr>
            <p:cNvPr id="92" name="Rectangle 91"/>
            <p:cNvSpPr/>
            <p:nvPr/>
          </p:nvSpPr>
          <p:spPr>
            <a:xfrm>
              <a:off x="1825487" y="4724400"/>
              <a:ext cx="457200" cy="45720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Rectangle 92"/>
            <p:cNvSpPr/>
            <p:nvPr/>
          </p:nvSpPr>
          <p:spPr>
            <a:xfrm>
              <a:off x="4529667" y="5105400"/>
              <a:ext cx="457200" cy="45720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Rectangle 93"/>
            <p:cNvSpPr/>
            <p:nvPr/>
          </p:nvSpPr>
          <p:spPr>
            <a:xfrm>
              <a:off x="5715000" y="2805277"/>
              <a:ext cx="457200" cy="4572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Rectangle 94"/>
            <p:cNvSpPr/>
            <p:nvPr/>
          </p:nvSpPr>
          <p:spPr>
            <a:xfrm>
              <a:off x="2384480" y="3462499"/>
              <a:ext cx="457200" cy="4572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Rectangle 95"/>
            <p:cNvSpPr/>
            <p:nvPr/>
          </p:nvSpPr>
          <p:spPr>
            <a:xfrm>
              <a:off x="657225" y="2575035"/>
              <a:ext cx="457200" cy="4572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Rectangle 96"/>
            <p:cNvSpPr/>
            <p:nvPr/>
          </p:nvSpPr>
          <p:spPr>
            <a:xfrm>
              <a:off x="2849351" y="2218504"/>
              <a:ext cx="457200" cy="45720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Rectangle 97"/>
            <p:cNvSpPr/>
            <p:nvPr/>
          </p:nvSpPr>
          <p:spPr>
            <a:xfrm>
              <a:off x="3801535" y="3882257"/>
              <a:ext cx="457200" cy="45720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Rectangle 98"/>
            <p:cNvSpPr/>
            <p:nvPr/>
          </p:nvSpPr>
          <p:spPr>
            <a:xfrm>
              <a:off x="4258735" y="1481300"/>
              <a:ext cx="457200" cy="45720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1" name="TextBox 130"/>
          <p:cNvSpPr txBox="1"/>
          <p:nvPr/>
        </p:nvSpPr>
        <p:spPr>
          <a:xfrm>
            <a:off x="5114986" y="1371601"/>
            <a:ext cx="14382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33CC"/>
                </a:solidFill>
              </a:rPr>
              <a:t>O(V) Time</a:t>
            </a:r>
          </a:p>
        </p:txBody>
      </p:sp>
      <p:sp>
        <p:nvSpPr>
          <p:cNvPr id="277" name="TextBox 276"/>
          <p:cNvSpPr txBox="1"/>
          <p:nvPr/>
        </p:nvSpPr>
        <p:spPr>
          <a:xfrm>
            <a:off x="9423996" y="3337904"/>
            <a:ext cx="22130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Using any Algorithm for </a:t>
            </a:r>
            <a:r>
              <a:rPr lang="en-US" dirty="0" err="1"/>
              <a:t>MaxIndSet</a:t>
            </a:r>
            <a:endParaRPr lang="en-US" b="1" dirty="0"/>
          </a:p>
        </p:txBody>
      </p:sp>
      <p:sp>
        <p:nvSpPr>
          <p:cNvPr id="132" name="TextBox 131"/>
          <p:cNvSpPr txBox="1"/>
          <p:nvPr/>
        </p:nvSpPr>
        <p:spPr>
          <a:xfrm>
            <a:off x="8872609" y="1233100"/>
            <a:ext cx="11880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MaxIndSet</a:t>
            </a:r>
            <a:endParaRPr lang="en-US" dirty="0"/>
          </a:p>
        </p:txBody>
      </p:sp>
      <p:sp>
        <p:nvSpPr>
          <p:cNvPr id="133" name="TextBox 132"/>
          <p:cNvSpPr txBox="1"/>
          <p:nvPr/>
        </p:nvSpPr>
        <p:spPr>
          <a:xfrm>
            <a:off x="1674330" y="1383268"/>
            <a:ext cx="1297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MinVertCov</a:t>
            </a:r>
            <a:endParaRPr lang="en-US" dirty="0"/>
          </a:p>
        </p:txBody>
      </p:sp>
      <p:sp>
        <p:nvSpPr>
          <p:cNvPr id="134" name="TextBox 133"/>
          <p:cNvSpPr txBox="1"/>
          <p:nvPr/>
        </p:nvSpPr>
        <p:spPr>
          <a:xfrm>
            <a:off x="1664313" y="4439402"/>
            <a:ext cx="2446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Solution for </a:t>
            </a:r>
            <a:r>
              <a:rPr lang="en-US" dirty="0" err="1"/>
              <a:t>MinVertCov</a:t>
            </a:r>
            <a:endParaRPr lang="en-US" dirty="0"/>
          </a:p>
        </p:txBody>
      </p:sp>
      <p:sp>
        <p:nvSpPr>
          <p:cNvPr id="135" name="TextBox 134"/>
          <p:cNvSpPr txBox="1"/>
          <p:nvPr/>
        </p:nvSpPr>
        <p:spPr>
          <a:xfrm>
            <a:off x="7956353" y="4470632"/>
            <a:ext cx="23373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Solution for </a:t>
            </a:r>
            <a:r>
              <a:rPr lang="en-US" dirty="0" err="1"/>
              <a:t>MaxIndSet</a:t>
            </a:r>
            <a:endParaRPr lang="en-US" dirty="0"/>
          </a:p>
        </p:txBody>
      </p: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0B9E90B0-8F21-8C4A-A89B-BD03F8C8FE7D}"/>
              </a:ext>
            </a:extLst>
          </p:cNvPr>
          <p:cNvGrpSpPr/>
          <p:nvPr/>
        </p:nvGrpSpPr>
        <p:grpSpPr>
          <a:xfrm>
            <a:off x="8880403" y="5063592"/>
            <a:ext cx="2016197" cy="1261008"/>
            <a:chOff x="1630276" y="1299638"/>
            <a:chExt cx="8301690" cy="5192200"/>
          </a:xfrm>
        </p:grpSpPr>
        <p:grpSp>
          <p:nvGrpSpPr>
            <p:cNvPr id="137" name="Group 136">
              <a:extLst>
                <a:ext uri="{FF2B5EF4-FFF2-40B4-BE49-F238E27FC236}">
                  <a16:creationId xmlns:a16="http://schemas.microsoft.com/office/drawing/2014/main" id="{12F64116-6394-E141-B223-717E3B307866}"/>
                </a:ext>
              </a:extLst>
            </p:cNvPr>
            <p:cNvGrpSpPr/>
            <p:nvPr/>
          </p:nvGrpSpPr>
          <p:grpSpPr>
            <a:xfrm>
              <a:off x="1630276" y="1299638"/>
              <a:ext cx="8301690" cy="4780594"/>
              <a:chOff x="106276" y="1299638"/>
              <a:chExt cx="8301690" cy="4780594"/>
            </a:xfrm>
          </p:grpSpPr>
          <p:pic>
            <p:nvPicPr>
              <p:cNvPr id="141" name="Picture 2" descr="Image result for Prince Harry">
                <a:extLst>
                  <a:ext uri="{FF2B5EF4-FFF2-40B4-BE49-F238E27FC236}">
                    <a16:creationId xmlns:a16="http://schemas.microsoft.com/office/drawing/2014/main" id="{B67F0EB7-0ED0-8243-A629-141FF404138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80506" y="2690352"/>
                <a:ext cx="585140" cy="73152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42" name="Picture 4" descr="Image result for meghan markle">
                <a:extLst>
                  <a:ext uri="{FF2B5EF4-FFF2-40B4-BE49-F238E27FC236}">
                    <a16:creationId xmlns:a16="http://schemas.microsoft.com/office/drawing/2014/main" id="{58BFFF53-7F50-DB46-88DB-A51C9B66C21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20000"/>
              <a:stretch/>
            </p:blipFill>
            <p:spPr bwMode="auto">
              <a:xfrm>
                <a:off x="2361433" y="3361691"/>
                <a:ext cx="731520" cy="73152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43" name="Picture 6" descr="Image result for Prince Charles">
                <a:extLst>
                  <a:ext uri="{FF2B5EF4-FFF2-40B4-BE49-F238E27FC236}">
                    <a16:creationId xmlns:a16="http://schemas.microsoft.com/office/drawing/2014/main" id="{6C09A3DB-C06F-E64F-ADC1-55D73C8F1D8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49911" y="3891453"/>
                <a:ext cx="645104" cy="7483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44" name="Picture 8" descr="Image result for queen elizabeth">
                <a:extLst>
                  <a:ext uri="{FF2B5EF4-FFF2-40B4-BE49-F238E27FC236}">
                    <a16:creationId xmlns:a16="http://schemas.microsoft.com/office/drawing/2014/main" id="{2B470BC3-2EBE-6843-8DE3-36E74819923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056" r="20267"/>
              <a:stretch/>
            </p:blipFill>
            <p:spPr bwMode="auto">
              <a:xfrm>
                <a:off x="1580977" y="4213004"/>
                <a:ext cx="674544" cy="62577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45" name="Picture 10" descr="Image result for Donald Trump">
                <a:extLst>
                  <a:ext uri="{FF2B5EF4-FFF2-40B4-BE49-F238E27FC236}">
                    <a16:creationId xmlns:a16="http://schemas.microsoft.com/office/drawing/2014/main" id="{E958EDD0-3BA1-7447-9133-5F31F93A422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523" r="26592" b="37144"/>
              <a:stretch/>
            </p:blipFill>
            <p:spPr bwMode="auto">
              <a:xfrm>
                <a:off x="1666137" y="1345680"/>
                <a:ext cx="695296" cy="9958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46" name="Picture 12" descr="Image result for prince george">
                <a:extLst>
                  <a:ext uri="{FF2B5EF4-FFF2-40B4-BE49-F238E27FC236}">
                    <a16:creationId xmlns:a16="http://schemas.microsoft.com/office/drawing/2014/main" id="{02A67669-8746-A74A-92C2-3F134C09070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293" r="33853" b="32798"/>
              <a:stretch/>
            </p:blipFill>
            <p:spPr bwMode="auto">
              <a:xfrm>
                <a:off x="307975" y="1455090"/>
                <a:ext cx="614470" cy="68495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47" name="Picture 20" descr="Image result for Elton John">
                <a:extLst>
                  <a:ext uri="{FF2B5EF4-FFF2-40B4-BE49-F238E27FC236}">
                    <a16:creationId xmlns:a16="http://schemas.microsoft.com/office/drawing/2014/main" id="{9B5A6FC7-3187-C846-82F1-E4D5F9323B1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3742" t="4042" r="23983" b="31143"/>
              <a:stretch/>
            </p:blipFill>
            <p:spPr bwMode="auto">
              <a:xfrm>
                <a:off x="5646033" y="4639834"/>
                <a:ext cx="582207" cy="90233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48" name="Picture 34" descr="Image result for angela merkel">
                <a:extLst>
                  <a:ext uri="{FF2B5EF4-FFF2-40B4-BE49-F238E27FC236}">
                    <a16:creationId xmlns:a16="http://schemas.microsoft.com/office/drawing/2014/main" id="{BCDE3C13-7F8C-A547-BAF5-DE5BFA8F223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760" r="30251" b="40439"/>
              <a:stretch/>
            </p:blipFill>
            <p:spPr bwMode="auto">
              <a:xfrm>
                <a:off x="3278830" y="4752366"/>
                <a:ext cx="695829" cy="9623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49" name="Picture 36" descr="Image result for paul mccartney">
                <a:extLst>
                  <a:ext uri="{FF2B5EF4-FFF2-40B4-BE49-F238E27FC236}">
                    <a16:creationId xmlns:a16="http://schemas.microsoft.com/office/drawing/2014/main" id="{4A747424-0A18-4F46-9B16-650F57D83CA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839" r="14441" b="27809"/>
              <a:stretch/>
            </p:blipFill>
            <p:spPr bwMode="auto">
              <a:xfrm>
                <a:off x="6164421" y="2589728"/>
                <a:ext cx="778308" cy="89043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DE308A38-5C8D-B947-8019-1FA04D4912EF}"/>
                  </a:ext>
                </a:extLst>
              </p:cNvPr>
              <p:cNvCxnSpPr>
                <a:stCxn id="146" idx="3"/>
                <a:endCxn id="145" idx="1"/>
              </p:cNvCxnSpPr>
              <p:nvPr/>
            </p:nvCxnSpPr>
            <p:spPr>
              <a:xfrm>
                <a:off x="922445" y="1797566"/>
                <a:ext cx="743692" cy="46042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E126C799-32B0-CA40-8E02-C5200F2E5641}"/>
                  </a:ext>
                </a:extLst>
              </p:cNvPr>
              <p:cNvCxnSpPr>
                <a:cxnSpLocks/>
                <a:stCxn id="142" idx="3"/>
                <a:endCxn id="140" idx="1"/>
              </p:cNvCxnSpPr>
              <p:nvPr/>
            </p:nvCxnSpPr>
            <p:spPr>
              <a:xfrm>
                <a:off x="3092953" y="3727451"/>
                <a:ext cx="1404517" cy="35301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7A8E5BCE-1955-F84D-817F-F1E7143FDDD0}"/>
                  </a:ext>
                </a:extLst>
              </p:cNvPr>
              <p:cNvCxnSpPr>
                <a:stCxn id="141" idx="3"/>
                <a:endCxn id="149" idx="1"/>
              </p:cNvCxnSpPr>
              <p:nvPr/>
            </p:nvCxnSpPr>
            <p:spPr>
              <a:xfrm flipV="1">
                <a:off x="1465646" y="3034948"/>
                <a:ext cx="4698775" cy="21164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B2E63219-AF64-D64B-9029-0243A6F20A1C}"/>
                  </a:ext>
                </a:extLst>
              </p:cNvPr>
              <p:cNvCxnSpPr>
                <a:stCxn id="143" idx="1"/>
                <a:endCxn id="149" idx="2"/>
              </p:cNvCxnSpPr>
              <p:nvPr/>
            </p:nvCxnSpPr>
            <p:spPr>
              <a:xfrm flipH="1" flipV="1">
                <a:off x="6553575" y="3480167"/>
                <a:ext cx="896336" cy="785477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9E463284-22D6-4147-B525-9BD212FE5C5D}"/>
                  </a:ext>
                </a:extLst>
              </p:cNvPr>
              <p:cNvCxnSpPr>
                <a:cxnSpLocks/>
                <a:stCxn id="143" idx="1"/>
                <a:endCxn id="140" idx="3"/>
              </p:cNvCxnSpPr>
              <p:nvPr/>
            </p:nvCxnSpPr>
            <p:spPr>
              <a:xfrm flipH="1" flipV="1">
                <a:off x="5046278" y="4080461"/>
                <a:ext cx="2403633" cy="185183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48A3CEAC-3F10-554C-9AA3-57C8B59007B9}"/>
                  </a:ext>
                </a:extLst>
              </p:cNvPr>
              <p:cNvCxnSpPr>
                <a:stCxn id="143" idx="1"/>
                <a:endCxn id="147" idx="3"/>
              </p:cNvCxnSpPr>
              <p:nvPr/>
            </p:nvCxnSpPr>
            <p:spPr>
              <a:xfrm flipH="1">
                <a:off x="6228240" y="4265644"/>
                <a:ext cx="1221671" cy="825355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A54FB30E-C761-FC40-B298-90C8B8A03E82}"/>
                  </a:ext>
                </a:extLst>
              </p:cNvPr>
              <p:cNvCxnSpPr>
                <a:cxnSpLocks/>
                <a:stCxn id="143" idx="1"/>
              </p:cNvCxnSpPr>
              <p:nvPr/>
            </p:nvCxnSpPr>
            <p:spPr>
              <a:xfrm flipH="1">
                <a:off x="6827979" y="4265644"/>
                <a:ext cx="621932" cy="1402982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11BFC878-802D-8144-B890-6005AA08AC09}"/>
                  </a:ext>
                </a:extLst>
              </p:cNvPr>
              <p:cNvCxnSpPr>
                <a:cxnSpLocks/>
                <a:stCxn id="138" idx="1"/>
                <a:endCxn id="139" idx="3"/>
              </p:cNvCxnSpPr>
              <p:nvPr/>
            </p:nvCxnSpPr>
            <p:spPr>
              <a:xfrm flipH="1" flipV="1">
                <a:off x="1041839" y="5714723"/>
                <a:ext cx="5237332" cy="365509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E00FF424-329F-D943-B247-AF3F6AC54B66}"/>
                  </a:ext>
                </a:extLst>
              </p:cNvPr>
              <p:cNvCxnSpPr>
                <a:stCxn id="147" idx="1"/>
                <a:endCxn id="148" idx="3"/>
              </p:cNvCxnSpPr>
              <p:nvPr/>
            </p:nvCxnSpPr>
            <p:spPr>
              <a:xfrm flipH="1">
                <a:off x="3974659" y="5090999"/>
                <a:ext cx="1671374" cy="142545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F9D7A9AF-45A2-2C4C-91B9-EA4EA5DE4C9D}"/>
                  </a:ext>
                </a:extLst>
              </p:cNvPr>
              <p:cNvCxnSpPr>
                <a:cxnSpLocks/>
                <a:stCxn id="144" idx="1"/>
                <a:endCxn id="139" idx="0"/>
              </p:cNvCxnSpPr>
              <p:nvPr/>
            </p:nvCxnSpPr>
            <p:spPr>
              <a:xfrm flipH="1">
                <a:off x="765176" y="4525893"/>
                <a:ext cx="815801" cy="791494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0" name="Oval 159">
                <a:extLst>
                  <a:ext uri="{FF2B5EF4-FFF2-40B4-BE49-F238E27FC236}">
                    <a16:creationId xmlns:a16="http://schemas.microsoft.com/office/drawing/2014/main" id="{AF2F0D0E-CCFF-2A4A-B459-C74F3B250900}"/>
                  </a:ext>
                </a:extLst>
              </p:cNvPr>
              <p:cNvSpPr/>
              <p:nvPr/>
            </p:nvSpPr>
            <p:spPr>
              <a:xfrm>
                <a:off x="106276" y="1299638"/>
                <a:ext cx="1066800" cy="995855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Oval 160">
                <a:extLst>
                  <a:ext uri="{FF2B5EF4-FFF2-40B4-BE49-F238E27FC236}">
                    <a16:creationId xmlns:a16="http://schemas.microsoft.com/office/drawing/2014/main" id="{F36E7786-FA26-7A4F-83C9-8A383FC97D3B}"/>
                  </a:ext>
                </a:extLst>
              </p:cNvPr>
              <p:cNvSpPr/>
              <p:nvPr/>
            </p:nvSpPr>
            <p:spPr>
              <a:xfrm>
                <a:off x="406334" y="2389557"/>
                <a:ext cx="1271007" cy="1337894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Oval 161">
                <a:extLst>
                  <a:ext uri="{FF2B5EF4-FFF2-40B4-BE49-F238E27FC236}">
                    <a16:creationId xmlns:a16="http://schemas.microsoft.com/office/drawing/2014/main" id="{CDC129DF-4B2C-3B44-BFCF-1EA47374101C}"/>
                  </a:ext>
                </a:extLst>
              </p:cNvPr>
              <p:cNvSpPr/>
              <p:nvPr/>
            </p:nvSpPr>
            <p:spPr>
              <a:xfrm>
                <a:off x="2255521" y="3056112"/>
                <a:ext cx="1271007" cy="1337894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Oval 162">
                <a:extLst>
                  <a:ext uri="{FF2B5EF4-FFF2-40B4-BE49-F238E27FC236}">
                    <a16:creationId xmlns:a16="http://schemas.microsoft.com/office/drawing/2014/main" id="{080627C1-6709-384A-BA34-67E119FAC935}"/>
                  </a:ext>
                </a:extLst>
              </p:cNvPr>
              <p:cNvSpPr/>
              <p:nvPr/>
            </p:nvSpPr>
            <p:spPr>
              <a:xfrm>
                <a:off x="2971800" y="4605706"/>
                <a:ext cx="1271007" cy="1337894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Oval 163">
                <a:extLst>
                  <a:ext uri="{FF2B5EF4-FFF2-40B4-BE49-F238E27FC236}">
                    <a16:creationId xmlns:a16="http://schemas.microsoft.com/office/drawing/2014/main" id="{A13605B1-3A3C-EE41-9486-118B64765E4B}"/>
                  </a:ext>
                </a:extLst>
              </p:cNvPr>
              <p:cNvSpPr/>
              <p:nvPr/>
            </p:nvSpPr>
            <p:spPr>
              <a:xfrm>
                <a:off x="7136959" y="3575103"/>
                <a:ext cx="1271007" cy="1337894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Oval 164">
                <a:extLst>
                  <a:ext uri="{FF2B5EF4-FFF2-40B4-BE49-F238E27FC236}">
                    <a16:creationId xmlns:a16="http://schemas.microsoft.com/office/drawing/2014/main" id="{3D1A0167-9F41-834C-9DFC-7FA68428EB9D}"/>
                  </a:ext>
                </a:extLst>
              </p:cNvPr>
              <p:cNvSpPr/>
              <p:nvPr/>
            </p:nvSpPr>
            <p:spPr>
              <a:xfrm>
                <a:off x="1282745" y="3936759"/>
                <a:ext cx="1271007" cy="1337894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138" name="Picture 18">
              <a:extLst>
                <a:ext uri="{FF2B5EF4-FFF2-40B4-BE49-F238E27FC236}">
                  <a16:creationId xmlns:a16="http://schemas.microsoft.com/office/drawing/2014/main" id="{F7E2D2FB-EA2C-0040-BD5D-6E8B9C7256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7803171" y="5668626"/>
              <a:ext cx="548808" cy="8232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9" name="Picture 28">
              <a:extLst>
                <a:ext uri="{FF2B5EF4-FFF2-40B4-BE49-F238E27FC236}">
                  <a16:creationId xmlns:a16="http://schemas.microsoft.com/office/drawing/2014/main" id="{1A4ABC37-FABA-204C-BBA1-5CA493C693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2012512" y="5317387"/>
              <a:ext cx="553327" cy="794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0" name="Picture 18" descr="Image result for justin trudeau">
              <a:extLst>
                <a:ext uri="{FF2B5EF4-FFF2-40B4-BE49-F238E27FC236}">
                  <a16:creationId xmlns:a16="http://schemas.microsoft.com/office/drawing/2014/main" id="{2B16D1DF-430C-5E46-B444-6191462AD15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021" r="18091" b="33959"/>
            <a:stretch/>
          </p:blipFill>
          <p:spPr bwMode="auto">
            <a:xfrm>
              <a:off x="6021470" y="3655732"/>
              <a:ext cx="548808" cy="8494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7F5C6477-24A3-3746-9CB2-1B30743F969C}"/>
              </a:ext>
            </a:extLst>
          </p:cNvPr>
          <p:cNvGrpSpPr/>
          <p:nvPr/>
        </p:nvGrpSpPr>
        <p:grpSpPr>
          <a:xfrm>
            <a:off x="8951003" y="1829355"/>
            <a:ext cx="1891206" cy="1249826"/>
            <a:chOff x="1831975" y="1345680"/>
            <a:chExt cx="7787040" cy="5146158"/>
          </a:xfrm>
        </p:grpSpPr>
        <p:grpSp>
          <p:nvGrpSpPr>
            <p:cNvPr id="167" name="Group 166">
              <a:extLst>
                <a:ext uri="{FF2B5EF4-FFF2-40B4-BE49-F238E27FC236}">
                  <a16:creationId xmlns:a16="http://schemas.microsoft.com/office/drawing/2014/main" id="{1062F963-8597-B549-8BE7-5956672F888A}"/>
                </a:ext>
              </a:extLst>
            </p:cNvPr>
            <p:cNvGrpSpPr/>
            <p:nvPr/>
          </p:nvGrpSpPr>
          <p:grpSpPr>
            <a:xfrm>
              <a:off x="1831975" y="1345680"/>
              <a:ext cx="7787040" cy="4734552"/>
              <a:chOff x="307975" y="1345680"/>
              <a:chExt cx="7787040" cy="4734552"/>
            </a:xfrm>
          </p:grpSpPr>
          <p:pic>
            <p:nvPicPr>
              <p:cNvPr id="171" name="Picture 2" descr="Image result for Prince Harry">
                <a:extLst>
                  <a:ext uri="{FF2B5EF4-FFF2-40B4-BE49-F238E27FC236}">
                    <a16:creationId xmlns:a16="http://schemas.microsoft.com/office/drawing/2014/main" id="{160A070C-1D5F-9044-AE55-A1A767A5D6F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80506" y="2690352"/>
                <a:ext cx="585140" cy="73152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72" name="Picture 4" descr="Image result for meghan markle">
                <a:extLst>
                  <a:ext uri="{FF2B5EF4-FFF2-40B4-BE49-F238E27FC236}">
                    <a16:creationId xmlns:a16="http://schemas.microsoft.com/office/drawing/2014/main" id="{ED4325E4-6284-5E41-A30F-798ABFB3BF1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20000"/>
              <a:stretch/>
            </p:blipFill>
            <p:spPr bwMode="auto">
              <a:xfrm>
                <a:off x="2361433" y="3361691"/>
                <a:ext cx="731520" cy="73152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73" name="Picture 6" descr="Image result for Prince Charles">
                <a:extLst>
                  <a:ext uri="{FF2B5EF4-FFF2-40B4-BE49-F238E27FC236}">
                    <a16:creationId xmlns:a16="http://schemas.microsoft.com/office/drawing/2014/main" id="{71134A9F-D550-BC49-8930-79D1ADF006B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49911" y="3891453"/>
                <a:ext cx="645104" cy="7483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74" name="Picture 8" descr="Image result for queen elizabeth">
                <a:extLst>
                  <a:ext uri="{FF2B5EF4-FFF2-40B4-BE49-F238E27FC236}">
                    <a16:creationId xmlns:a16="http://schemas.microsoft.com/office/drawing/2014/main" id="{FBBA976E-EA36-F74B-BB78-D04239CB587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056" r="20267"/>
              <a:stretch/>
            </p:blipFill>
            <p:spPr bwMode="auto">
              <a:xfrm>
                <a:off x="1580977" y="4213004"/>
                <a:ext cx="674544" cy="62577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75" name="Picture 10" descr="Image result for Donald Trump">
                <a:extLst>
                  <a:ext uri="{FF2B5EF4-FFF2-40B4-BE49-F238E27FC236}">
                    <a16:creationId xmlns:a16="http://schemas.microsoft.com/office/drawing/2014/main" id="{55EEB333-4D9F-6A4F-8AD6-64F92E3E554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523" r="26592" b="37144"/>
              <a:stretch/>
            </p:blipFill>
            <p:spPr bwMode="auto">
              <a:xfrm>
                <a:off x="1666137" y="1345680"/>
                <a:ext cx="695296" cy="9958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76" name="Picture 12" descr="Image result for prince george">
                <a:extLst>
                  <a:ext uri="{FF2B5EF4-FFF2-40B4-BE49-F238E27FC236}">
                    <a16:creationId xmlns:a16="http://schemas.microsoft.com/office/drawing/2014/main" id="{4B125F16-F767-434E-8E59-93A257C857A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293" r="33853" b="32798"/>
              <a:stretch/>
            </p:blipFill>
            <p:spPr bwMode="auto">
              <a:xfrm>
                <a:off x="307975" y="1455090"/>
                <a:ext cx="614470" cy="68495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77" name="Picture 20" descr="Image result for Elton John">
                <a:extLst>
                  <a:ext uri="{FF2B5EF4-FFF2-40B4-BE49-F238E27FC236}">
                    <a16:creationId xmlns:a16="http://schemas.microsoft.com/office/drawing/2014/main" id="{628BAB75-E32A-194D-B0AE-63451D9E8DA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3742" t="4042" r="23983" b="31143"/>
              <a:stretch/>
            </p:blipFill>
            <p:spPr bwMode="auto">
              <a:xfrm>
                <a:off x="5646033" y="4639834"/>
                <a:ext cx="582207" cy="90233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78" name="Picture 34" descr="Image result for angela merkel">
                <a:extLst>
                  <a:ext uri="{FF2B5EF4-FFF2-40B4-BE49-F238E27FC236}">
                    <a16:creationId xmlns:a16="http://schemas.microsoft.com/office/drawing/2014/main" id="{7892DBAD-1F1D-9E4B-A0FE-DA031024855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760" r="30251" b="40439"/>
              <a:stretch/>
            </p:blipFill>
            <p:spPr bwMode="auto">
              <a:xfrm>
                <a:off x="3278830" y="4752366"/>
                <a:ext cx="695829" cy="9623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79" name="Picture 36" descr="Image result for paul mccartney">
                <a:extLst>
                  <a:ext uri="{FF2B5EF4-FFF2-40B4-BE49-F238E27FC236}">
                    <a16:creationId xmlns:a16="http://schemas.microsoft.com/office/drawing/2014/main" id="{8EE21FF2-0836-9644-A97C-96B7E76FB16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839" r="14441" b="27809"/>
              <a:stretch/>
            </p:blipFill>
            <p:spPr bwMode="auto">
              <a:xfrm>
                <a:off x="6164421" y="2589728"/>
                <a:ext cx="778308" cy="89043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180" name="Straight Connector 179">
                <a:extLst>
                  <a:ext uri="{FF2B5EF4-FFF2-40B4-BE49-F238E27FC236}">
                    <a16:creationId xmlns:a16="http://schemas.microsoft.com/office/drawing/2014/main" id="{0AF8F917-8658-384D-82FC-9A0952FC62C3}"/>
                  </a:ext>
                </a:extLst>
              </p:cNvPr>
              <p:cNvCxnSpPr>
                <a:stCxn id="176" idx="3"/>
                <a:endCxn id="175" idx="1"/>
              </p:cNvCxnSpPr>
              <p:nvPr/>
            </p:nvCxnSpPr>
            <p:spPr>
              <a:xfrm>
                <a:off x="922445" y="1797566"/>
                <a:ext cx="743692" cy="46042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>
                <a:extLst>
                  <a:ext uri="{FF2B5EF4-FFF2-40B4-BE49-F238E27FC236}">
                    <a16:creationId xmlns:a16="http://schemas.microsoft.com/office/drawing/2014/main" id="{5C2E8A5E-A193-F24B-82DE-9B616CC8DA8F}"/>
                  </a:ext>
                </a:extLst>
              </p:cNvPr>
              <p:cNvCxnSpPr>
                <a:cxnSpLocks/>
                <a:stCxn id="172" idx="3"/>
                <a:endCxn id="170" idx="1"/>
              </p:cNvCxnSpPr>
              <p:nvPr/>
            </p:nvCxnSpPr>
            <p:spPr>
              <a:xfrm>
                <a:off x="3092953" y="3727451"/>
                <a:ext cx="1404517" cy="35301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>
                <a:extLst>
                  <a:ext uri="{FF2B5EF4-FFF2-40B4-BE49-F238E27FC236}">
                    <a16:creationId xmlns:a16="http://schemas.microsoft.com/office/drawing/2014/main" id="{D809B360-E171-C84F-8148-841893672248}"/>
                  </a:ext>
                </a:extLst>
              </p:cNvPr>
              <p:cNvCxnSpPr>
                <a:stCxn id="171" idx="3"/>
                <a:endCxn id="179" idx="1"/>
              </p:cNvCxnSpPr>
              <p:nvPr/>
            </p:nvCxnSpPr>
            <p:spPr>
              <a:xfrm flipV="1">
                <a:off x="1465646" y="3034948"/>
                <a:ext cx="4698775" cy="21164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>
                <a:extLst>
                  <a:ext uri="{FF2B5EF4-FFF2-40B4-BE49-F238E27FC236}">
                    <a16:creationId xmlns:a16="http://schemas.microsoft.com/office/drawing/2014/main" id="{0E308669-81F2-7D46-B6BF-D93426CA74CD}"/>
                  </a:ext>
                </a:extLst>
              </p:cNvPr>
              <p:cNvCxnSpPr>
                <a:stCxn id="173" idx="1"/>
                <a:endCxn id="179" idx="2"/>
              </p:cNvCxnSpPr>
              <p:nvPr/>
            </p:nvCxnSpPr>
            <p:spPr>
              <a:xfrm flipH="1" flipV="1">
                <a:off x="6553575" y="3480167"/>
                <a:ext cx="896336" cy="785477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>
                <a:extLst>
                  <a:ext uri="{FF2B5EF4-FFF2-40B4-BE49-F238E27FC236}">
                    <a16:creationId xmlns:a16="http://schemas.microsoft.com/office/drawing/2014/main" id="{2FA51332-6BB4-0F4A-A41F-CD4D3CD6FD44}"/>
                  </a:ext>
                </a:extLst>
              </p:cNvPr>
              <p:cNvCxnSpPr>
                <a:cxnSpLocks/>
                <a:stCxn id="173" idx="1"/>
                <a:endCxn id="170" idx="3"/>
              </p:cNvCxnSpPr>
              <p:nvPr/>
            </p:nvCxnSpPr>
            <p:spPr>
              <a:xfrm flipH="1" flipV="1">
                <a:off x="5046278" y="4080461"/>
                <a:ext cx="2403633" cy="185183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Straight Connector 184">
                <a:extLst>
                  <a:ext uri="{FF2B5EF4-FFF2-40B4-BE49-F238E27FC236}">
                    <a16:creationId xmlns:a16="http://schemas.microsoft.com/office/drawing/2014/main" id="{0003334D-7A16-2C4A-BC01-E2F13AC438FD}"/>
                  </a:ext>
                </a:extLst>
              </p:cNvPr>
              <p:cNvCxnSpPr>
                <a:stCxn id="173" idx="1"/>
                <a:endCxn id="177" idx="3"/>
              </p:cNvCxnSpPr>
              <p:nvPr/>
            </p:nvCxnSpPr>
            <p:spPr>
              <a:xfrm flipH="1">
                <a:off x="6228240" y="4265644"/>
                <a:ext cx="1221671" cy="825355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Straight Connector 185">
                <a:extLst>
                  <a:ext uri="{FF2B5EF4-FFF2-40B4-BE49-F238E27FC236}">
                    <a16:creationId xmlns:a16="http://schemas.microsoft.com/office/drawing/2014/main" id="{8553ABCE-4673-9143-9A81-1B997A2D4CDA}"/>
                  </a:ext>
                </a:extLst>
              </p:cNvPr>
              <p:cNvCxnSpPr>
                <a:cxnSpLocks/>
                <a:stCxn id="173" idx="1"/>
              </p:cNvCxnSpPr>
              <p:nvPr/>
            </p:nvCxnSpPr>
            <p:spPr>
              <a:xfrm flipH="1">
                <a:off x="6827979" y="4265644"/>
                <a:ext cx="621932" cy="1402982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>
                <a:extLst>
                  <a:ext uri="{FF2B5EF4-FFF2-40B4-BE49-F238E27FC236}">
                    <a16:creationId xmlns:a16="http://schemas.microsoft.com/office/drawing/2014/main" id="{68B04F30-907A-EC4D-84EF-1E322B097A6C}"/>
                  </a:ext>
                </a:extLst>
              </p:cNvPr>
              <p:cNvCxnSpPr>
                <a:cxnSpLocks/>
                <a:stCxn id="168" idx="1"/>
                <a:endCxn id="169" idx="3"/>
              </p:cNvCxnSpPr>
              <p:nvPr/>
            </p:nvCxnSpPr>
            <p:spPr>
              <a:xfrm flipH="1" flipV="1">
                <a:off x="1041839" y="5714723"/>
                <a:ext cx="5237332" cy="365509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>
                <a:extLst>
                  <a:ext uri="{FF2B5EF4-FFF2-40B4-BE49-F238E27FC236}">
                    <a16:creationId xmlns:a16="http://schemas.microsoft.com/office/drawing/2014/main" id="{672FA8BA-CAFF-EC4E-9748-D43D79AE7D09}"/>
                  </a:ext>
                </a:extLst>
              </p:cNvPr>
              <p:cNvCxnSpPr>
                <a:stCxn id="177" idx="1"/>
                <a:endCxn id="178" idx="3"/>
              </p:cNvCxnSpPr>
              <p:nvPr/>
            </p:nvCxnSpPr>
            <p:spPr>
              <a:xfrm flipH="1">
                <a:off x="3974659" y="5090999"/>
                <a:ext cx="1671374" cy="142545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Connector 188">
                <a:extLst>
                  <a:ext uri="{FF2B5EF4-FFF2-40B4-BE49-F238E27FC236}">
                    <a16:creationId xmlns:a16="http://schemas.microsoft.com/office/drawing/2014/main" id="{E8C3737E-C6FA-3747-81A7-8B8B880FFB43}"/>
                  </a:ext>
                </a:extLst>
              </p:cNvPr>
              <p:cNvCxnSpPr>
                <a:cxnSpLocks/>
                <a:stCxn id="174" idx="1"/>
                <a:endCxn id="169" idx="0"/>
              </p:cNvCxnSpPr>
              <p:nvPr/>
            </p:nvCxnSpPr>
            <p:spPr>
              <a:xfrm flipH="1">
                <a:off x="765176" y="4525893"/>
                <a:ext cx="815801" cy="791494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68" name="Picture 18">
              <a:extLst>
                <a:ext uri="{FF2B5EF4-FFF2-40B4-BE49-F238E27FC236}">
                  <a16:creationId xmlns:a16="http://schemas.microsoft.com/office/drawing/2014/main" id="{0DD97C8B-1A8D-8341-9B58-A2826069CF8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7803171" y="5668626"/>
              <a:ext cx="548808" cy="8232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9" name="Picture 28">
              <a:extLst>
                <a:ext uri="{FF2B5EF4-FFF2-40B4-BE49-F238E27FC236}">
                  <a16:creationId xmlns:a16="http://schemas.microsoft.com/office/drawing/2014/main" id="{3B467459-D6C8-DF48-9D98-BC19307AA2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2012512" y="5317387"/>
              <a:ext cx="553327" cy="794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0" name="Picture 18" descr="Image result for justin trudeau">
              <a:extLst>
                <a:ext uri="{FF2B5EF4-FFF2-40B4-BE49-F238E27FC236}">
                  <a16:creationId xmlns:a16="http://schemas.microsoft.com/office/drawing/2014/main" id="{5000A6E1-5924-8C41-85B8-83B2882B8E0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021" r="18091" b="33959"/>
            <a:stretch/>
          </p:blipFill>
          <p:spPr bwMode="auto">
            <a:xfrm>
              <a:off x="6021470" y="3655732"/>
              <a:ext cx="548808" cy="8494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0362192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Proof: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⇒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t="-10870" b="-289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524000" y="1143000"/>
                <a:ext cx="9144000" cy="609600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900" i="1">
                        <a:latin typeface="Cambria Math"/>
                      </a:rPr>
                      <m:t>𝑆</m:t>
                    </m:r>
                  </m:oMath>
                </a14:m>
                <a:r>
                  <a:rPr lang="en-US" sz="2900" dirty="0"/>
                  <a:t> is an independent set of </a:t>
                </a:r>
                <a14:m>
                  <m:oMath xmlns:m="http://schemas.openxmlformats.org/officeDocument/2006/math">
                    <m:r>
                      <a:rPr lang="en-US" sz="2900" i="1">
                        <a:latin typeface="Cambria Math"/>
                      </a:rPr>
                      <m:t>𝐺</m:t>
                    </m:r>
                  </m:oMath>
                </a14:m>
                <a:r>
                  <a:rPr lang="en-US" sz="2900" dirty="0"/>
                  <a:t> </a:t>
                </a:r>
                <a:r>
                  <a:rPr lang="en-US" sz="2900" dirty="0" err="1"/>
                  <a:t>iff</a:t>
                </a:r>
                <a:r>
                  <a:rPr lang="en-US" sz="2900" dirty="0"/>
                  <a:t> </a:t>
                </a:r>
                <a14:m>
                  <m:oMath xmlns:m="http://schemas.openxmlformats.org/officeDocument/2006/math">
                    <m:r>
                      <a:rPr lang="en-US" sz="2900" i="1">
                        <a:latin typeface="Cambria Math"/>
                      </a:rPr>
                      <m:t>𝑉</m:t>
                    </m:r>
                    <m:r>
                      <a:rPr lang="en-US" sz="2900" i="1">
                        <a:latin typeface="Cambria Math"/>
                      </a:rPr>
                      <m:t>−</m:t>
                    </m:r>
                    <m:r>
                      <a:rPr lang="en-US" sz="2900" i="1">
                        <a:latin typeface="Cambria Math"/>
                      </a:rPr>
                      <m:t>𝑆</m:t>
                    </m:r>
                  </m:oMath>
                </a14:m>
                <a:r>
                  <a:rPr lang="en-US" sz="2900" dirty="0"/>
                  <a:t> is a vertex cover of </a:t>
                </a:r>
                <a14:m>
                  <m:oMath xmlns:m="http://schemas.openxmlformats.org/officeDocument/2006/math">
                    <m:r>
                      <a:rPr lang="en-US" sz="2900" i="1">
                        <a:latin typeface="Cambria Math"/>
                      </a:rPr>
                      <m:t>𝐺</m:t>
                    </m:r>
                  </m:oMath>
                </a14:m>
                <a:endParaRPr lang="en-US" sz="29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24000" y="1143000"/>
                <a:ext cx="9144000" cy="609600"/>
              </a:xfrm>
              <a:blipFill>
                <a:blip r:embed="rId3"/>
                <a:stretch>
                  <a:fillRect t="-4000" b="-23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18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 txBox="1">
                <a:spLocks/>
              </p:cNvSpPr>
              <p:nvPr/>
            </p:nvSpPr>
            <p:spPr>
              <a:xfrm>
                <a:off x="1542393" y="1905000"/>
                <a:ext cx="9144000" cy="6096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800" dirty="0"/>
                  <a:t>Let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rgbClr val="FF0000"/>
                        </a:solidFill>
                        <a:latin typeface="Cambria Math"/>
                      </a:rPr>
                      <m:t>𝑆</m:t>
                    </m:r>
                  </m:oMath>
                </a14:m>
                <a:r>
                  <a:rPr lang="en-US" sz="2800" dirty="0"/>
                  <a:t> be an independent set</a:t>
                </a:r>
              </a:p>
            </p:txBody>
          </p:sp>
        </mc:Choice>
        <mc:Fallback xmlns="">
          <p:sp>
            <p:nvSpPr>
              <p:cNvPr id="5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2393" y="1905000"/>
                <a:ext cx="9144000" cy="609600"/>
              </a:xfrm>
              <a:prstGeom prst="rect">
                <a:avLst/>
              </a:prstGeom>
              <a:blipFill>
                <a:blip r:embed="rId4"/>
                <a:stretch>
                  <a:fillRect l="-1333" t="-10000" b="-13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/>
              <p:cNvSpPr txBox="1">
                <a:spLocks/>
              </p:cNvSpPr>
              <p:nvPr/>
            </p:nvSpPr>
            <p:spPr>
              <a:xfrm>
                <a:off x="1524000" y="4267200"/>
                <a:ext cx="9144000" cy="6096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800" dirty="0"/>
                  <a:t>Consider any </a:t>
                </a:r>
                <a:r>
                  <a:rPr lang="en-US" sz="2800" dirty="0">
                    <a:solidFill>
                      <a:srgbClr val="FF33CC"/>
                    </a:solidFill>
                  </a:rPr>
                  <a:t>edge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800" i="1">
                            <a:solidFill>
                              <a:srgbClr val="FF33CC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rgbClr val="FF33CC"/>
                            </a:solidFill>
                            <a:latin typeface="Cambria Math"/>
                          </a:rPr>
                          <m:t>𝑥</m:t>
                        </m:r>
                        <m:r>
                          <a:rPr lang="en-US" sz="2800" i="1">
                            <a:solidFill>
                              <a:srgbClr val="FF33CC"/>
                            </a:solidFill>
                            <a:latin typeface="Cambria Math"/>
                          </a:rPr>
                          <m:t>,</m:t>
                        </m:r>
                        <m:r>
                          <a:rPr lang="en-US" sz="2800" i="1">
                            <a:solidFill>
                              <a:srgbClr val="FF33CC"/>
                            </a:solidFill>
                            <a:latin typeface="Cambria Math"/>
                          </a:rPr>
                          <m:t>𝑦</m:t>
                        </m:r>
                      </m:e>
                    </m:d>
                    <m:r>
                      <a:rPr lang="en-US" sz="2800" i="1">
                        <a:latin typeface="Cambria Math"/>
                      </a:rPr>
                      <m:t>∈</m:t>
                    </m:r>
                    <m:r>
                      <a:rPr lang="en-US" sz="2800" i="1">
                        <a:latin typeface="Cambria Math"/>
                      </a:rPr>
                      <m:t>𝐸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0" y="4267200"/>
                <a:ext cx="9144000" cy="609600"/>
              </a:xfrm>
              <a:prstGeom prst="rect">
                <a:avLst/>
              </a:prstGeom>
              <a:blipFill>
                <a:blip r:embed="rId5"/>
                <a:stretch>
                  <a:fillRect l="-1333" t="-9000" b="-1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/>
              <p:cNvSpPr txBox="1">
                <a:spLocks/>
              </p:cNvSpPr>
              <p:nvPr/>
            </p:nvSpPr>
            <p:spPr>
              <a:xfrm>
                <a:off x="1524000" y="4953000"/>
                <a:ext cx="9144000" cy="9144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800" dirty="0"/>
                  <a:t>If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rgbClr val="FF0000"/>
                        </a:solidFill>
                        <a:latin typeface="Cambria Math"/>
                      </a:rPr>
                      <m:t>𝑥</m:t>
                    </m:r>
                    <m:r>
                      <a:rPr lang="en-US" sz="2800" i="1">
                        <a:solidFill>
                          <a:srgbClr val="FF0000"/>
                        </a:solidFill>
                        <a:latin typeface="Cambria Math"/>
                      </a:rPr>
                      <m:t>∈</m:t>
                    </m:r>
                    <m:r>
                      <a:rPr lang="en-US" sz="2800" i="1">
                        <a:solidFill>
                          <a:srgbClr val="FF0000"/>
                        </a:solidFill>
                        <a:latin typeface="Cambria Math"/>
                      </a:rPr>
                      <m:t>𝑆</m:t>
                    </m:r>
                  </m:oMath>
                </a14:m>
                <a:r>
                  <a:rPr lang="en-US" sz="2800" dirty="0"/>
                  <a:t> then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/>
                      </a:rPr>
                      <m:t>𝑦</m:t>
                    </m:r>
                    <m:r>
                      <a:rPr lang="en-US" sz="2800" i="1">
                        <a:latin typeface="Cambria Math"/>
                      </a:rPr>
                      <m:t>∉</m:t>
                    </m:r>
                    <m:r>
                      <a:rPr lang="en-US" sz="2800" i="1">
                        <a:latin typeface="Cambria Math"/>
                      </a:rPr>
                      <m:t>𝑆</m:t>
                    </m:r>
                  </m:oMath>
                </a14:m>
                <a:r>
                  <a:rPr lang="en-US" sz="2800" dirty="0"/>
                  <a:t>, because otherwise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rgbClr val="FF0000"/>
                        </a:solidFill>
                        <a:latin typeface="Cambria Math"/>
                      </a:rPr>
                      <m:t>𝑆</m:t>
                    </m:r>
                  </m:oMath>
                </a14:m>
                <a:r>
                  <a:rPr lang="en-US" sz="2800" dirty="0"/>
                  <a:t> would not be an independent set</a:t>
                </a:r>
              </a:p>
            </p:txBody>
          </p:sp>
        </mc:Choice>
        <mc:Fallback xmlns="">
          <p:sp>
            <p:nvSpPr>
              <p:cNvPr id="7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0" y="4953000"/>
                <a:ext cx="9144000" cy="914400"/>
              </a:xfrm>
              <a:prstGeom prst="rect">
                <a:avLst/>
              </a:prstGeom>
              <a:blipFill>
                <a:blip r:embed="rId6"/>
                <a:stretch>
                  <a:fillRect l="-1333" t="-11333" b="-12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/>
              <p:cNvSpPr txBox="1">
                <a:spLocks/>
              </p:cNvSpPr>
              <p:nvPr/>
            </p:nvSpPr>
            <p:spPr>
              <a:xfrm>
                <a:off x="1513490" y="5943600"/>
                <a:ext cx="9144000" cy="9144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800" dirty="0"/>
                  <a:t>Therefore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/>
                      </a:rPr>
                      <m:t>𝑦</m:t>
                    </m:r>
                    <m:r>
                      <a:rPr lang="en-US" sz="2800" i="1">
                        <a:latin typeface="Cambria Math"/>
                      </a:rPr>
                      <m:t>∈</m:t>
                    </m:r>
                    <m:r>
                      <a:rPr lang="en-US" sz="2800" i="1">
                        <a:latin typeface="Cambria Math"/>
                      </a:rPr>
                      <m:t>𝑉</m:t>
                    </m:r>
                    <m:r>
                      <a:rPr lang="en-US" sz="2800" i="1">
                        <a:latin typeface="Cambria Math"/>
                      </a:rPr>
                      <m:t>−</m:t>
                    </m:r>
                    <m:r>
                      <a:rPr lang="en-US" sz="2800" i="1">
                        <a:latin typeface="Cambria Math"/>
                      </a:rPr>
                      <m:t>𝑆</m:t>
                    </m:r>
                  </m:oMath>
                </a14:m>
                <a:r>
                  <a:rPr lang="en-US" sz="2800" dirty="0"/>
                  <a:t>, so edge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/>
                      </a:rPr>
                      <m:t>(</m:t>
                    </m:r>
                    <m:r>
                      <a:rPr lang="en-US" sz="2800" i="1">
                        <a:latin typeface="Cambria Math"/>
                      </a:rPr>
                      <m:t>𝑥</m:t>
                    </m:r>
                    <m:r>
                      <a:rPr lang="en-US" sz="2800" i="1">
                        <a:latin typeface="Cambria Math"/>
                      </a:rPr>
                      <m:t>,</m:t>
                    </m:r>
                    <m:r>
                      <a:rPr lang="en-US" sz="2800" i="1">
                        <a:latin typeface="Cambria Math"/>
                      </a:rPr>
                      <m:t>𝑦</m:t>
                    </m:r>
                    <m:r>
                      <a:rPr lang="en-US" sz="2800" i="1">
                        <a:latin typeface="Cambria Math"/>
                      </a:rPr>
                      <m:t>)</m:t>
                    </m:r>
                  </m:oMath>
                </a14:m>
                <a:r>
                  <a:rPr lang="en-US" sz="2800" dirty="0"/>
                  <a:t> is covered by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/>
                      </a:rPr>
                      <m:t>𝑉</m:t>
                    </m:r>
                    <m:r>
                      <a:rPr lang="en-US" sz="2800" i="1">
                        <a:latin typeface="Cambria Math"/>
                      </a:rPr>
                      <m:t>−</m:t>
                    </m:r>
                    <m:r>
                      <a:rPr lang="en-US" sz="2800" i="1">
                        <a:latin typeface="Cambria Math"/>
                      </a:rPr>
                      <m:t>𝑆</m:t>
                    </m:r>
                  </m:oMath>
                </a14:m>
                <a:r>
                  <a:rPr lang="en-US" sz="2800" dirty="0"/>
                  <a:t> </a:t>
                </a:r>
              </a:p>
            </p:txBody>
          </p:sp>
        </mc:Choice>
        <mc:Fallback xmlns="">
          <p:sp>
            <p:nvSpPr>
              <p:cNvPr id="8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3490" y="5943600"/>
                <a:ext cx="9144000" cy="914400"/>
              </a:xfrm>
              <a:prstGeom prst="rect">
                <a:avLst/>
              </a:prstGeom>
              <a:blipFill>
                <a:blip r:embed="rId7"/>
                <a:stretch>
                  <a:fillRect l="-1333" t="-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8" name="Group 37">
            <a:extLst>
              <a:ext uri="{FF2B5EF4-FFF2-40B4-BE49-F238E27FC236}">
                <a16:creationId xmlns:a16="http://schemas.microsoft.com/office/drawing/2014/main" id="{4602F5DE-F828-8645-A38B-BD129F264E4E}"/>
              </a:ext>
            </a:extLst>
          </p:cNvPr>
          <p:cNvGrpSpPr/>
          <p:nvPr/>
        </p:nvGrpSpPr>
        <p:grpSpPr>
          <a:xfrm>
            <a:off x="6934200" y="1881249"/>
            <a:ext cx="3846419" cy="2405700"/>
            <a:chOff x="1630276" y="1299638"/>
            <a:chExt cx="8301690" cy="5192200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66FD0C26-84C7-6441-90B2-3533BD988833}"/>
                </a:ext>
              </a:extLst>
            </p:cNvPr>
            <p:cNvGrpSpPr/>
            <p:nvPr/>
          </p:nvGrpSpPr>
          <p:grpSpPr>
            <a:xfrm>
              <a:off x="1630276" y="1299638"/>
              <a:ext cx="8301690" cy="4780594"/>
              <a:chOff x="106276" y="1299638"/>
              <a:chExt cx="8301690" cy="4780594"/>
            </a:xfrm>
          </p:grpSpPr>
          <p:pic>
            <p:nvPicPr>
              <p:cNvPr id="43" name="Picture 2" descr="Image result for Prince Harry">
                <a:extLst>
                  <a:ext uri="{FF2B5EF4-FFF2-40B4-BE49-F238E27FC236}">
                    <a16:creationId xmlns:a16="http://schemas.microsoft.com/office/drawing/2014/main" id="{6480324C-80E3-254A-ADC4-8A7CFBB9AE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80506" y="2690352"/>
                <a:ext cx="585140" cy="73152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4" name="Picture 4" descr="Image result for meghan markle">
                <a:extLst>
                  <a:ext uri="{FF2B5EF4-FFF2-40B4-BE49-F238E27FC236}">
                    <a16:creationId xmlns:a16="http://schemas.microsoft.com/office/drawing/2014/main" id="{15EC0591-D7FC-9E41-8EE9-FD5BD22CEAD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20000"/>
              <a:stretch/>
            </p:blipFill>
            <p:spPr bwMode="auto">
              <a:xfrm>
                <a:off x="2361433" y="3361691"/>
                <a:ext cx="731520" cy="73152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5" name="Picture 6" descr="Image result for Prince Charles">
                <a:extLst>
                  <a:ext uri="{FF2B5EF4-FFF2-40B4-BE49-F238E27FC236}">
                    <a16:creationId xmlns:a16="http://schemas.microsoft.com/office/drawing/2014/main" id="{4A23112A-7C34-0546-94BB-20112DB8FB8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49911" y="3891453"/>
                <a:ext cx="645104" cy="7483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6" name="Picture 8" descr="Image result for queen elizabeth">
                <a:extLst>
                  <a:ext uri="{FF2B5EF4-FFF2-40B4-BE49-F238E27FC236}">
                    <a16:creationId xmlns:a16="http://schemas.microsoft.com/office/drawing/2014/main" id="{610B391A-91C2-2645-BF82-695EE61A8CE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056" r="20267"/>
              <a:stretch/>
            </p:blipFill>
            <p:spPr bwMode="auto">
              <a:xfrm>
                <a:off x="1580977" y="4213004"/>
                <a:ext cx="674544" cy="62577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7" name="Picture 10" descr="Image result for Donald Trump">
                <a:extLst>
                  <a:ext uri="{FF2B5EF4-FFF2-40B4-BE49-F238E27FC236}">
                    <a16:creationId xmlns:a16="http://schemas.microsoft.com/office/drawing/2014/main" id="{E1540EAC-6730-4340-B545-4F9E1E2B24F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523" r="26592" b="37144"/>
              <a:stretch/>
            </p:blipFill>
            <p:spPr bwMode="auto">
              <a:xfrm>
                <a:off x="1666137" y="1345680"/>
                <a:ext cx="695296" cy="9958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8" name="Picture 12" descr="Image result for prince george">
                <a:extLst>
                  <a:ext uri="{FF2B5EF4-FFF2-40B4-BE49-F238E27FC236}">
                    <a16:creationId xmlns:a16="http://schemas.microsoft.com/office/drawing/2014/main" id="{FEF50344-4A04-594D-BBB5-08960F48DF9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293" r="33853" b="32798"/>
              <a:stretch/>
            </p:blipFill>
            <p:spPr bwMode="auto">
              <a:xfrm>
                <a:off x="307975" y="1455090"/>
                <a:ext cx="614470" cy="68495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9" name="Picture 20" descr="Image result for Elton John">
                <a:extLst>
                  <a:ext uri="{FF2B5EF4-FFF2-40B4-BE49-F238E27FC236}">
                    <a16:creationId xmlns:a16="http://schemas.microsoft.com/office/drawing/2014/main" id="{D567F520-021B-BE48-9B69-3D33B399F8E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3742" t="4042" r="23983" b="31143"/>
              <a:stretch/>
            </p:blipFill>
            <p:spPr bwMode="auto">
              <a:xfrm>
                <a:off x="5646033" y="4639834"/>
                <a:ext cx="582207" cy="90233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0" name="Picture 34" descr="Image result for angela merkel">
                <a:extLst>
                  <a:ext uri="{FF2B5EF4-FFF2-40B4-BE49-F238E27FC236}">
                    <a16:creationId xmlns:a16="http://schemas.microsoft.com/office/drawing/2014/main" id="{2DE94063-9E92-BE4C-B5EB-B5EF2AD15C5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760" r="30251" b="40439"/>
              <a:stretch/>
            </p:blipFill>
            <p:spPr bwMode="auto">
              <a:xfrm>
                <a:off x="3278830" y="4752366"/>
                <a:ext cx="695829" cy="9623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1" name="Picture 36" descr="Image result for paul mccartney">
                <a:extLst>
                  <a:ext uri="{FF2B5EF4-FFF2-40B4-BE49-F238E27FC236}">
                    <a16:creationId xmlns:a16="http://schemas.microsoft.com/office/drawing/2014/main" id="{BFB766F6-F758-DA4E-BA15-76ABEAEAF04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839" r="14441" b="27809"/>
              <a:stretch/>
            </p:blipFill>
            <p:spPr bwMode="auto">
              <a:xfrm>
                <a:off x="6164421" y="2589728"/>
                <a:ext cx="778308" cy="89043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DB16424A-3B33-6448-8BCF-9A9ABA06CF8E}"/>
                  </a:ext>
                </a:extLst>
              </p:cNvPr>
              <p:cNvCxnSpPr>
                <a:stCxn id="48" idx="3"/>
                <a:endCxn id="47" idx="1"/>
              </p:cNvCxnSpPr>
              <p:nvPr/>
            </p:nvCxnSpPr>
            <p:spPr>
              <a:xfrm>
                <a:off x="922445" y="1797566"/>
                <a:ext cx="743692" cy="46042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694B3D2F-6A49-8746-AD66-1E7A67B56BE9}"/>
                  </a:ext>
                </a:extLst>
              </p:cNvPr>
              <p:cNvCxnSpPr>
                <a:cxnSpLocks/>
                <a:stCxn id="44" idx="3"/>
                <a:endCxn id="42" idx="1"/>
              </p:cNvCxnSpPr>
              <p:nvPr/>
            </p:nvCxnSpPr>
            <p:spPr>
              <a:xfrm>
                <a:off x="3092953" y="3727451"/>
                <a:ext cx="1404517" cy="35301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E94AEFC1-C917-3E40-9655-C3A073C4272D}"/>
                  </a:ext>
                </a:extLst>
              </p:cNvPr>
              <p:cNvCxnSpPr>
                <a:stCxn id="43" idx="3"/>
                <a:endCxn id="51" idx="1"/>
              </p:cNvCxnSpPr>
              <p:nvPr/>
            </p:nvCxnSpPr>
            <p:spPr>
              <a:xfrm flipV="1">
                <a:off x="1465646" y="3034948"/>
                <a:ext cx="4698775" cy="21164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054C5635-B7B0-3E44-B46F-DFBC61DB9C9E}"/>
                  </a:ext>
                </a:extLst>
              </p:cNvPr>
              <p:cNvCxnSpPr>
                <a:stCxn id="45" idx="1"/>
                <a:endCxn id="51" idx="2"/>
              </p:cNvCxnSpPr>
              <p:nvPr/>
            </p:nvCxnSpPr>
            <p:spPr>
              <a:xfrm flipH="1" flipV="1">
                <a:off x="6553575" y="3480167"/>
                <a:ext cx="896336" cy="785477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EC6F99F4-7403-734F-A2DB-63BAED1ADE7A}"/>
                  </a:ext>
                </a:extLst>
              </p:cNvPr>
              <p:cNvCxnSpPr>
                <a:cxnSpLocks/>
                <a:stCxn id="45" idx="1"/>
                <a:endCxn id="42" idx="3"/>
              </p:cNvCxnSpPr>
              <p:nvPr/>
            </p:nvCxnSpPr>
            <p:spPr>
              <a:xfrm flipH="1" flipV="1">
                <a:off x="5046278" y="4080461"/>
                <a:ext cx="2403633" cy="185183"/>
              </a:xfrm>
              <a:prstGeom prst="line">
                <a:avLst/>
              </a:prstGeom>
              <a:ln w="76200">
                <a:solidFill>
                  <a:srgbClr val="FF33C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36508CE2-685A-9F44-AC13-920FDD13951B}"/>
                  </a:ext>
                </a:extLst>
              </p:cNvPr>
              <p:cNvCxnSpPr>
                <a:stCxn id="45" idx="1"/>
                <a:endCxn id="49" idx="3"/>
              </p:cNvCxnSpPr>
              <p:nvPr/>
            </p:nvCxnSpPr>
            <p:spPr>
              <a:xfrm flipH="1">
                <a:off x="6228240" y="4265644"/>
                <a:ext cx="1221671" cy="825355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7A4A3C15-8022-0741-BC01-5F266571EA52}"/>
                  </a:ext>
                </a:extLst>
              </p:cNvPr>
              <p:cNvCxnSpPr>
                <a:cxnSpLocks/>
                <a:stCxn id="45" idx="1"/>
              </p:cNvCxnSpPr>
              <p:nvPr/>
            </p:nvCxnSpPr>
            <p:spPr>
              <a:xfrm flipH="1">
                <a:off x="6827979" y="4265644"/>
                <a:ext cx="621932" cy="1402982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6A9219B8-B93A-E345-AC9C-64E8CAAC0BE9}"/>
                  </a:ext>
                </a:extLst>
              </p:cNvPr>
              <p:cNvCxnSpPr>
                <a:cxnSpLocks/>
                <a:stCxn id="40" idx="1"/>
                <a:endCxn id="41" idx="3"/>
              </p:cNvCxnSpPr>
              <p:nvPr/>
            </p:nvCxnSpPr>
            <p:spPr>
              <a:xfrm flipH="1" flipV="1">
                <a:off x="1041839" y="5714723"/>
                <a:ext cx="5237332" cy="365509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4DB68C2D-F004-DA42-82EC-8A526DF887BF}"/>
                  </a:ext>
                </a:extLst>
              </p:cNvPr>
              <p:cNvCxnSpPr>
                <a:stCxn id="49" idx="1"/>
                <a:endCxn id="50" idx="3"/>
              </p:cNvCxnSpPr>
              <p:nvPr/>
            </p:nvCxnSpPr>
            <p:spPr>
              <a:xfrm flipH="1">
                <a:off x="3974659" y="5090999"/>
                <a:ext cx="1671374" cy="142545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10D8EC04-0E84-384A-8641-8303DA94F75E}"/>
                  </a:ext>
                </a:extLst>
              </p:cNvPr>
              <p:cNvCxnSpPr>
                <a:cxnSpLocks/>
                <a:stCxn id="46" idx="1"/>
                <a:endCxn id="41" idx="0"/>
              </p:cNvCxnSpPr>
              <p:nvPr/>
            </p:nvCxnSpPr>
            <p:spPr>
              <a:xfrm flipH="1">
                <a:off x="765176" y="4525893"/>
                <a:ext cx="815801" cy="791494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C938D4D7-C52C-AB48-99A8-0B52AE313928}"/>
                  </a:ext>
                </a:extLst>
              </p:cNvPr>
              <p:cNvSpPr/>
              <p:nvPr/>
            </p:nvSpPr>
            <p:spPr>
              <a:xfrm>
                <a:off x="106276" y="1299638"/>
                <a:ext cx="1066800" cy="995855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A84F5A05-3549-E145-B7F6-A506265CE6D9}"/>
                  </a:ext>
                </a:extLst>
              </p:cNvPr>
              <p:cNvSpPr/>
              <p:nvPr/>
            </p:nvSpPr>
            <p:spPr>
              <a:xfrm>
                <a:off x="406334" y="2389557"/>
                <a:ext cx="1271007" cy="1337894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4E652BE3-8E34-2C4E-AD6F-44BE2E679F61}"/>
                  </a:ext>
                </a:extLst>
              </p:cNvPr>
              <p:cNvSpPr/>
              <p:nvPr/>
            </p:nvSpPr>
            <p:spPr>
              <a:xfrm>
                <a:off x="2255521" y="3056112"/>
                <a:ext cx="1271007" cy="1337894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614A490A-1F4C-0044-9798-F9F0A9DD1951}"/>
                  </a:ext>
                </a:extLst>
              </p:cNvPr>
              <p:cNvSpPr/>
              <p:nvPr/>
            </p:nvSpPr>
            <p:spPr>
              <a:xfrm>
                <a:off x="2971800" y="4605706"/>
                <a:ext cx="1271007" cy="1337894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36517663-2581-874F-A1DC-58B76F2A3A81}"/>
                  </a:ext>
                </a:extLst>
              </p:cNvPr>
              <p:cNvSpPr/>
              <p:nvPr/>
            </p:nvSpPr>
            <p:spPr>
              <a:xfrm>
                <a:off x="7136959" y="3575103"/>
                <a:ext cx="1271007" cy="1337894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6EEDCB65-C656-A142-BAFB-8A39238E2111}"/>
                  </a:ext>
                </a:extLst>
              </p:cNvPr>
              <p:cNvSpPr/>
              <p:nvPr/>
            </p:nvSpPr>
            <p:spPr>
              <a:xfrm>
                <a:off x="1282745" y="3936759"/>
                <a:ext cx="1271007" cy="1337894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40" name="Picture 18">
              <a:extLst>
                <a:ext uri="{FF2B5EF4-FFF2-40B4-BE49-F238E27FC236}">
                  <a16:creationId xmlns:a16="http://schemas.microsoft.com/office/drawing/2014/main" id="{7ED08C4C-EC52-3945-A444-8631F00CEDD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7803171" y="5668626"/>
              <a:ext cx="548808" cy="8232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28">
              <a:extLst>
                <a:ext uri="{FF2B5EF4-FFF2-40B4-BE49-F238E27FC236}">
                  <a16:creationId xmlns:a16="http://schemas.microsoft.com/office/drawing/2014/main" id="{76166CF8-CCB6-604F-8A19-DB4523871E1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2012512" y="5317387"/>
              <a:ext cx="553327" cy="794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" name="Picture 18" descr="Image result for justin trudeau">
              <a:extLst>
                <a:ext uri="{FF2B5EF4-FFF2-40B4-BE49-F238E27FC236}">
                  <a16:creationId xmlns:a16="http://schemas.microsoft.com/office/drawing/2014/main" id="{DB0BE756-F0E7-B14E-B82C-744CF1BD3F1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021" r="18091" b="33959"/>
            <a:stretch/>
          </p:blipFill>
          <p:spPr bwMode="auto">
            <a:xfrm>
              <a:off x="6021470" y="3655732"/>
              <a:ext cx="548808" cy="8494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561396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Proof: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⇐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t="-10870" b="-289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524000" y="1143000"/>
                <a:ext cx="9144000" cy="609600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900" i="1">
                        <a:latin typeface="Cambria Math"/>
                      </a:rPr>
                      <m:t>𝑆</m:t>
                    </m:r>
                  </m:oMath>
                </a14:m>
                <a:r>
                  <a:rPr lang="en-US" sz="2900" dirty="0"/>
                  <a:t> is an independent set of </a:t>
                </a:r>
                <a14:m>
                  <m:oMath xmlns:m="http://schemas.openxmlformats.org/officeDocument/2006/math">
                    <m:r>
                      <a:rPr lang="en-US" sz="2900" i="1">
                        <a:latin typeface="Cambria Math"/>
                      </a:rPr>
                      <m:t>𝐺</m:t>
                    </m:r>
                  </m:oMath>
                </a14:m>
                <a:r>
                  <a:rPr lang="en-US" sz="2900" dirty="0"/>
                  <a:t> </a:t>
                </a:r>
                <a:r>
                  <a:rPr lang="en-US" sz="2900" dirty="0" err="1"/>
                  <a:t>iff</a:t>
                </a:r>
                <a:r>
                  <a:rPr lang="en-US" sz="2900" dirty="0"/>
                  <a:t> </a:t>
                </a:r>
                <a14:m>
                  <m:oMath xmlns:m="http://schemas.openxmlformats.org/officeDocument/2006/math">
                    <m:r>
                      <a:rPr lang="en-US" sz="2900" i="1">
                        <a:latin typeface="Cambria Math"/>
                      </a:rPr>
                      <m:t>𝑉</m:t>
                    </m:r>
                    <m:r>
                      <a:rPr lang="en-US" sz="2900" i="1">
                        <a:latin typeface="Cambria Math"/>
                      </a:rPr>
                      <m:t>−</m:t>
                    </m:r>
                    <m:r>
                      <a:rPr lang="en-US" sz="2900" i="1">
                        <a:latin typeface="Cambria Math"/>
                      </a:rPr>
                      <m:t>𝑆</m:t>
                    </m:r>
                  </m:oMath>
                </a14:m>
                <a:r>
                  <a:rPr lang="en-US" sz="2900" dirty="0"/>
                  <a:t> is a vertex cover of </a:t>
                </a:r>
                <a14:m>
                  <m:oMath xmlns:m="http://schemas.openxmlformats.org/officeDocument/2006/math">
                    <m:r>
                      <a:rPr lang="en-US" sz="2900" i="1">
                        <a:latin typeface="Cambria Math"/>
                      </a:rPr>
                      <m:t>𝐺</m:t>
                    </m:r>
                  </m:oMath>
                </a14:m>
                <a:endParaRPr lang="en-US" sz="29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24000" y="1143000"/>
                <a:ext cx="9144000" cy="609600"/>
              </a:xfrm>
              <a:blipFill>
                <a:blip r:embed="rId3"/>
                <a:stretch>
                  <a:fillRect t="-4000" b="-23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19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 txBox="1">
                <a:spLocks/>
              </p:cNvSpPr>
              <p:nvPr/>
            </p:nvSpPr>
            <p:spPr>
              <a:xfrm>
                <a:off x="1542393" y="1905000"/>
                <a:ext cx="9144000" cy="6096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800" dirty="0"/>
                  <a:t>Let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>
                        <a:solidFill>
                          <a:srgbClr val="FF0000"/>
                        </a:solidFill>
                        <a:latin typeface="Cambria Math"/>
                      </a:rPr>
                      <m:t>V</m:t>
                    </m:r>
                    <m:r>
                      <a:rPr lang="en-US" sz="2800">
                        <a:solidFill>
                          <a:srgbClr val="FF0000"/>
                        </a:solidFill>
                        <a:latin typeface="Cambria Math"/>
                      </a:rPr>
                      <m:t>−</m:t>
                    </m:r>
                    <m:r>
                      <a:rPr lang="en-US" sz="2800" i="1">
                        <a:solidFill>
                          <a:srgbClr val="FF0000"/>
                        </a:solidFill>
                        <a:latin typeface="Cambria Math"/>
                      </a:rPr>
                      <m:t>𝑆</m:t>
                    </m:r>
                  </m:oMath>
                </a14:m>
                <a:r>
                  <a:rPr lang="en-US" sz="2800" dirty="0"/>
                  <a:t> be a vertex cover</a:t>
                </a:r>
              </a:p>
            </p:txBody>
          </p:sp>
        </mc:Choice>
        <mc:Fallback xmlns="">
          <p:sp>
            <p:nvSpPr>
              <p:cNvPr id="5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2393" y="1905000"/>
                <a:ext cx="9144000" cy="609600"/>
              </a:xfrm>
              <a:prstGeom prst="rect">
                <a:avLst/>
              </a:prstGeom>
              <a:blipFill>
                <a:blip r:embed="rId4"/>
                <a:stretch>
                  <a:fillRect l="-1333" t="-10000" b="-13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/>
              <p:cNvSpPr txBox="1">
                <a:spLocks/>
              </p:cNvSpPr>
              <p:nvPr/>
            </p:nvSpPr>
            <p:spPr>
              <a:xfrm>
                <a:off x="1524000" y="4267200"/>
                <a:ext cx="9144000" cy="6096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800" dirty="0"/>
                  <a:t>Consider any </a:t>
                </a:r>
                <a:r>
                  <a:rPr lang="en-US" sz="2800" dirty="0">
                    <a:solidFill>
                      <a:srgbClr val="FF33CC"/>
                    </a:solidFill>
                  </a:rPr>
                  <a:t>edge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800" i="1">
                            <a:solidFill>
                              <a:srgbClr val="FF33CC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rgbClr val="FF33CC"/>
                            </a:solidFill>
                            <a:latin typeface="Cambria Math"/>
                          </a:rPr>
                          <m:t>𝑥</m:t>
                        </m:r>
                        <m:r>
                          <a:rPr lang="en-US" sz="2800" i="1">
                            <a:solidFill>
                              <a:srgbClr val="FF33CC"/>
                            </a:solidFill>
                            <a:latin typeface="Cambria Math"/>
                          </a:rPr>
                          <m:t>,</m:t>
                        </m:r>
                        <m:r>
                          <a:rPr lang="en-US" sz="2800" i="1">
                            <a:solidFill>
                              <a:srgbClr val="FF33CC"/>
                            </a:solidFill>
                            <a:latin typeface="Cambria Math"/>
                          </a:rPr>
                          <m:t>𝑦</m:t>
                        </m:r>
                      </m:e>
                    </m:d>
                    <m:r>
                      <a:rPr lang="en-US" sz="2800" i="1">
                        <a:latin typeface="Cambria Math"/>
                      </a:rPr>
                      <m:t>∈</m:t>
                    </m:r>
                    <m:r>
                      <a:rPr lang="en-US" sz="2800" i="1">
                        <a:latin typeface="Cambria Math"/>
                      </a:rPr>
                      <m:t>𝐸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0" y="4267200"/>
                <a:ext cx="9144000" cy="609600"/>
              </a:xfrm>
              <a:prstGeom prst="rect">
                <a:avLst/>
              </a:prstGeom>
              <a:blipFill>
                <a:blip r:embed="rId5"/>
                <a:stretch>
                  <a:fillRect l="-1333" t="-9000" b="-1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/>
              <p:cNvSpPr txBox="1">
                <a:spLocks/>
              </p:cNvSpPr>
              <p:nvPr/>
            </p:nvSpPr>
            <p:spPr>
              <a:xfrm>
                <a:off x="1524000" y="4953000"/>
                <a:ext cx="9144000" cy="9144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800" dirty="0"/>
                  <a:t>At least one of </a:t>
                </a:r>
                <a14:m>
                  <m:oMath xmlns:m="http://schemas.openxmlformats.org/officeDocument/2006/math">
                    <m:r>
                      <a:rPr lang="en-US" sz="2800" i="1" dirty="0">
                        <a:solidFill>
                          <a:srgbClr val="FF0000"/>
                        </a:solidFill>
                        <a:latin typeface="Cambria Math"/>
                      </a:rPr>
                      <m:t>𝑥</m:t>
                    </m:r>
                  </m:oMath>
                </a14:m>
                <a:r>
                  <a:rPr lang="en-US" sz="2800" dirty="0"/>
                  <a:t> and </a:t>
                </a:r>
                <a14:m>
                  <m:oMath xmlns:m="http://schemas.openxmlformats.org/officeDocument/2006/math">
                    <m:r>
                      <a:rPr lang="en-US" sz="2800" i="1" dirty="0">
                        <a:solidFill>
                          <a:srgbClr val="0070C0"/>
                        </a:solidFill>
                        <a:latin typeface="Cambria Math"/>
                      </a:rPr>
                      <m:t>𝑦</m:t>
                    </m:r>
                  </m:oMath>
                </a14:m>
                <a:r>
                  <a:rPr lang="en-US" sz="2800" dirty="0"/>
                  <a:t> belong to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rgbClr val="FF0000"/>
                        </a:solidFill>
                        <a:latin typeface="Cambria Math"/>
                      </a:rPr>
                      <m:t>𝑉</m:t>
                    </m:r>
                    <m:r>
                      <a:rPr lang="en-US" sz="2800" i="1">
                        <a:solidFill>
                          <a:srgbClr val="FF0000"/>
                        </a:solidFill>
                        <a:latin typeface="Cambria Math"/>
                      </a:rPr>
                      <m:t>−</m:t>
                    </m:r>
                    <m:r>
                      <a:rPr lang="en-US" sz="2800" i="1">
                        <a:solidFill>
                          <a:srgbClr val="FF0000"/>
                        </a:solidFill>
                        <a:latin typeface="Cambria Math"/>
                      </a:rPr>
                      <m:t>𝑆</m:t>
                    </m:r>
                  </m:oMath>
                </a14:m>
                <a:r>
                  <a:rPr lang="en-US" sz="2800" dirty="0"/>
                  <a:t>, because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>
                        <a:solidFill>
                          <a:srgbClr val="FF0000"/>
                        </a:solidFill>
                        <a:latin typeface="Cambria Math"/>
                      </a:rPr>
                      <m:t>V</m:t>
                    </m:r>
                    <m:r>
                      <a:rPr lang="en-US" sz="2800">
                        <a:solidFill>
                          <a:srgbClr val="FF0000"/>
                        </a:solidFill>
                        <a:latin typeface="Cambria Math"/>
                      </a:rPr>
                      <m:t>−</m:t>
                    </m:r>
                    <m:r>
                      <a:rPr lang="en-US" sz="2800" i="1">
                        <a:solidFill>
                          <a:srgbClr val="FF0000"/>
                        </a:solidFill>
                        <a:latin typeface="Cambria Math"/>
                      </a:rPr>
                      <m:t>𝑆</m:t>
                    </m:r>
                  </m:oMath>
                </a14:m>
                <a:r>
                  <a:rPr lang="en-US" sz="2800" dirty="0"/>
                  <a:t> is a vertex cover</a:t>
                </a:r>
              </a:p>
            </p:txBody>
          </p:sp>
        </mc:Choice>
        <mc:Fallback xmlns="">
          <p:sp>
            <p:nvSpPr>
              <p:cNvPr id="7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0" y="4953000"/>
                <a:ext cx="9144000" cy="914400"/>
              </a:xfrm>
              <a:prstGeom prst="rect">
                <a:avLst/>
              </a:prstGeom>
              <a:blipFill>
                <a:blip r:embed="rId6"/>
                <a:stretch>
                  <a:fillRect l="-1333" t="-11333" b="-12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/>
              <p:cNvSpPr txBox="1">
                <a:spLocks/>
              </p:cNvSpPr>
              <p:nvPr/>
            </p:nvSpPr>
            <p:spPr>
              <a:xfrm>
                <a:off x="1513490" y="5943600"/>
                <a:ext cx="9144000" cy="9144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 lnSpcReduction="10000"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800" dirty="0"/>
                  <a:t>Therefore </a:t>
                </a:r>
                <a14:m>
                  <m:oMath xmlns:m="http://schemas.openxmlformats.org/officeDocument/2006/math">
                    <m:r>
                      <a:rPr lang="en-US" sz="2800" i="1" dirty="0">
                        <a:latin typeface="Cambria Math"/>
                      </a:rPr>
                      <m:t>𝑥</m:t>
                    </m:r>
                  </m:oMath>
                </a14:m>
                <a:r>
                  <a:rPr lang="en-US" sz="2800" dirty="0"/>
                  <a:t> and </a:t>
                </a:r>
                <a14:m>
                  <m:oMath xmlns:m="http://schemas.openxmlformats.org/officeDocument/2006/math">
                    <m:r>
                      <a:rPr lang="en-US" sz="2800" i="1" dirty="0">
                        <a:latin typeface="Cambria Math"/>
                      </a:rPr>
                      <m:t>𝑦</m:t>
                    </m:r>
                  </m:oMath>
                </a14:m>
                <a:r>
                  <a:rPr lang="en-US" sz="2800" dirty="0"/>
                  <a:t> are not both in </a:t>
                </a:r>
                <a14:m>
                  <m:oMath xmlns:m="http://schemas.openxmlformats.org/officeDocument/2006/math">
                    <m:r>
                      <a:rPr lang="en-US" sz="2800" i="1" dirty="0">
                        <a:solidFill>
                          <a:srgbClr val="0070C0"/>
                        </a:solidFill>
                        <a:latin typeface="Cambria Math"/>
                      </a:rPr>
                      <m:t>𝑆</m:t>
                    </m:r>
                  </m:oMath>
                </a14:m>
                <a:r>
                  <a:rPr lang="en-US" sz="2800" dirty="0"/>
                  <a:t>, </a:t>
                </a:r>
              </a:p>
              <a:p>
                <a:pPr marL="0" indent="0">
                  <a:buNone/>
                </a:pPr>
                <a:r>
                  <a:rPr lang="en-US" sz="2800" dirty="0"/>
                  <a:t>No edge has both end-nodes in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rgbClr val="0070C0"/>
                        </a:solidFill>
                        <a:latin typeface="Cambria Math"/>
                      </a:rPr>
                      <m:t>𝑆</m:t>
                    </m:r>
                  </m:oMath>
                </a14:m>
                <a:r>
                  <a:rPr lang="en-US" sz="2800" dirty="0"/>
                  <a:t>, thus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rgbClr val="0070C0"/>
                        </a:solidFill>
                        <a:latin typeface="Cambria Math"/>
                      </a:rPr>
                      <m:t>𝑆</m:t>
                    </m:r>
                  </m:oMath>
                </a14:m>
                <a:r>
                  <a:rPr lang="en-US" sz="2800" dirty="0"/>
                  <a:t> is an independent set </a:t>
                </a:r>
              </a:p>
            </p:txBody>
          </p:sp>
        </mc:Choice>
        <mc:Fallback xmlns="">
          <p:sp>
            <p:nvSpPr>
              <p:cNvPr id="8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3490" y="5943600"/>
                <a:ext cx="9144000" cy="914400"/>
              </a:xfrm>
              <a:prstGeom prst="rect">
                <a:avLst/>
              </a:prstGeom>
              <a:blipFill>
                <a:blip r:embed="rId7"/>
                <a:stretch>
                  <a:fillRect l="-1200" t="-10000" b="-1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8" name="Group 37"/>
          <p:cNvGrpSpPr/>
          <p:nvPr/>
        </p:nvGrpSpPr>
        <p:grpSpPr>
          <a:xfrm>
            <a:off x="6553200" y="1656251"/>
            <a:ext cx="3733078" cy="3326447"/>
            <a:chOff x="657225" y="1481300"/>
            <a:chExt cx="5514975" cy="4914248"/>
          </a:xfrm>
        </p:grpSpPr>
        <p:cxnSp>
          <p:nvCxnSpPr>
            <p:cNvPr id="39" name="Straight Connector 38"/>
            <p:cNvCxnSpPr>
              <a:stCxn id="62" idx="1"/>
              <a:endCxn id="54" idx="2"/>
            </p:cNvCxnSpPr>
            <p:nvPr/>
          </p:nvCxnSpPr>
          <p:spPr>
            <a:xfrm flipV="1">
              <a:off x="3187377" y="5562600"/>
              <a:ext cx="1570890" cy="490047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>
              <a:stCxn id="53" idx="2"/>
              <a:endCxn id="62" idx="3"/>
            </p:cNvCxnSpPr>
            <p:nvPr/>
          </p:nvCxnSpPr>
          <p:spPr>
            <a:xfrm>
              <a:off x="2054087" y="5181600"/>
              <a:ext cx="602937" cy="871047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stCxn id="54" idx="1"/>
              <a:endCxn id="53" idx="3"/>
            </p:cNvCxnSpPr>
            <p:nvPr/>
          </p:nvCxnSpPr>
          <p:spPr>
            <a:xfrm flipH="1" flipV="1">
              <a:off x="2282687" y="4953000"/>
              <a:ext cx="2246980" cy="38100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>
              <a:stCxn id="57" idx="2"/>
              <a:endCxn id="53" idx="0"/>
            </p:cNvCxnSpPr>
            <p:nvPr/>
          </p:nvCxnSpPr>
          <p:spPr>
            <a:xfrm>
              <a:off x="885825" y="3032235"/>
              <a:ext cx="1168262" cy="169216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>
              <a:stCxn id="57" idx="3"/>
              <a:endCxn id="58" idx="1"/>
            </p:cNvCxnSpPr>
            <p:nvPr/>
          </p:nvCxnSpPr>
          <p:spPr>
            <a:xfrm flipV="1">
              <a:off x="1114425" y="2447104"/>
              <a:ext cx="1734926" cy="356531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>
              <a:stCxn id="58" idx="3"/>
              <a:endCxn id="55" idx="1"/>
            </p:cNvCxnSpPr>
            <p:nvPr/>
          </p:nvCxnSpPr>
          <p:spPr>
            <a:xfrm>
              <a:off x="3306551" y="2447104"/>
              <a:ext cx="2408449" cy="586773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>
              <a:stCxn id="58" idx="2"/>
              <a:endCxn id="56" idx="0"/>
            </p:cNvCxnSpPr>
            <p:nvPr/>
          </p:nvCxnSpPr>
          <p:spPr>
            <a:xfrm flipH="1">
              <a:off x="2613080" y="2675704"/>
              <a:ext cx="464871" cy="78679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>
              <a:stCxn id="56" idx="3"/>
              <a:endCxn id="59" idx="1"/>
            </p:cNvCxnSpPr>
            <p:nvPr/>
          </p:nvCxnSpPr>
          <p:spPr>
            <a:xfrm>
              <a:off x="2841680" y="3691099"/>
              <a:ext cx="959855" cy="419758"/>
            </a:xfrm>
            <a:prstGeom prst="line">
              <a:avLst/>
            </a:prstGeom>
            <a:ln w="76200">
              <a:solidFill>
                <a:srgbClr val="FF33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>
              <a:stCxn id="55" idx="2"/>
              <a:endCxn id="59" idx="0"/>
            </p:cNvCxnSpPr>
            <p:nvPr/>
          </p:nvCxnSpPr>
          <p:spPr>
            <a:xfrm flipH="1">
              <a:off x="4030135" y="3262477"/>
              <a:ext cx="1913465" cy="61978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>
              <a:stCxn id="58" idx="3"/>
              <a:endCxn id="60" idx="1"/>
            </p:cNvCxnSpPr>
            <p:nvPr/>
          </p:nvCxnSpPr>
          <p:spPr>
            <a:xfrm flipV="1">
              <a:off x="3306551" y="1709900"/>
              <a:ext cx="909851" cy="737204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>
              <a:stCxn id="55" idx="0"/>
              <a:endCxn id="60" idx="3"/>
            </p:cNvCxnSpPr>
            <p:nvPr/>
          </p:nvCxnSpPr>
          <p:spPr>
            <a:xfrm flipH="1" flipV="1">
              <a:off x="4673602" y="1709900"/>
              <a:ext cx="1269998" cy="1095377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>
              <a:stCxn id="54" idx="0"/>
              <a:endCxn id="59" idx="2"/>
            </p:cNvCxnSpPr>
            <p:nvPr/>
          </p:nvCxnSpPr>
          <p:spPr>
            <a:xfrm flipH="1" flipV="1">
              <a:off x="4030135" y="4339457"/>
              <a:ext cx="728132" cy="765943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stCxn id="54" idx="0"/>
              <a:endCxn id="55" idx="2"/>
            </p:cNvCxnSpPr>
            <p:nvPr/>
          </p:nvCxnSpPr>
          <p:spPr>
            <a:xfrm flipV="1">
              <a:off x="4758267" y="3262477"/>
              <a:ext cx="1185333" cy="1842923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2" name="Group 51"/>
            <p:cNvGrpSpPr/>
            <p:nvPr/>
          </p:nvGrpSpPr>
          <p:grpSpPr>
            <a:xfrm rot="10800000">
              <a:off x="2657024" y="5938347"/>
              <a:ext cx="530353" cy="457201"/>
              <a:chOff x="2133600" y="4191000"/>
              <a:chExt cx="1060704" cy="914400"/>
            </a:xfrm>
          </p:grpSpPr>
          <p:sp>
            <p:nvSpPr>
              <p:cNvPr id="61" name="Isosceles Triangle 60"/>
              <p:cNvSpPr/>
              <p:nvPr/>
            </p:nvSpPr>
            <p:spPr>
              <a:xfrm>
                <a:off x="2133600" y="4191000"/>
                <a:ext cx="1060704" cy="457200"/>
              </a:xfrm>
              <a:prstGeom prst="triangl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2">
                        <a:lumMod val="60000"/>
                        <a:lumOff val="40000"/>
                      </a:schemeClr>
                    </a:solidFill>
                  </a:ln>
                </a:endParaRPr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2133600" y="4648200"/>
                <a:ext cx="1060704" cy="457200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2">
                        <a:lumMod val="60000"/>
                        <a:lumOff val="40000"/>
                      </a:schemeClr>
                    </a:solidFill>
                  </a:ln>
                </a:endParaRPr>
              </a:p>
            </p:txBody>
          </p:sp>
        </p:grpSp>
        <p:sp>
          <p:nvSpPr>
            <p:cNvPr id="53" name="Rectangle 52"/>
            <p:cNvSpPr/>
            <p:nvPr/>
          </p:nvSpPr>
          <p:spPr>
            <a:xfrm>
              <a:off x="1825487" y="4724400"/>
              <a:ext cx="457200" cy="45720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4529667" y="5105400"/>
              <a:ext cx="457200" cy="45720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5715000" y="2805277"/>
              <a:ext cx="457200" cy="4572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/>
            <p:cNvSpPr/>
            <p:nvPr/>
          </p:nvSpPr>
          <p:spPr>
            <a:xfrm>
              <a:off x="2384480" y="3462499"/>
              <a:ext cx="457200" cy="4572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/>
            <p:cNvSpPr/>
            <p:nvPr/>
          </p:nvSpPr>
          <p:spPr>
            <a:xfrm>
              <a:off x="657225" y="2575035"/>
              <a:ext cx="457200" cy="4572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2849351" y="2218504"/>
              <a:ext cx="457200" cy="45720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/>
            <p:cNvSpPr/>
            <p:nvPr/>
          </p:nvSpPr>
          <p:spPr>
            <a:xfrm>
              <a:off x="3801535" y="3882257"/>
              <a:ext cx="457200" cy="45720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/>
            <p:cNvSpPr/>
            <p:nvPr/>
          </p:nvSpPr>
          <p:spPr>
            <a:xfrm>
              <a:off x="4216402" y="1481300"/>
              <a:ext cx="457200" cy="45720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13511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Keywords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Reductions</a:t>
            </a:r>
          </a:p>
          <a:p>
            <a:r>
              <a:rPr lang="en-US" dirty="0"/>
              <a:t>P vs NP</a:t>
            </a:r>
          </a:p>
          <a:p>
            <a:r>
              <a:rPr lang="en-US" dirty="0"/>
              <a:t>NP Hard, NP Completeness</a:t>
            </a:r>
          </a:p>
          <a:p>
            <a:r>
              <a:rPr lang="en-US" dirty="0"/>
              <a:t>k-Independent Set</a:t>
            </a:r>
          </a:p>
          <a:p>
            <a:r>
              <a:rPr lang="en-US" dirty="0"/>
              <a:t>k-Vertex Cover</a:t>
            </a:r>
          </a:p>
          <a:p>
            <a:r>
              <a:rPr lang="en-US" dirty="0"/>
              <a:t>3SAT</a:t>
            </a:r>
          </a:p>
          <a:p>
            <a:r>
              <a:rPr lang="en-US" dirty="0"/>
              <a:t>k-Clique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5039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MaxIndSet</a:t>
            </a:r>
            <a:r>
              <a:rPr lang="en-US" dirty="0"/>
              <a:t> and </a:t>
            </a:r>
            <a:r>
              <a:rPr lang="en-US" dirty="0" err="1"/>
              <a:t>MinVertCov</a:t>
            </a:r>
            <a:r>
              <a:rPr lang="en-US" dirty="0"/>
              <a:t> are either both fast, or both slow</a:t>
            </a:r>
          </a:p>
          <a:p>
            <a:pPr lvl="1"/>
            <a:r>
              <a:rPr lang="en-US" dirty="0"/>
              <a:t>Spoiler alert: We don’t know which!</a:t>
            </a:r>
          </a:p>
          <a:p>
            <a:pPr lvl="2"/>
            <a:r>
              <a:rPr lang="en-US" dirty="0"/>
              <a:t>(But we think they’re both slow)</a:t>
            </a:r>
          </a:p>
          <a:p>
            <a:pPr lvl="1"/>
            <a:r>
              <a:rPr lang="en-US" dirty="0"/>
              <a:t>Both problems are NP-Complete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3754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BEC65-E699-B644-B68D-271FF1A977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Study NP-Completeness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940569-DB1E-D84C-A9C6-A4858C51F3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US" dirty="0"/>
              <a:t>All semester, we’ve studied </a:t>
            </a:r>
            <a:r>
              <a:rPr lang="en-US" b="1" i="1" u="sng" dirty="0"/>
              <a:t>finding algorithms </a:t>
            </a:r>
            <a:r>
              <a:rPr lang="en-US" dirty="0"/>
              <a:t>to solve problems using various tools.</a:t>
            </a:r>
          </a:p>
          <a:p>
            <a:r>
              <a:rPr lang="en-US" dirty="0"/>
              <a:t>Sometimes we instead need to prove that a problem is </a:t>
            </a:r>
            <a:r>
              <a:rPr lang="en-US" b="1" i="1" u="sng" dirty="0"/>
              <a:t>extremely hard</a:t>
            </a:r>
            <a:r>
              <a:rPr lang="en-US" dirty="0"/>
              <a:t>, so as not to waste time on it!</a:t>
            </a:r>
          </a:p>
          <a:p>
            <a:pPr lvl="1"/>
            <a:r>
              <a:rPr lang="en-US" dirty="0"/>
              <a:t>NP-Complete Problems are hard</a:t>
            </a:r>
          </a:p>
          <a:p>
            <a:pPr lvl="1"/>
            <a:r>
              <a:rPr lang="en-US" dirty="0"/>
              <a:t>Let’s go over a few of them quickly</a:t>
            </a:r>
          </a:p>
          <a:p>
            <a:pPr lvl="1"/>
            <a:r>
              <a:rPr lang="en-US" dirty="0"/>
              <a:t>Let’s show how to prove a new problem is NP-Complete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2F1BDF-CCBB-034F-9387-AB7BD56EC3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9486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86100" y="2743200"/>
            <a:ext cx="6477000" cy="10772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u="sng" dirty="0"/>
              <a:t>Mid-class warm up:</a:t>
            </a:r>
          </a:p>
          <a:p>
            <a:pPr algn="ctr"/>
            <a:r>
              <a:rPr lang="en-US" sz="3200" dirty="0"/>
              <a:t>What is a Decision Problem?</a:t>
            </a:r>
          </a:p>
        </p:txBody>
      </p:sp>
    </p:spTree>
    <p:extLst>
      <p:ext uri="{BB962C8B-B14F-4D97-AF65-F5344CB8AC3E}">
        <p14:creationId xmlns:p14="http://schemas.microsoft.com/office/powerpoint/2010/main" val="28570187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398ADC-F6F6-C043-8CC0-36C31B64D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Preliminaries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0538D5-BB5F-F043-9A7C-1C14D01194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0"/>
            <a:ext cx="10972800" cy="4756151"/>
          </a:xfrm>
        </p:spPr>
        <p:txBody>
          <a:bodyPr anchor="t" anchorCtr="0">
            <a:normAutofit fontScale="92500"/>
          </a:bodyPr>
          <a:lstStyle/>
          <a:p>
            <a:pPr marL="0" indent="0">
              <a:buNone/>
            </a:pPr>
            <a:r>
              <a:rPr lang="en-US" dirty="0"/>
              <a:t>Before we go further on this topic….</a:t>
            </a:r>
          </a:p>
          <a:p>
            <a:r>
              <a:rPr lang="en-US" dirty="0"/>
              <a:t>This is a complex (and interesting!) topic in CS theory</a:t>
            </a:r>
          </a:p>
          <a:p>
            <a:r>
              <a:rPr lang="en-US" dirty="0"/>
              <a:t>In our few lectures, we may approach things from a simpler viewpoint than you’d get in a CS theory course</a:t>
            </a:r>
          </a:p>
          <a:p>
            <a:endParaRPr lang="en-US" dirty="0"/>
          </a:p>
          <a:p>
            <a:r>
              <a:rPr lang="en-US" dirty="0"/>
              <a:t>The math and theory related to NP-complete problems starts with </a:t>
            </a:r>
            <a:r>
              <a:rPr lang="en-US" b="1" i="1" dirty="0"/>
              <a:t>decision problems</a:t>
            </a:r>
          </a:p>
          <a:p>
            <a:pPr lvl="1"/>
            <a:r>
              <a:rPr lang="en-US" dirty="0"/>
              <a:t>What’s that?  Let’s use vertex cover as an example</a:t>
            </a:r>
          </a:p>
          <a:p>
            <a:pPr lvl="1"/>
            <a:r>
              <a:rPr lang="en-US" dirty="0"/>
              <a:t>What’s described next applies to any optimization problems we’ve seen</a:t>
            </a:r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C09992-77A5-DF4B-9481-0C319EF9A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9698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 Independent Set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24</a:t>
            </a:fld>
            <a:endParaRPr lang="en-US"/>
          </a:p>
        </p:txBody>
      </p:sp>
      <p:sp>
        <p:nvSpPr>
          <p:cNvPr id="5" name="AutoShape 14" descr="Image result for justin trudeau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6" descr="Image result for justin trudeau"/>
          <p:cNvSpPr>
            <a:spLocks noChangeAspect="1" noChangeArrowheads="1"/>
          </p:cNvSpPr>
          <p:nvPr/>
        </p:nvSpPr>
        <p:spPr bwMode="auto">
          <a:xfrm>
            <a:off x="18319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22" descr="Image result for theresa may"/>
          <p:cNvSpPr>
            <a:spLocks noChangeAspect="1" noChangeArrowheads="1"/>
          </p:cNvSpPr>
          <p:nvPr/>
        </p:nvSpPr>
        <p:spPr bwMode="auto">
          <a:xfrm>
            <a:off x="1984375" y="1603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24" descr="Image result for theresa may"/>
          <p:cNvSpPr>
            <a:spLocks noChangeAspect="1" noChangeArrowheads="1"/>
          </p:cNvSpPr>
          <p:nvPr/>
        </p:nvSpPr>
        <p:spPr bwMode="auto">
          <a:xfrm>
            <a:off x="2136775" y="3127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26" descr="Image result for theresa may"/>
          <p:cNvSpPr>
            <a:spLocks noChangeAspect="1" noChangeArrowheads="1"/>
          </p:cNvSpPr>
          <p:nvPr/>
        </p:nvSpPr>
        <p:spPr bwMode="auto">
          <a:xfrm>
            <a:off x="2289175" y="4651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30" descr="Image result for Aaron Bloomfield"/>
          <p:cNvSpPr>
            <a:spLocks noChangeAspect="1" noChangeArrowheads="1"/>
          </p:cNvSpPr>
          <p:nvPr/>
        </p:nvSpPr>
        <p:spPr bwMode="auto">
          <a:xfrm>
            <a:off x="2441575" y="6175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Box 53"/>
          <p:cNvSpPr txBox="1"/>
          <p:nvPr/>
        </p:nvSpPr>
        <p:spPr>
          <a:xfrm>
            <a:off x="4191001" y="1413404"/>
            <a:ext cx="63166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Find the largest set of non-adjacent nodes</a:t>
            </a:r>
          </a:p>
        </p:txBody>
      </p:sp>
      <p:pic>
        <p:nvPicPr>
          <p:cNvPr id="33" name="Picture 2" descr="Image result for Prince Harry">
            <a:extLst>
              <a:ext uri="{FF2B5EF4-FFF2-40B4-BE49-F238E27FC236}">
                <a16:creationId xmlns:a16="http://schemas.microsoft.com/office/drawing/2014/main" id="{BCA2E2DC-6DAE-DC4A-AD1B-660D4475B2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506" y="2690352"/>
            <a:ext cx="585140" cy="731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4" descr="Image result for meghan markle">
            <a:extLst>
              <a:ext uri="{FF2B5EF4-FFF2-40B4-BE49-F238E27FC236}">
                <a16:creationId xmlns:a16="http://schemas.microsoft.com/office/drawing/2014/main" id="{3AC204F0-CE73-984F-8D3F-30F2E0085C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000"/>
          <a:stretch/>
        </p:blipFill>
        <p:spPr bwMode="auto">
          <a:xfrm>
            <a:off x="3885433" y="3361691"/>
            <a:ext cx="731520" cy="731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6" descr="Image result for Prince Charles">
            <a:extLst>
              <a:ext uri="{FF2B5EF4-FFF2-40B4-BE49-F238E27FC236}">
                <a16:creationId xmlns:a16="http://schemas.microsoft.com/office/drawing/2014/main" id="{C5D25B97-5C96-3C45-BB8E-D884C4C01D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3911" y="3891454"/>
            <a:ext cx="645104" cy="748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8" descr="Image result for queen elizabeth">
            <a:extLst>
              <a:ext uri="{FF2B5EF4-FFF2-40B4-BE49-F238E27FC236}">
                <a16:creationId xmlns:a16="http://schemas.microsoft.com/office/drawing/2014/main" id="{AAD2F3D0-9FF3-244C-A417-47F5323A73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6" r="20267"/>
          <a:stretch/>
        </p:blipFill>
        <p:spPr bwMode="auto">
          <a:xfrm>
            <a:off x="3104977" y="4213004"/>
            <a:ext cx="674544" cy="625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10" descr="Image result for Donald Trump">
            <a:extLst>
              <a:ext uri="{FF2B5EF4-FFF2-40B4-BE49-F238E27FC236}">
                <a16:creationId xmlns:a16="http://schemas.microsoft.com/office/drawing/2014/main" id="{9DDFE5AA-4B94-014E-AD54-0007984982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23" r="26592" b="37144"/>
          <a:stretch/>
        </p:blipFill>
        <p:spPr bwMode="auto">
          <a:xfrm>
            <a:off x="3190137" y="1345681"/>
            <a:ext cx="695296" cy="995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12" descr="Image result for prince george">
            <a:extLst>
              <a:ext uri="{FF2B5EF4-FFF2-40B4-BE49-F238E27FC236}">
                <a16:creationId xmlns:a16="http://schemas.microsoft.com/office/drawing/2014/main" id="{061AC500-E02A-7D4C-B366-EE1FA42D4D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93" r="33853" b="32798"/>
          <a:stretch/>
        </p:blipFill>
        <p:spPr bwMode="auto">
          <a:xfrm>
            <a:off x="1831975" y="1455090"/>
            <a:ext cx="614470" cy="684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18">
            <a:extLst>
              <a:ext uri="{FF2B5EF4-FFF2-40B4-BE49-F238E27FC236}">
                <a16:creationId xmlns:a16="http://schemas.microsoft.com/office/drawing/2014/main" id="{5791DE79-1348-734E-945E-ED4065E1F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803171" y="5668626"/>
            <a:ext cx="548808" cy="823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0" descr="Image result for Elton John">
            <a:extLst>
              <a:ext uri="{FF2B5EF4-FFF2-40B4-BE49-F238E27FC236}">
                <a16:creationId xmlns:a16="http://schemas.microsoft.com/office/drawing/2014/main" id="{298F880A-3E34-2640-B931-5D228B0ED5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42" t="4042" r="23983" b="31143"/>
          <a:stretch/>
        </p:blipFill>
        <p:spPr bwMode="auto">
          <a:xfrm>
            <a:off x="7170034" y="4639834"/>
            <a:ext cx="582207" cy="902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28">
            <a:extLst>
              <a:ext uri="{FF2B5EF4-FFF2-40B4-BE49-F238E27FC236}">
                <a16:creationId xmlns:a16="http://schemas.microsoft.com/office/drawing/2014/main" id="{EC4CA9A4-C1E0-9941-BBEA-C1BB10CE6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12512" y="5317387"/>
            <a:ext cx="553327" cy="794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34" descr="Image result for angela merkel">
            <a:extLst>
              <a:ext uri="{FF2B5EF4-FFF2-40B4-BE49-F238E27FC236}">
                <a16:creationId xmlns:a16="http://schemas.microsoft.com/office/drawing/2014/main" id="{75B2F0BF-B4D6-7649-B855-35B67C93FC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60" r="30251" b="40439"/>
          <a:stretch/>
        </p:blipFill>
        <p:spPr bwMode="auto">
          <a:xfrm>
            <a:off x="4802831" y="4752366"/>
            <a:ext cx="695829" cy="962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36" descr="Image result for paul mccartney">
            <a:extLst>
              <a:ext uri="{FF2B5EF4-FFF2-40B4-BE49-F238E27FC236}">
                <a16:creationId xmlns:a16="http://schemas.microsoft.com/office/drawing/2014/main" id="{020D0F24-F4EF-BD4B-BEDF-A3E34CACEA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39" r="14441" b="27809"/>
          <a:stretch/>
        </p:blipFill>
        <p:spPr bwMode="auto">
          <a:xfrm>
            <a:off x="7688421" y="2589729"/>
            <a:ext cx="778308" cy="890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EC789511-4322-004A-A4F3-0E91ECDD62DF}"/>
              </a:ext>
            </a:extLst>
          </p:cNvPr>
          <p:cNvCxnSpPr>
            <a:stCxn id="41" idx="3"/>
            <a:endCxn id="39" idx="1"/>
          </p:cNvCxnSpPr>
          <p:nvPr/>
        </p:nvCxnSpPr>
        <p:spPr>
          <a:xfrm>
            <a:off x="2446445" y="1797566"/>
            <a:ext cx="743692" cy="4604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845E7A3B-A334-D542-B701-8CD28826E060}"/>
              </a:ext>
            </a:extLst>
          </p:cNvPr>
          <p:cNvCxnSpPr>
            <a:cxnSpLocks/>
            <a:stCxn id="35" idx="3"/>
            <a:endCxn id="62" idx="1"/>
          </p:cNvCxnSpPr>
          <p:nvPr/>
        </p:nvCxnSpPr>
        <p:spPr>
          <a:xfrm>
            <a:off x="4616953" y="3727451"/>
            <a:ext cx="1404517" cy="35301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9149C0B7-67D2-E247-A224-2AB9FEF4247A}"/>
              </a:ext>
            </a:extLst>
          </p:cNvPr>
          <p:cNvCxnSpPr>
            <a:stCxn id="33" idx="3"/>
            <a:endCxn id="48" idx="1"/>
          </p:cNvCxnSpPr>
          <p:nvPr/>
        </p:nvCxnSpPr>
        <p:spPr>
          <a:xfrm flipV="1">
            <a:off x="2989647" y="3034948"/>
            <a:ext cx="4698775" cy="2116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2928CD8C-8CAB-E443-9122-C5602BBB7592}"/>
              </a:ext>
            </a:extLst>
          </p:cNvPr>
          <p:cNvCxnSpPr>
            <a:stCxn id="36" idx="1"/>
            <a:endCxn id="48" idx="2"/>
          </p:cNvCxnSpPr>
          <p:nvPr/>
        </p:nvCxnSpPr>
        <p:spPr>
          <a:xfrm flipH="1" flipV="1">
            <a:off x="8077575" y="3480168"/>
            <a:ext cx="896336" cy="78547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E13C881E-3A18-FB44-9A6B-06487CC2A5FB}"/>
              </a:ext>
            </a:extLst>
          </p:cNvPr>
          <p:cNvCxnSpPr>
            <a:cxnSpLocks/>
            <a:stCxn id="36" idx="1"/>
            <a:endCxn id="62" idx="3"/>
          </p:cNvCxnSpPr>
          <p:nvPr/>
        </p:nvCxnSpPr>
        <p:spPr>
          <a:xfrm flipH="1" flipV="1">
            <a:off x="6570278" y="4080461"/>
            <a:ext cx="2403633" cy="18518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6F160363-7E20-AD4E-A670-916D7010FFB3}"/>
              </a:ext>
            </a:extLst>
          </p:cNvPr>
          <p:cNvCxnSpPr>
            <a:stCxn id="36" idx="1"/>
            <a:endCxn id="44" idx="3"/>
          </p:cNvCxnSpPr>
          <p:nvPr/>
        </p:nvCxnSpPr>
        <p:spPr>
          <a:xfrm flipH="1">
            <a:off x="7752241" y="4265645"/>
            <a:ext cx="1221671" cy="82535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52F86483-BA40-1C4F-BA22-6FEE66F053F7}"/>
              </a:ext>
            </a:extLst>
          </p:cNvPr>
          <p:cNvCxnSpPr>
            <a:stCxn id="36" idx="1"/>
            <a:endCxn id="42" idx="0"/>
          </p:cNvCxnSpPr>
          <p:nvPr/>
        </p:nvCxnSpPr>
        <p:spPr>
          <a:xfrm flipH="1">
            <a:off x="8077575" y="4265645"/>
            <a:ext cx="896336" cy="138985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BB7CDF34-8D00-BB44-B96F-D991F1114D23}"/>
              </a:ext>
            </a:extLst>
          </p:cNvPr>
          <p:cNvCxnSpPr>
            <a:stCxn id="42" idx="1"/>
            <a:endCxn id="45" idx="3"/>
          </p:cNvCxnSpPr>
          <p:nvPr/>
        </p:nvCxnSpPr>
        <p:spPr>
          <a:xfrm flipH="1" flipV="1">
            <a:off x="2565839" y="5714723"/>
            <a:ext cx="5237332" cy="36550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2D07DE8C-F08D-DA42-85F0-A71E47F90D81}"/>
              </a:ext>
            </a:extLst>
          </p:cNvPr>
          <p:cNvCxnSpPr>
            <a:stCxn id="44" idx="1"/>
            <a:endCxn id="46" idx="3"/>
          </p:cNvCxnSpPr>
          <p:nvPr/>
        </p:nvCxnSpPr>
        <p:spPr>
          <a:xfrm flipH="1">
            <a:off x="5498659" y="5091000"/>
            <a:ext cx="1671374" cy="142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36CF6DDE-9541-D04D-B143-8D50118C9C06}"/>
              </a:ext>
            </a:extLst>
          </p:cNvPr>
          <p:cNvCxnSpPr>
            <a:stCxn id="38" idx="1"/>
            <a:endCxn id="45" idx="0"/>
          </p:cNvCxnSpPr>
          <p:nvPr/>
        </p:nvCxnSpPr>
        <p:spPr>
          <a:xfrm flipH="1">
            <a:off x="2289175" y="4525894"/>
            <a:ext cx="815802" cy="77420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Picture 18" descr="Image result for justin trudeau">
            <a:extLst>
              <a:ext uri="{FF2B5EF4-FFF2-40B4-BE49-F238E27FC236}">
                <a16:creationId xmlns:a16="http://schemas.microsoft.com/office/drawing/2014/main" id="{F067BB17-1923-A547-AA78-76997A62E1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21" r="18091" b="33959"/>
          <a:stretch/>
        </p:blipFill>
        <p:spPr bwMode="auto">
          <a:xfrm>
            <a:off x="6021470" y="3655732"/>
            <a:ext cx="548808" cy="849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73238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𝑘</m:t>
                    </m:r>
                  </m:oMath>
                </a14:m>
                <a:r>
                  <a:rPr lang="en-US" dirty="0"/>
                  <a:t> Independent Set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t="-10870" b="-289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25</a:t>
            </a:fld>
            <a:endParaRPr lang="en-US"/>
          </a:p>
        </p:txBody>
      </p:sp>
      <p:sp>
        <p:nvSpPr>
          <p:cNvPr id="5" name="AutoShape 14" descr="Image result for justin trudeau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6" descr="Image result for justin trudeau"/>
          <p:cNvSpPr>
            <a:spLocks noChangeAspect="1" noChangeArrowheads="1"/>
          </p:cNvSpPr>
          <p:nvPr/>
        </p:nvSpPr>
        <p:spPr bwMode="auto">
          <a:xfrm>
            <a:off x="18319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22" descr="Image result for theresa may"/>
          <p:cNvSpPr>
            <a:spLocks noChangeAspect="1" noChangeArrowheads="1"/>
          </p:cNvSpPr>
          <p:nvPr/>
        </p:nvSpPr>
        <p:spPr bwMode="auto">
          <a:xfrm>
            <a:off x="1984375" y="1603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24" descr="Image result for theresa may"/>
          <p:cNvSpPr>
            <a:spLocks noChangeAspect="1" noChangeArrowheads="1"/>
          </p:cNvSpPr>
          <p:nvPr/>
        </p:nvSpPr>
        <p:spPr bwMode="auto">
          <a:xfrm>
            <a:off x="2136775" y="3127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26" descr="Image result for theresa may"/>
          <p:cNvSpPr>
            <a:spLocks noChangeAspect="1" noChangeArrowheads="1"/>
          </p:cNvSpPr>
          <p:nvPr/>
        </p:nvSpPr>
        <p:spPr bwMode="auto">
          <a:xfrm>
            <a:off x="2289175" y="4651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30" descr="Image result for Aaron Bloomfield"/>
          <p:cNvSpPr>
            <a:spLocks noChangeAspect="1" noChangeArrowheads="1"/>
          </p:cNvSpPr>
          <p:nvPr/>
        </p:nvSpPr>
        <p:spPr bwMode="auto">
          <a:xfrm>
            <a:off x="2441575" y="6175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/>
              <p:cNvSpPr txBox="1"/>
              <p:nvPr/>
            </p:nvSpPr>
            <p:spPr>
              <a:xfrm>
                <a:off x="3962401" y="1413404"/>
                <a:ext cx="685681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Is there a set of non-adjacent nodes of size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/>
                      </a:rPr>
                      <m:t>𝑘</m:t>
                    </m:r>
                  </m:oMath>
                </a14:m>
                <a:r>
                  <a:rPr lang="en-US" sz="2800" dirty="0"/>
                  <a:t>?</a:t>
                </a:r>
              </a:p>
            </p:txBody>
          </p:sp>
        </mc:Choice>
        <mc:Fallback xmlns="">
          <p:sp>
            <p:nvSpPr>
              <p:cNvPr id="54" name="TextBox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2401" y="1413404"/>
                <a:ext cx="6856813" cy="523220"/>
              </a:xfrm>
              <a:prstGeom prst="rect">
                <a:avLst/>
              </a:prstGeom>
              <a:blipFill>
                <a:blip r:embed="rId3"/>
                <a:stretch>
                  <a:fillRect l="-1778" t="-11628" r="-978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3" name="Picture 2" descr="Image result for Prince Harry">
            <a:extLst>
              <a:ext uri="{FF2B5EF4-FFF2-40B4-BE49-F238E27FC236}">
                <a16:creationId xmlns:a16="http://schemas.microsoft.com/office/drawing/2014/main" id="{91EDC3E9-BE35-EC4F-97E2-CCFC610E6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506" y="2690352"/>
            <a:ext cx="585140" cy="731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4" descr="Image result for meghan markle">
            <a:extLst>
              <a:ext uri="{FF2B5EF4-FFF2-40B4-BE49-F238E27FC236}">
                <a16:creationId xmlns:a16="http://schemas.microsoft.com/office/drawing/2014/main" id="{3359590F-1D21-D642-917D-539E44A8DE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000"/>
          <a:stretch/>
        </p:blipFill>
        <p:spPr bwMode="auto">
          <a:xfrm>
            <a:off x="3885433" y="3361691"/>
            <a:ext cx="731520" cy="731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6" descr="Image result for Prince Charles">
            <a:extLst>
              <a:ext uri="{FF2B5EF4-FFF2-40B4-BE49-F238E27FC236}">
                <a16:creationId xmlns:a16="http://schemas.microsoft.com/office/drawing/2014/main" id="{2234F561-B8BE-9C48-A98A-6A8ABFE3C4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3911" y="3891454"/>
            <a:ext cx="645104" cy="748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8" descr="Image result for queen elizabeth">
            <a:extLst>
              <a:ext uri="{FF2B5EF4-FFF2-40B4-BE49-F238E27FC236}">
                <a16:creationId xmlns:a16="http://schemas.microsoft.com/office/drawing/2014/main" id="{EB09BAF9-87FE-8A4B-A7D2-6D65D8A66C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6" r="20267"/>
          <a:stretch/>
        </p:blipFill>
        <p:spPr bwMode="auto">
          <a:xfrm>
            <a:off x="3104977" y="4213004"/>
            <a:ext cx="674544" cy="625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10" descr="Image result for Donald Trump">
            <a:extLst>
              <a:ext uri="{FF2B5EF4-FFF2-40B4-BE49-F238E27FC236}">
                <a16:creationId xmlns:a16="http://schemas.microsoft.com/office/drawing/2014/main" id="{B640BC60-DF59-094A-A715-368C8FD43C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23" r="26592" b="37144"/>
          <a:stretch/>
        </p:blipFill>
        <p:spPr bwMode="auto">
          <a:xfrm>
            <a:off x="3190137" y="1345681"/>
            <a:ext cx="695296" cy="995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12" descr="Image result for prince george">
            <a:extLst>
              <a:ext uri="{FF2B5EF4-FFF2-40B4-BE49-F238E27FC236}">
                <a16:creationId xmlns:a16="http://schemas.microsoft.com/office/drawing/2014/main" id="{EB0FB162-2784-F241-BD4F-086E3F590F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93" r="33853" b="32798"/>
          <a:stretch/>
        </p:blipFill>
        <p:spPr bwMode="auto">
          <a:xfrm>
            <a:off x="1831975" y="1455090"/>
            <a:ext cx="614470" cy="684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18">
            <a:extLst>
              <a:ext uri="{FF2B5EF4-FFF2-40B4-BE49-F238E27FC236}">
                <a16:creationId xmlns:a16="http://schemas.microsoft.com/office/drawing/2014/main" id="{D0BDDED8-427C-F741-A43A-0E7E3F2A1D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803171" y="5668626"/>
            <a:ext cx="548808" cy="823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0" descr="Image result for Elton John">
            <a:extLst>
              <a:ext uri="{FF2B5EF4-FFF2-40B4-BE49-F238E27FC236}">
                <a16:creationId xmlns:a16="http://schemas.microsoft.com/office/drawing/2014/main" id="{3FA95BE2-C168-2B42-84EA-5E8C1C0D7B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42" t="4042" r="23983" b="31143"/>
          <a:stretch/>
        </p:blipFill>
        <p:spPr bwMode="auto">
          <a:xfrm>
            <a:off x="7170034" y="4639834"/>
            <a:ext cx="582207" cy="902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28">
            <a:extLst>
              <a:ext uri="{FF2B5EF4-FFF2-40B4-BE49-F238E27FC236}">
                <a16:creationId xmlns:a16="http://schemas.microsoft.com/office/drawing/2014/main" id="{2D9C97F1-2C7C-404B-B251-9F191A8B90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12512" y="5317387"/>
            <a:ext cx="553327" cy="794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34" descr="Image result for angela merkel">
            <a:extLst>
              <a:ext uri="{FF2B5EF4-FFF2-40B4-BE49-F238E27FC236}">
                <a16:creationId xmlns:a16="http://schemas.microsoft.com/office/drawing/2014/main" id="{6F49DE7B-0C1D-0341-A8DD-0F413292D5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60" r="30251" b="40439"/>
          <a:stretch/>
        </p:blipFill>
        <p:spPr bwMode="auto">
          <a:xfrm>
            <a:off x="4802831" y="4752366"/>
            <a:ext cx="695829" cy="962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36" descr="Image result for paul mccartney">
            <a:extLst>
              <a:ext uri="{FF2B5EF4-FFF2-40B4-BE49-F238E27FC236}">
                <a16:creationId xmlns:a16="http://schemas.microsoft.com/office/drawing/2014/main" id="{59B76509-10DA-7648-83EE-8A8A99E583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39" r="14441" b="27809"/>
          <a:stretch/>
        </p:blipFill>
        <p:spPr bwMode="auto">
          <a:xfrm>
            <a:off x="7688421" y="2589729"/>
            <a:ext cx="778308" cy="890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FB6AFC16-7F63-AD4E-9ABC-5C62F3689B4C}"/>
              </a:ext>
            </a:extLst>
          </p:cNvPr>
          <p:cNvCxnSpPr>
            <a:stCxn id="41" idx="3"/>
            <a:endCxn id="39" idx="1"/>
          </p:cNvCxnSpPr>
          <p:nvPr/>
        </p:nvCxnSpPr>
        <p:spPr>
          <a:xfrm>
            <a:off x="2446445" y="1797566"/>
            <a:ext cx="743692" cy="4604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8F9C48B3-EBCF-D547-871C-F0C2C09FAE07}"/>
              </a:ext>
            </a:extLst>
          </p:cNvPr>
          <p:cNvCxnSpPr>
            <a:cxnSpLocks/>
            <a:stCxn id="35" idx="3"/>
            <a:endCxn id="62" idx="1"/>
          </p:cNvCxnSpPr>
          <p:nvPr/>
        </p:nvCxnSpPr>
        <p:spPr>
          <a:xfrm>
            <a:off x="4616953" y="3727451"/>
            <a:ext cx="1404517" cy="35301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F903E706-BE41-094A-BEF3-819538F94CE2}"/>
              </a:ext>
            </a:extLst>
          </p:cNvPr>
          <p:cNvCxnSpPr>
            <a:stCxn id="33" idx="3"/>
            <a:endCxn id="48" idx="1"/>
          </p:cNvCxnSpPr>
          <p:nvPr/>
        </p:nvCxnSpPr>
        <p:spPr>
          <a:xfrm flipV="1">
            <a:off x="2989647" y="3034948"/>
            <a:ext cx="4698775" cy="2116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41683AA5-45CA-6D42-A526-58FF0647E14A}"/>
              </a:ext>
            </a:extLst>
          </p:cNvPr>
          <p:cNvCxnSpPr>
            <a:stCxn id="36" idx="1"/>
            <a:endCxn id="48" idx="2"/>
          </p:cNvCxnSpPr>
          <p:nvPr/>
        </p:nvCxnSpPr>
        <p:spPr>
          <a:xfrm flipH="1" flipV="1">
            <a:off x="8077575" y="3480168"/>
            <a:ext cx="896336" cy="78547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189AF4A6-9562-F448-A516-BA90560E900C}"/>
              </a:ext>
            </a:extLst>
          </p:cNvPr>
          <p:cNvCxnSpPr>
            <a:cxnSpLocks/>
            <a:stCxn id="36" idx="1"/>
            <a:endCxn id="62" idx="3"/>
          </p:cNvCxnSpPr>
          <p:nvPr/>
        </p:nvCxnSpPr>
        <p:spPr>
          <a:xfrm flipH="1" flipV="1">
            <a:off x="6570278" y="4080461"/>
            <a:ext cx="2403633" cy="18518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ADBB834-F903-9041-86E4-4200E4A9F2A9}"/>
              </a:ext>
            </a:extLst>
          </p:cNvPr>
          <p:cNvCxnSpPr>
            <a:stCxn id="36" idx="1"/>
            <a:endCxn id="44" idx="3"/>
          </p:cNvCxnSpPr>
          <p:nvPr/>
        </p:nvCxnSpPr>
        <p:spPr>
          <a:xfrm flipH="1">
            <a:off x="7752241" y="4265645"/>
            <a:ext cx="1221671" cy="82535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CAFE629A-D5CE-694D-8DA3-330B4264F6D7}"/>
              </a:ext>
            </a:extLst>
          </p:cNvPr>
          <p:cNvCxnSpPr>
            <a:stCxn id="36" idx="1"/>
            <a:endCxn id="42" idx="0"/>
          </p:cNvCxnSpPr>
          <p:nvPr/>
        </p:nvCxnSpPr>
        <p:spPr>
          <a:xfrm flipH="1">
            <a:off x="8077575" y="4265645"/>
            <a:ext cx="896336" cy="138985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B26453CB-56B2-1E45-8279-C508A0092C19}"/>
              </a:ext>
            </a:extLst>
          </p:cNvPr>
          <p:cNvCxnSpPr>
            <a:stCxn id="42" idx="1"/>
            <a:endCxn id="45" idx="3"/>
          </p:cNvCxnSpPr>
          <p:nvPr/>
        </p:nvCxnSpPr>
        <p:spPr>
          <a:xfrm flipH="1" flipV="1">
            <a:off x="2565839" y="5714723"/>
            <a:ext cx="5237332" cy="36550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56F09308-ABFB-384A-B2EE-D8EB5DE5AB85}"/>
              </a:ext>
            </a:extLst>
          </p:cNvPr>
          <p:cNvCxnSpPr>
            <a:stCxn id="44" idx="1"/>
            <a:endCxn id="46" idx="3"/>
          </p:cNvCxnSpPr>
          <p:nvPr/>
        </p:nvCxnSpPr>
        <p:spPr>
          <a:xfrm flipH="1">
            <a:off x="5498659" y="5091000"/>
            <a:ext cx="1671374" cy="142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01345BBD-26C4-D648-994A-18E5C9EB74CE}"/>
              </a:ext>
            </a:extLst>
          </p:cNvPr>
          <p:cNvCxnSpPr>
            <a:stCxn id="38" idx="1"/>
            <a:endCxn id="45" idx="0"/>
          </p:cNvCxnSpPr>
          <p:nvPr/>
        </p:nvCxnSpPr>
        <p:spPr>
          <a:xfrm flipH="1">
            <a:off x="2289175" y="4525894"/>
            <a:ext cx="815802" cy="77420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Picture 18" descr="Image result for justin trudeau">
            <a:extLst>
              <a:ext uri="{FF2B5EF4-FFF2-40B4-BE49-F238E27FC236}">
                <a16:creationId xmlns:a16="http://schemas.microsoft.com/office/drawing/2014/main" id="{FA24D49D-41E5-F141-8F7B-26D556D28C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21" r="18091" b="33959"/>
          <a:stretch/>
        </p:blipFill>
        <p:spPr bwMode="auto">
          <a:xfrm>
            <a:off x="6021470" y="3655732"/>
            <a:ext cx="548808" cy="849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37863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Maximum Independent Set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Independent set: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𝑆</m:t>
                    </m:r>
                    <m:r>
                      <a:rPr lang="en-US" b="0" i="1" smtClean="0">
                        <a:latin typeface="Cambria Math"/>
                      </a:rPr>
                      <m:t>⊆</m:t>
                    </m:r>
                    <m:r>
                      <a:rPr lang="en-US" b="0" i="1" smtClean="0">
                        <a:latin typeface="Cambria Math"/>
                      </a:rPr>
                      <m:t>𝑉</m:t>
                    </m:r>
                  </m:oMath>
                </a14:m>
                <a:r>
                  <a:rPr lang="en-US" dirty="0"/>
                  <a:t> is an independent set if no two nodes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𝑆</m:t>
                    </m:r>
                  </m:oMath>
                </a14:m>
                <a:r>
                  <a:rPr lang="en-US" dirty="0"/>
                  <a:t> share an edge</a:t>
                </a:r>
              </a:p>
              <a:p>
                <a:r>
                  <a:rPr lang="en-US" dirty="0"/>
                  <a:t>Maximum Independent Set Problem: Given a graph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𝐺</m:t>
                    </m:r>
                    <m:r>
                      <a:rPr lang="en-US" b="0" i="1" smtClean="0">
                        <a:latin typeface="Cambria Math"/>
                      </a:rPr>
                      <m:t>=(</m:t>
                    </m:r>
                    <m:r>
                      <a:rPr lang="en-US" b="0" i="1" smtClean="0">
                        <a:latin typeface="Cambria Math"/>
                      </a:rPr>
                      <m:t>𝑉</m:t>
                    </m:r>
                    <m:r>
                      <a:rPr lang="en-US" b="0" i="1" smtClean="0">
                        <a:latin typeface="Cambria Math"/>
                      </a:rPr>
                      <m:t>,</m:t>
                    </m:r>
                    <m:r>
                      <a:rPr lang="en-US" b="0" i="1" smtClean="0">
                        <a:latin typeface="Cambria Math"/>
                      </a:rPr>
                      <m:t>𝐸</m:t>
                    </m:r>
                    <m:r>
                      <a:rPr lang="en-US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dirty="0"/>
                  <a:t> find the maximum independent set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𝑆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78" r="-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5520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𝑘</m:t>
                    </m:r>
                  </m:oMath>
                </a14:m>
                <a:r>
                  <a:rPr lang="en-US" dirty="0"/>
                  <a:t> Independent Set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t="-10870" b="-289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Independent set: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𝑆</m:t>
                    </m:r>
                    <m:r>
                      <a:rPr lang="en-US" b="0" i="1" smtClean="0">
                        <a:latin typeface="Cambria Math"/>
                      </a:rPr>
                      <m:t>⊆</m:t>
                    </m:r>
                    <m:r>
                      <a:rPr lang="en-US" b="0" i="1" smtClean="0">
                        <a:latin typeface="Cambria Math"/>
                      </a:rPr>
                      <m:t>𝑉</m:t>
                    </m:r>
                  </m:oMath>
                </a14:m>
                <a:r>
                  <a:rPr lang="en-US" dirty="0"/>
                  <a:t> is an independent set if no two nodes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𝑆</m:t>
                    </m:r>
                  </m:oMath>
                </a14:m>
                <a:r>
                  <a:rPr lang="en-US" dirty="0"/>
                  <a:t> share an edge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𝑘</m:t>
                    </m:r>
                  </m:oMath>
                </a14:m>
                <a:r>
                  <a:rPr lang="en-US" dirty="0"/>
                  <a:t> Independent Set Problem: Given a graph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𝐺</m:t>
                    </m:r>
                    <m:r>
                      <a:rPr lang="en-US" b="0" i="1" smtClean="0">
                        <a:latin typeface="Cambria Math"/>
                      </a:rPr>
                      <m:t>=(</m:t>
                    </m:r>
                    <m:r>
                      <a:rPr lang="en-US" b="0" i="1" smtClean="0">
                        <a:latin typeface="Cambria Math"/>
                      </a:rPr>
                      <m:t>𝑉</m:t>
                    </m:r>
                    <m:r>
                      <a:rPr lang="en-US" b="0" i="1" smtClean="0">
                        <a:latin typeface="Cambria Math"/>
                      </a:rPr>
                      <m:t>,</m:t>
                    </m:r>
                    <m:r>
                      <a:rPr lang="en-US" b="0" i="1" smtClean="0">
                        <a:latin typeface="Cambria Math"/>
                      </a:rPr>
                      <m:t>𝐸</m:t>
                    </m:r>
                    <m:r>
                      <a:rPr lang="en-US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dirty="0"/>
                  <a:t> and a number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𝑘</m:t>
                    </m:r>
                  </m:oMath>
                </a14:m>
                <a:r>
                  <a:rPr lang="en-US" dirty="0"/>
                  <a:t>, </a:t>
                </a:r>
                <a:r>
                  <a:rPr lang="en-US" b="1" dirty="0"/>
                  <a:t>determine whether there is an independent set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/>
                      </a:rPr>
                      <m:t>𝑺</m:t>
                    </m:r>
                  </m:oMath>
                </a14:m>
                <a:r>
                  <a:rPr lang="en-US" b="1" dirty="0"/>
                  <a:t> of size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/>
                      </a:rPr>
                      <m:t>𝒌</m:t>
                    </m:r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278" r="-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7348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 Vertex Cover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28</a:t>
            </a:fld>
            <a:endParaRPr lang="en-US"/>
          </a:p>
        </p:txBody>
      </p:sp>
      <p:grpSp>
        <p:nvGrpSpPr>
          <p:cNvPr id="53" name="Group 52"/>
          <p:cNvGrpSpPr/>
          <p:nvPr/>
        </p:nvGrpSpPr>
        <p:grpSpPr>
          <a:xfrm>
            <a:off x="2181226" y="1481300"/>
            <a:ext cx="5514975" cy="4914248"/>
            <a:chOff x="657225" y="1481300"/>
            <a:chExt cx="5514975" cy="4914248"/>
          </a:xfrm>
        </p:grpSpPr>
        <p:cxnSp>
          <p:nvCxnSpPr>
            <p:cNvPr id="14" name="Straight Connector 13"/>
            <p:cNvCxnSpPr>
              <a:stCxn id="8" idx="1"/>
              <a:endCxn id="23" idx="2"/>
            </p:cNvCxnSpPr>
            <p:nvPr/>
          </p:nvCxnSpPr>
          <p:spPr>
            <a:xfrm flipV="1">
              <a:off x="3187377" y="5562600"/>
              <a:ext cx="1570890" cy="490047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stCxn id="10" idx="2"/>
              <a:endCxn id="8" idx="3"/>
            </p:cNvCxnSpPr>
            <p:nvPr/>
          </p:nvCxnSpPr>
          <p:spPr>
            <a:xfrm>
              <a:off x="2054087" y="5181600"/>
              <a:ext cx="602937" cy="871047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stCxn id="23" idx="1"/>
              <a:endCxn id="10" idx="3"/>
            </p:cNvCxnSpPr>
            <p:nvPr/>
          </p:nvCxnSpPr>
          <p:spPr>
            <a:xfrm flipH="1" flipV="1">
              <a:off x="2282687" y="4953000"/>
              <a:ext cx="2246980" cy="38100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28" idx="2"/>
              <a:endCxn id="10" idx="0"/>
            </p:cNvCxnSpPr>
            <p:nvPr/>
          </p:nvCxnSpPr>
          <p:spPr>
            <a:xfrm>
              <a:off x="885825" y="3032235"/>
              <a:ext cx="1168262" cy="169216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>
              <a:stCxn id="28" idx="3"/>
              <a:endCxn id="29" idx="1"/>
            </p:cNvCxnSpPr>
            <p:nvPr/>
          </p:nvCxnSpPr>
          <p:spPr>
            <a:xfrm flipV="1">
              <a:off x="1114425" y="2447104"/>
              <a:ext cx="1734926" cy="356531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>
              <a:stCxn id="29" idx="3"/>
              <a:endCxn id="26" idx="1"/>
            </p:cNvCxnSpPr>
            <p:nvPr/>
          </p:nvCxnSpPr>
          <p:spPr>
            <a:xfrm>
              <a:off x="3306551" y="2447104"/>
              <a:ext cx="2408449" cy="586773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>
              <a:stCxn id="29" idx="2"/>
              <a:endCxn id="27" idx="0"/>
            </p:cNvCxnSpPr>
            <p:nvPr/>
          </p:nvCxnSpPr>
          <p:spPr>
            <a:xfrm flipH="1">
              <a:off x="2613080" y="2675704"/>
              <a:ext cx="464871" cy="78679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>
              <a:stCxn id="27" idx="3"/>
              <a:endCxn id="30" idx="1"/>
            </p:cNvCxnSpPr>
            <p:nvPr/>
          </p:nvCxnSpPr>
          <p:spPr>
            <a:xfrm>
              <a:off x="2841680" y="3691099"/>
              <a:ext cx="959855" cy="419758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>
              <a:stCxn id="26" idx="2"/>
              <a:endCxn id="30" idx="0"/>
            </p:cNvCxnSpPr>
            <p:nvPr/>
          </p:nvCxnSpPr>
          <p:spPr>
            <a:xfrm flipH="1">
              <a:off x="4030135" y="3262477"/>
              <a:ext cx="1913465" cy="61978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>
              <a:stCxn id="29" idx="3"/>
              <a:endCxn id="63" idx="1"/>
            </p:cNvCxnSpPr>
            <p:nvPr/>
          </p:nvCxnSpPr>
          <p:spPr>
            <a:xfrm flipV="1">
              <a:off x="3306551" y="1709900"/>
              <a:ext cx="952184" cy="737204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>
              <a:stCxn id="26" idx="0"/>
              <a:endCxn id="63" idx="3"/>
            </p:cNvCxnSpPr>
            <p:nvPr/>
          </p:nvCxnSpPr>
          <p:spPr>
            <a:xfrm flipH="1" flipV="1">
              <a:off x="4715935" y="1709900"/>
              <a:ext cx="1227665" cy="1095377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>
              <a:stCxn id="23" idx="0"/>
              <a:endCxn id="30" idx="2"/>
            </p:cNvCxnSpPr>
            <p:nvPr/>
          </p:nvCxnSpPr>
          <p:spPr>
            <a:xfrm flipH="1" flipV="1">
              <a:off x="4030135" y="4339457"/>
              <a:ext cx="728132" cy="765943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>
              <a:stCxn id="23" idx="0"/>
              <a:endCxn id="26" idx="2"/>
            </p:cNvCxnSpPr>
            <p:nvPr/>
          </p:nvCxnSpPr>
          <p:spPr>
            <a:xfrm flipV="1">
              <a:off x="4758267" y="3262477"/>
              <a:ext cx="1185333" cy="1842923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" name="Group 8"/>
            <p:cNvGrpSpPr/>
            <p:nvPr/>
          </p:nvGrpSpPr>
          <p:grpSpPr>
            <a:xfrm rot="10800000">
              <a:off x="2657024" y="5938347"/>
              <a:ext cx="530353" cy="457201"/>
              <a:chOff x="2133600" y="4191000"/>
              <a:chExt cx="1060704" cy="914400"/>
            </a:xfrm>
          </p:grpSpPr>
          <p:sp>
            <p:nvSpPr>
              <p:cNvPr id="7" name="Isosceles Triangle 6"/>
              <p:cNvSpPr/>
              <p:nvPr/>
            </p:nvSpPr>
            <p:spPr>
              <a:xfrm>
                <a:off x="2133600" y="4191000"/>
                <a:ext cx="1060704" cy="457200"/>
              </a:xfrm>
              <a:prstGeom prst="triangl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2">
                        <a:lumMod val="60000"/>
                        <a:lumOff val="40000"/>
                      </a:schemeClr>
                    </a:solidFill>
                  </a:ln>
                </a:endParaRPr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2133600" y="4648200"/>
                <a:ext cx="1060704" cy="457200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2">
                        <a:lumMod val="60000"/>
                        <a:lumOff val="40000"/>
                      </a:schemeClr>
                    </a:solidFill>
                  </a:ln>
                </a:endParaRPr>
              </a:p>
            </p:txBody>
          </p:sp>
        </p:grpSp>
        <p:sp>
          <p:nvSpPr>
            <p:cNvPr id="10" name="Rectangle 9"/>
            <p:cNvSpPr/>
            <p:nvPr/>
          </p:nvSpPr>
          <p:spPr>
            <a:xfrm>
              <a:off x="1825487" y="4724400"/>
              <a:ext cx="457200" cy="4572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4529667" y="5105400"/>
              <a:ext cx="457200" cy="4572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5715000" y="2805277"/>
              <a:ext cx="457200" cy="4572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2384480" y="3462499"/>
              <a:ext cx="457200" cy="4572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657225" y="2575035"/>
              <a:ext cx="457200" cy="4572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2849351" y="2218504"/>
              <a:ext cx="457200" cy="4572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3801535" y="3882257"/>
              <a:ext cx="457200" cy="4572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/>
            <p:cNvSpPr/>
            <p:nvPr/>
          </p:nvSpPr>
          <p:spPr>
            <a:xfrm>
              <a:off x="4258735" y="1481300"/>
              <a:ext cx="457200" cy="4572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0" name="TextBox 89"/>
          <p:cNvSpPr txBox="1"/>
          <p:nvPr/>
        </p:nvSpPr>
        <p:spPr>
          <a:xfrm>
            <a:off x="7467601" y="1191682"/>
            <a:ext cx="40386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Find the smallest set of nodes which covers every edge</a:t>
            </a:r>
          </a:p>
        </p:txBody>
      </p:sp>
    </p:spTree>
    <p:extLst>
      <p:ext uri="{BB962C8B-B14F-4D97-AF65-F5344CB8AC3E}">
        <p14:creationId xmlns:p14="http://schemas.microsoft.com/office/powerpoint/2010/main" val="12874752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𝑘</m:t>
                    </m:r>
                  </m:oMath>
                </a14:m>
                <a:r>
                  <a:rPr lang="en-US" dirty="0"/>
                  <a:t> Vertex Cover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t="-10870" b="-289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29</a:t>
            </a:fld>
            <a:endParaRPr lang="en-US"/>
          </a:p>
        </p:txBody>
      </p:sp>
      <p:grpSp>
        <p:nvGrpSpPr>
          <p:cNvPr id="53" name="Group 52"/>
          <p:cNvGrpSpPr/>
          <p:nvPr/>
        </p:nvGrpSpPr>
        <p:grpSpPr>
          <a:xfrm>
            <a:off x="2181226" y="1481300"/>
            <a:ext cx="5514975" cy="4914248"/>
            <a:chOff x="657225" y="1481300"/>
            <a:chExt cx="5514975" cy="4914248"/>
          </a:xfrm>
        </p:grpSpPr>
        <p:cxnSp>
          <p:nvCxnSpPr>
            <p:cNvPr id="14" name="Straight Connector 13"/>
            <p:cNvCxnSpPr>
              <a:stCxn id="8" idx="1"/>
              <a:endCxn id="23" idx="2"/>
            </p:cNvCxnSpPr>
            <p:nvPr/>
          </p:nvCxnSpPr>
          <p:spPr>
            <a:xfrm flipV="1">
              <a:off x="3187377" y="5562600"/>
              <a:ext cx="1570890" cy="490047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stCxn id="10" idx="2"/>
              <a:endCxn id="8" idx="3"/>
            </p:cNvCxnSpPr>
            <p:nvPr/>
          </p:nvCxnSpPr>
          <p:spPr>
            <a:xfrm>
              <a:off x="2054087" y="5181600"/>
              <a:ext cx="602937" cy="871047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stCxn id="23" idx="1"/>
              <a:endCxn id="10" idx="3"/>
            </p:cNvCxnSpPr>
            <p:nvPr/>
          </p:nvCxnSpPr>
          <p:spPr>
            <a:xfrm flipH="1" flipV="1">
              <a:off x="2282687" y="4953000"/>
              <a:ext cx="2246980" cy="38100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28" idx="2"/>
              <a:endCxn id="10" idx="0"/>
            </p:cNvCxnSpPr>
            <p:nvPr/>
          </p:nvCxnSpPr>
          <p:spPr>
            <a:xfrm>
              <a:off x="885825" y="3032235"/>
              <a:ext cx="1168262" cy="169216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>
              <a:stCxn id="28" idx="3"/>
              <a:endCxn id="29" idx="1"/>
            </p:cNvCxnSpPr>
            <p:nvPr/>
          </p:nvCxnSpPr>
          <p:spPr>
            <a:xfrm flipV="1">
              <a:off x="1114425" y="2447104"/>
              <a:ext cx="1734926" cy="356531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>
              <a:stCxn id="29" idx="3"/>
              <a:endCxn id="26" idx="1"/>
            </p:cNvCxnSpPr>
            <p:nvPr/>
          </p:nvCxnSpPr>
          <p:spPr>
            <a:xfrm>
              <a:off x="3306551" y="2447104"/>
              <a:ext cx="2408449" cy="586773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>
              <a:stCxn id="29" idx="2"/>
              <a:endCxn id="27" idx="0"/>
            </p:cNvCxnSpPr>
            <p:nvPr/>
          </p:nvCxnSpPr>
          <p:spPr>
            <a:xfrm flipH="1">
              <a:off x="2613080" y="2675704"/>
              <a:ext cx="464871" cy="78679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>
              <a:stCxn id="27" idx="3"/>
              <a:endCxn id="30" idx="1"/>
            </p:cNvCxnSpPr>
            <p:nvPr/>
          </p:nvCxnSpPr>
          <p:spPr>
            <a:xfrm>
              <a:off x="2841680" y="3691099"/>
              <a:ext cx="959855" cy="419758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>
              <a:stCxn id="26" idx="2"/>
              <a:endCxn id="30" idx="0"/>
            </p:cNvCxnSpPr>
            <p:nvPr/>
          </p:nvCxnSpPr>
          <p:spPr>
            <a:xfrm flipH="1">
              <a:off x="4030135" y="3262477"/>
              <a:ext cx="1913465" cy="61978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>
              <a:stCxn id="29" idx="3"/>
              <a:endCxn id="63" idx="1"/>
            </p:cNvCxnSpPr>
            <p:nvPr/>
          </p:nvCxnSpPr>
          <p:spPr>
            <a:xfrm flipV="1">
              <a:off x="3306551" y="1709900"/>
              <a:ext cx="952184" cy="737204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>
              <a:stCxn id="26" idx="0"/>
              <a:endCxn id="63" idx="3"/>
            </p:cNvCxnSpPr>
            <p:nvPr/>
          </p:nvCxnSpPr>
          <p:spPr>
            <a:xfrm flipH="1" flipV="1">
              <a:off x="4715935" y="1709900"/>
              <a:ext cx="1227665" cy="1095377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>
              <a:stCxn id="23" idx="0"/>
              <a:endCxn id="30" idx="2"/>
            </p:cNvCxnSpPr>
            <p:nvPr/>
          </p:nvCxnSpPr>
          <p:spPr>
            <a:xfrm flipH="1" flipV="1">
              <a:off x="4030135" y="4339457"/>
              <a:ext cx="728132" cy="765943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>
              <a:stCxn id="23" idx="0"/>
              <a:endCxn id="26" idx="2"/>
            </p:cNvCxnSpPr>
            <p:nvPr/>
          </p:nvCxnSpPr>
          <p:spPr>
            <a:xfrm flipV="1">
              <a:off x="4758267" y="3262477"/>
              <a:ext cx="1185333" cy="1842923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" name="Group 8"/>
            <p:cNvGrpSpPr/>
            <p:nvPr/>
          </p:nvGrpSpPr>
          <p:grpSpPr>
            <a:xfrm rot="10800000">
              <a:off x="2657024" y="5938347"/>
              <a:ext cx="530353" cy="457201"/>
              <a:chOff x="2133600" y="4191000"/>
              <a:chExt cx="1060704" cy="914400"/>
            </a:xfrm>
          </p:grpSpPr>
          <p:sp>
            <p:nvSpPr>
              <p:cNvPr id="7" name="Isosceles Triangle 6"/>
              <p:cNvSpPr/>
              <p:nvPr/>
            </p:nvSpPr>
            <p:spPr>
              <a:xfrm>
                <a:off x="2133600" y="4191000"/>
                <a:ext cx="1060704" cy="457200"/>
              </a:xfrm>
              <a:prstGeom prst="triangl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2">
                        <a:lumMod val="60000"/>
                        <a:lumOff val="40000"/>
                      </a:schemeClr>
                    </a:solidFill>
                  </a:ln>
                </a:endParaRPr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2133600" y="4648200"/>
                <a:ext cx="1060704" cy="457200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2">
                        <a:lumMod val="60000"/>
                        <a:lumOff val="40000"/>
                      </a:schemeClr>
                    </a:solidFill>
                  </a:ln>
                </a:endParaRPr>
              </a:p>
            </p:txBody>
          </p:sp>
        </p:grpSp>
        <p:sp>
          <p:nvSpPr>
            <p:cNvPr id="10" name="Rectangle 9"/>
            <p:cNvSpPr/>
            <p:nvPr/>
          </p:nvSpPr>
          <p:spPr>
            <a:xfrm>
              <a:off x="1825487" y="4724400"/>
              <a:ext cx="457200" cy="4572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4529667" y="5105400"/>
              <a:ext cx="457200" cy="4572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5715000" y="2805277"/>
              <a:ext cx="457200" cy="4572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2384480" y="3462499"/>
              <a:ext cx="457200" cy="4572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657225" y="2575035"/>
              <a:ext cx="457200" cy="4572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2849351" y="2218504"/>
              <a:ext cx="457200" cy="4572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3801535" y="3882257"/>
              <a:ext cx="457200" cy="4572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/>
            <p:cNvSpPr/>
            <p:nvPr/>
          </p:nvSpPr>
          <p:spPr>
            <a:xfrm>
              <a:off x="4258735" y="1481300"/>
              <a:ext cx="457200" cy="4572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/>
              <p:cNvSpPr txBox="1"/>
              <p:nvPr/>
            </p:nvSpPr>
            <p:spPr>
              <a:xfrm>
                <a:off x="7615323" y="1190040"/>
                <a:ext cx="4038600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Is there a set of nodes of size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/>
                      </a:rPr>
                      <m:t>𝑘</m:t>
                    </m:r>
                  </m:oMath>
                </a14:m>
                <a:r>
                  <a:rPr lang="en-US" sz="2800" dirty="0"/>
                  <a:t> which covers every edge?</a:t>
                </a:r>
              </a:p>
            </p:txBody>
          </p:sp>
        </mc:Choice>
        <mc:Fallback xmlns="">
          <p:sp>
            <p:nvSpPr>
              <p:cNvPr id="90" name="TextBox 8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5323" y="1190040"/>
                <a:ext cx="4038600" cy="1384995"/>
              </a:xfrm>
              <a:prstGeom prst="rect">
                <a:avLst/>
              </a:prstGeom>
              <a:blipFill>
                <a:blip r:embed="rId3"/>
                <a:stretch>
                  <a:fillRect l="-3017" t="-3965" b="-118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95234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CLRS Readings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Chapter 34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5153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Minimum Vertex Cover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Vertex Cover: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𝐶</m:t>
                    </m:r>
                    <m:r>
                      <a:rPr lang="en-US" b="0" i="1" smtClean="0">
                        <a:latin typeface="Cambria Math"/>
                      </a:rPr>
                      <m:t>⊆</m:t>
                    </m:r>
                    <m:r>
                      <a:rPr lang="en-US" b="0" i="1" smtClean="0">
                        <a:latin typeface="Cambria Math"/>
                      </a:rPr>
                      <m:t>𝑉</m:t>
                    </m:r>
                  </m:oMath>
                </a14:m>
                <a:r>
                  <a:rPr lang="en-US" dirty="0"/>
                  <a:t> is a vertex cover if every edge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𝐸</m:t>
                    </m:r>
                  </m:oMath>
                </a14:m>
                <a:r>
                  <a:rPr lang="en-US" dirty="0"/>
                  <a:t> has one of its endpoints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𝐶</m:t>
                    </m:r>
                  </m:oMath>
                </a14:m>
                <a:endParaRPr lang="en-US" dirty="0"/>
              </a:p>
              <a:p>
                <a:r>
                  <a:rPr lang="en-US" dirty="0"/>
                  <a:t>Minimum Vertex Cover: Given a graph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𝐺</m:t>
                    </m:r>
                    <m:r>
                      <a:rPr lang="en-US" b="0" i="1" smtClean="0">
                        <a:latin typeface="Cambria Math"/>
                      </a:rPr>
                      <m:t>=(</m:t>
                    </m:r>
                    <m:r>
                      <a:rPr lang="en-US" b="0" i="1" smtClean="0">
                        <a:latin typeface="Cambria Math"/>
                      </a:rPr>
                      <m:t>𝑉</m:t>
                    </m:r>
                    <m:r>
                      <a:rPr lang="en-US" b="0" i="1" smtClean="0">
                        <a:latin typeface="Cambria Math"/>
                      </a:rPr>
                      <m:t>,</m:t>
                    </m:r>
                    <m:r>
                      <a:rPr lang="en-US" b="0" i="1" smtClean="0">
                        <a:latin typeface="Cambria Math"/>
                      </a:rPr>
                      <m:t>𝐸</m:t>
                    </m:r>
                    <m:r>
                      <a:rPr lang="en-US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dirty="0"/>
                  <a:t> find the minimum vertex cover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𝐶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5034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𝑘</m:t>
                    </m:r>
                  </m:oMath>
                </a14:m>
                <a:r>
                  <a:rPr lang="en-US" dirty="0"/>
                  <a:t> Vertex Cover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t="-10870" b="-289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Vertex Cover: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𝐶</m:t>
                    </m:r>
                    <m:r>
                      <a:rPr lang="en-US" b="0" i="1" smtClean="0">
                        <a:latin typeface="Cambria Math"/>
                      </a:rPr>
                      <m:t>⊆</m:t>
                    </m:r>
                    <m:r>
                      <a:rPr lang="en-US" b="0" i="1" smtClean="0">
                        <a:latin typeface="Cambria Math"/>
                      </a:rPr>
                      <m:t>𝑉</m:t>
                    </m:r>
                  </m:oMath>
                </a14:m>
                <a:r>
                  <a:rPr lang="en-US" dirty="0"/>
                  <a:t> is a vertex cover if every edge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𝐸</m:t>
                    </m:r>
                  </m:oMath>
                </a14:m>
                <a:r>
                  <a:rPr lang="en-US" dirty="0"/>
                  <a:t> has one of its endpoints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𝐶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𝑘</m:t>
                    </m:r>
                    <m:r>
                      <a:rPr lang="en-US" i="1">
                        <a:latin typeface="Cambria Math"/>
                      </a:rPr>
                      <m:t> </m:t>
                    </m:r>
                  </m:oMath>
                </a14:m>
                <a:r>
                  <a:rPr lang="en-US" dirty="0"/>
                  <a:t>Vertex Cover: Given a graph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𝐺</m:t>
                    </m:r>
                    <m:r>
                      <a:rPr lang="en-US" b="0" i="1" smtClean="0">
                        <a:latin typeface="Cambria Math"/>
                      </a:rPr>
                      <m:t>=(</m:t>
                    </m:r>
                    <m:r>
                      <a:rPr lang="en-US" b="0" i="1" smtClean="0">
                        <a:latin typeface="Cambria Math"/>
                      </a:rPr>
                      <m:t>𝑉</m:t>
                    </m:r>
                    <m:r>
                      <a:rPr lang="en-US" b="0" i="1" smtClean="0">
                        <a:latin typeface="Cambria Math"/>
                      </a:rPr>
                      <m:t>,</m:t>
                    </m:r>
                    <m:r>
                      <a:rPr lang="en-US" b="0" i="1" smtClean="0">
                        <a:latin typeface="Cambria Math"/>
                      </a:rPr>
                      <m:t>𝐸</m:t>
                    </m:r>
                    <m:r>
                      <a:rPr lang="en-US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dirty="0"/>
                  <a:t> and a number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𝑘</m:t>
                    </m:r>
                  </m:oMath>
                </a14:m>
                <a:r>
                  <a:rPr lang="en-US" dirty="0"/>
                  <a:t>, </a:t>
                </a:r>
                <a:r>
                  <a:rPr lang="en-US" b="1" dirty="0"/>
                  <a:t>determine if there is a vertex cover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/>
                      </a:rPr>
                      <m:t>𝑪</m:t>
                    </m:r>
                  </m:oMath>
                </a14:m>
                <a:r>
                  <a:rPr lang="en-US" b="1" dirty="0"/>
                  <a:t> of size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/>
                      </a:rPr>
                      <m:t>𝒌</m:t>
                    </m:r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2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5817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Forms of the Vertex Cover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09600" y="1371600"/>
                <a:ext cx="10972800" cy="4984751"/>
              </a:xfrm>
            </p:spPr>
            <p:txBody>
              <a:bodyPr anchor="t" anchorCtr="0"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Vertex Cover: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𝐶</m:t>
                    </m:r>
                    <m:r>
                      <a:rPr lang="en-US" b="0" i="1" smtClean="0">
                        <a:latin typeface="Cambria Math"/>
                      </a:rPr>
                      <m:t>⊆</m:t>
                    </m:r>
                    <m:r>
                      <a:rPr lang="en-US" b="0" i="1" smtClean="0">
                        <a:latin typeface="Cambria Math"/>
                      </a:rPr>
                      <m:t>𝑉</m:t>
                    </m:r>
                  </m:oMath>
                </a14:m>
                <a:r>
                  <a:rPr lang="en-US" dirty="0"/>
                  <a:t> is a vertex cover if every edge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𝐸</m:t>
                    </m:r>
                  </m:oMath>
                </a14:m>
                <a:r>
                  <a:rPr lang="en-US" dirty="0"/>
                  <a:t> has one of its endpoints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𝐶</m:t>
                    </m:r>
                  </m:oMath>
                </a14:m>
                <a:endParaRPr lang="en-US" dirty="0"/>
              </a:p>
              <a:p>
                <a:r>
                  <a:rPr lang="en-US" b="1" dirty="0">
                    <a:solidFill>
                      <a:schemeClr val="accent1"/>
                    </a:solidFill>
                  </a:rPr>
                  <a:t>Minimum Vertex Cover Problem: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Given a </a:t>
                </a:r>
                <a:r>
                  <a:rPr lang="en-US" dirty="0">
                    <a:solidFill>
                      <a:srgbClr val="C00000"/>
                    </a:solidFill>
                  </a:rPr>
                  <a:t>graph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/>
                      </a:rPr>
                      <m:t>𝐺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/>
                      </a:rPr>
                      <m:t>=(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/>
                      </a:rPr>
                      <m:t>𝑉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/>
                      </a:rPr>
                      <m:t>,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/>
                      </a:rPr>
                      <m:t>𝐸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lang="en-US" dirty="0"/>
                  <a:t> find the minimum vertex cover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𝐶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Result is C, a set of vertices</a:t>
                </a:r>
              </a:p>
              <a:p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accent1"/>
                        </a:solidFill>
                        <a:latin typeface="Cambria Math"/>
                      </a:rPr>
                      <m:t>𝒌</m:t>
                    </m:r>
                    <m:r>
                      <a:rPr lang="en-US" b="1" i="1" smtClean="0">
                        <a:solidFill>
                          <a:schemeClr val="accent1"/>
                        </a:solidFill>
                        <a:latin typeface="Cambria Math"/>
                      </a:rPr>
                      <m:t> </m:t>
                    </m:r>
                  </m:oMath>
                </a14:m>
                <a:r>
                  <a:rPr lang="en-US" b="1" dirty="0">
                    <a:solidFill>
                      <a:schemeClr val="accent1"/>
                    </a:solidFill>
                  </a:rPr>
                  <a:t>Vertex Cover Problem:</a:t>
                </a:r>
                <a:r>
                  <a:rPr lang="en-US" dirty="0"/>
                  <a:t> Given a graph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C00000"/>
                        </a:solidFill>
                        <a:latin typeface="Cambria Math"/>
                      </a:rPr>
                      <m:t>𝐺</m:t>
                    </m:r>
                    <m:r>
                      <a:rPr lang="en-US" i="1" smtClean="0">
                        <a:solidFill>
                          <a:srgbClr val="C00000"/>
                        </a:solidFill>
                        <a:latin typeface="Cambria Math"/>
                      </a:rPr>
                      <m:t>=(</m:t>
                    </m:r>
                    <m:r>
                      <a:rPr lang="en-US" i="1" smtClean="0">
                        <a:solidFill>
                          <a:srgbClr val="C00000"/>
                        </a:solidFill>
                        <a:latin typeface="Cambria Math"/>
                      </a:rPr>
                      <m:t>𝑉</m:t>
                    </m:r>
                    <m:r>
                      <a:rPr lang="en-US" i="1" smtClean="0">
                        <a:solidFill>
                          <a:srgbClr val="C00000"/>
                        </a:solidFill>
                        <a:latin typeface="Cambria Math"/>
                      </a:rPr>
                      <m:t>,</m:t>
                    </m:r>
                    <m:r>
                      <a:rPr lang="en-US" i="1" smtClean="0">
                        <a:solidFill>
                          <a:srgbClr val="C00000"/>
                        </a:solidFill>
                        <a:latin typeface="Cambria Math"/>
                      </a:rPr>
                      <m:t>𝐸</m:t>
                    </m:r>
                    <m:r>
                      <a:rPr lang="en-US" i="1" smtClean="0">
                        <a:solidFill>
                          <a:srgbClr val="C00000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  <a:r>
                  <a:rPr lang="en-US" u="sng" dirty="0"/>
                  <a:t>and</a:t>
                </a:r>
                <a:r>
                  <a:rPr lang="en-US" dirty="0"/>
                  <a:t> an </a:t>
                </a:r>
                <a:r>
                  <a:rPr lang="en-US" dirty="0">
                    <a:solidFill>
                      <a:srgbClr val="C00000"/>
                    </a:solidFill>
                  </a:rPr>
                  <a:t>integer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/>
                      </a:rPr>
                      <m:t>𝑘</m:t>
                    </m:r>
                  </m:oMath>
                </a14:m>
                <a:r>
                  <a:rPr lang="en-US" dirty="0"/>
                  <a:t>, </a:t>
                </a:r>
                <a:r>
                  <a:rPr lang="en-US" b="1" dirty="0"/>
                  <a:t>determine if there is a vertex cover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/>
                      </a:rPr>
                      <m:t>𝑪</m:t>
                    </m:r>
                  </m:oMath>
                </a14:m>
                <a:r>
                  <a:rPr lang="en-US" b="1" dirty="0"/>
                  <a:t> of size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/>
                      </a:rPr>
                      <m:t>𝒌</m:t>
                    </m:r>
                  </m:oMath>
                </a14:m>
                <a:endParaRPr lang="en-US" b="1" dirty="0"/>
              </a:p>
              <a:p>
                <a:pPr lvl="1"/>
                <a:r>
                  <a:rPr lang="en-US" dirty="0"/>
                  <a:t>Result is True or False</a:t>
                </a:r>
              </a:p>
              <a:p>
                <a:pPr lvl="1"/>
                <a:r>
                  <a:rPr lang="en-US" dirty="0"/>
                  <a:t>This is the </a:t>
                </a:r>
                <a:r>
                  <a:rPr lang="en-US" b="1" i="1" dirty="0">
                    <a:solidFill>
                      <a:schemeClr val="accent1"/>
                    </a:solidFill>
                  </a:rPr>
                  <a:t>decision problem form </a:t>
                </a:r>
                <a:r>
                  <a:rPr lang="en-US" dirty="0"/>
                  <a:t>of Vertex Cover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1371600"/>
                <a:ext cx="10972800" cy="4984751"/>
              </a:xfrm>
              <a:blipFill>
                <a:blip r:embed="rId2"/>
                <a:stretch>
                  <a:fillRect l="-1389" t="-14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2683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 Vertex Cover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09600" y="1414036"/>
                <a:ext cx="10972800" cy="4712127"/>
              </a:xfrm>
            </p:spPr>
            <p:txBody>
              <a:bodyPr anchor="t" anchorCtr="0"/>
              <a:lstStyle/>
              <a:p>
                <a14:m>
                  <m:oMath xmlns:m="http://schemas.openxmlformats.org/officeDocument/2006/math">
                    <m:r>
                      <a:rPr lang="en-US" b="1" i="1">
                        <a:solidFill>
                          <a:schemeClr val="accent1"/>
                        </a:solidFill>
                        <a:latin typeface="Cambria Math"/>
                      </a:rPr>
                      <m:t>𝒌</m:t>
                    </m:r>
                    <m:r>
                      <a:rPr lang="en-US" b="1" i="1">
                        <a:solidFill>
                          <a:schemeClr val="accent1"/>
                        </a:solidFill>
                        <a:latin typeface="Cambria Math"/>
                      </a:rPr>
                      <m:t> </m:t>
                    </m:r>
                  </m:oMath>
                </a14:m>
                <a:r>
                  <a:rPr lang="en-US" b="1" dirty="0">
                    <a:solidFill>
                      <a:schemeClr val="accent1"/>
                    </a:solidFill>
                  </a:rPr>
                  <a:t>Vertex Cover Problem:</a:t>
                </a:r>
                <a:r>
                  <a:rPr lang="en-US" dirty="0"/>
                  <a:t> Given a graph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/>
                      </a:rPr>
                      <m:t>𝐺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/>
                      </a:rPr>
                      <m:t>=(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/>
                      </a:rPr>
                      <m:t>𝑉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/>
                      </a:rPr>
                      <m:t>,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/>
                      </a:rPr>
                      <m:t>𝐸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  <a:r>
                  <a:rPr lang="en-US" u="sng" dirty="0"/>
                  <a:t>and</a:t>
                </a:r>
                <a:r>
                  <a:rPr lang="en-US" dirty="0"/>
                  <a:t> an </a:t>
                </a:r>
                <a:r>
                  <a:rPr lang="en-US" dirty="0">
                    <a:solidFill>
                      <a:srgbClr val="C00000"/>
                    </a:solidFill>
                  </a:rPr>
                  <a:t>integer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/>
                      </a:rPr>
                      <m:t>𝑘</m:t>
                    </m:r>
                  </m:oMath>
                </a14:m>
                <a:r>
                  <a:rPr lang="en-US" dirty="0"/>
                  <a:t>, </a:t>
                </a:r>
                <a:r>
                  <a:rPr lang="en-US" b="1" dirty="0"/>
                  <a:t>determine if there is a vertex cover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/>
                      </a:rPr>
                      <m:t>𝑪</m:t>
                    </m:r>
                  </m:oMath>
                </a14:m>
                <a:r>
                  <a:rPr lang="en-US" b="1" dirty="0"/>
                  <a:t> of size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/>
                      </a:rPr>
                      <m:t>𝒌</m:t>
                    </m:r>
                  </m:oMath>
                </a14:m>
                <a:endParaRPr lang="en-US" b="1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1414036"/>
                <a:ext cx="10972800" cy="4712127"/>
              </a:xfrm>
              <a:blipFill>
                <a:blip r:embed="rId2"/>
                <a:stretch>
                  <a:fillRect t="-15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33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FA7964A-C2FA-DC4F-BCC4-6BF5D320DBA2}"/>
              </a:ext>
            </a:extLst>
          </p:cNvPr>
          <p:cNvGrpSpPr/>
          <p:nvPr/>
        </p:nvGrpSpPr>
        <p:grpSpPr>
          <a:xfrm>
            <a:off x="1371600" y="4117181"/>
            <a:ext cx="2514600" cy="2281238"/>
            <a:chOff x="657225" y="1481300"/>
            <a:chExt cx="5514975" cy="4914248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957DF2B2-07E5-1D4F-BC6D-C7B2DDEB25A5}"/>
                </a:ext>
              </a:extLst>
            </p:cNvPr>
            <p:cNvCxnSpPr>
              <a:cxnSpLocks/>
              <a:stCxn id="29" idx="1"/>
              <a:endCxn id="21" idx="2"/>
            </p:cNvCxnSpPr>
            <p:nvPr/>
          </p:nvCxnSpPr>
          <p:spPr>
            <a:xfrm flipV="1">
              <a:off x="3187377" y="5562600"/>
              <a:ext cx="1570890" cy="490047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F2691B65-1E79-D645-914E-D071FC632D50}"/>
                </a:ext>
              </a:extLst>
            </p:cNvPr>
            <p:cNvCxnSpPr>
              <a:cxnSpLocks/>
              <a:stCxn id="20" idx="2"/>
              <a:endCxn id="29" idx="3"/>
            </p:cNvCxnSpPr>
            <p:nvPr/>
          </p:nvCxnSpPr>
          <p:spPr>
            <a:xfrm>
              <a:off x="2054087" y="5181600"/>
              <a:ext cx="602937" cy="871047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23ACAB44-8D08-D046-9D3F-77FEFEF5A41F}"/>
                </a:ext>
              </a:extLst>
            </p:cNvPr>
            <p:cNvCxnSpPr>
              <a:cxnSpLocks/>
              <a:stCxn id="21" idx="1"/>
              <a:endCxn id="20" idx="3"/>
            </p:cNvCxnSpPr>
            <p:nvPr/>
          </p:nvCxnSpPr>
          <p:spPr>
            <a:xfrm flipH="1" flipV="1">
              <a:off x="2282687" y="4953000"/>
              <a:ext cx="2246980" cy="38100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25E0764-D9DB-4D42-B399-66D87C501FD4}"/>
                </a:ext>
              </a:extLst>
            </p:cNvPr>
            <p:cNvCxnSpPr>
              <a:cxnSpLocks/>
              <a:stCxn id="24" idx="2"/>
              <a:endCxn id="20" idx="0"/>
            </p:cNvCxnSpPr>
            <p:nvPr/>
          </p:nvCxnSpPr>
          <p:spPr>
            <a:xfrm>
              <a:off x="885825" y="3032235"/>
              <a:ext cx="1168262" cy="169216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E34E4D2-8AC2-D44D-AAC6-467F79220276}"/>
                </a:ext>
              </a:extLst>
            </p:cNvPr>
            <p:cNvCxnSpPr>
              <a:cxnSpLocks/>
              <a:stCxn id="24" idx="3"/>
              <a:endCxn id="25" idx="1"/>
            </p:cNvCxnSpPr>
            <p:nvPr/>
          </p:nvCxnSpPr>
          <p:spPr>
            <a:xfrm flipV="1">
              <a:off x="1114425" y="2447104"/>
              <a:ext cx="1734926" cy="356531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50C09ED0-6FD4-CC4A-97E2-DF3B165E197A}"/>
                </a:ext>
              </a:extLst>
            </p:cNvPr>
            <p:cNvCxnSpPr>
              <a:cxnSpLocks/>
              <a:stCxn id="25" idx="3"/>
              <a:endCxn id="22" idx="1"/>
            </p:cNvCxnSpPr>
            <p:nvPr/>
          </p:nvCxnSpPr>
          <p:spPr>
            <a:xfrm>
              <a:off x="3306551" y="2447104"/>
              <a:ext cx="2408449" cy="586773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3F79F63-25EC-134D-BD2A-59EC22165472}"/>
                </a:ext>
              </a:extLst>
            </p:cNvPr>
            <p:cNvCxnSpPr>
              <a:cxnSpLocks/>
              <a:stCxn id="25" idx="2"/>
              <a:endCxn id="23" idx="0"/>
            </p:cNvCxnSpPr>
            <p:nvPr/>
          </p:nvCxnSpPr>
          <p:spPr>
            <a:xfrm flipH="1">
              <a:off x="2613080" y="2675704"/>
              <a:ext cx="464871" cy="78679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767A437A-17C1-7442-B354-F922EA81C00B}"/>
                </a:ext>
              </a:extLst>
            </p:cNvPr>
            <p:cNvCxnSpPr>
              <a:cxnSpLocks/>
              <a:stCxn id="23" idx="3"/>
              <a:endCxn id="26" idx="1"/>
            </p:cNvCxnSpPr>
            <p:nvPr/>
          </p:nvCxnSpPr>
          <p:spPr>
            <a:xfrm>
              <a:off x="2841680" y="3691099"/>
              <a:ext cx="959855" cy="419758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E7A80BB-EF7D-4A4D-A7CA-685F74AFACD0}"/>
                </a:ext>
              </a:extLst>
            </p:cNvPr>
            <p:cNvCxnSpPr>
              <a:cxnSpLocks/>
              <a:stCxn id="22" idx="2"/>
              <a:endCxn id="26" idx="0"/>
            </p:cNvCxnSpPr>
            <p:nvPr/>
          </p:nvCxnSpPr>
          <p:spPr>
            <a:xfrm flipH="1">
              <a:off x="4030135" y="3262477"/>
              <a:ext cx="1913465" cy="61978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08071BE2-133F-BA4E-B54E-28BED1546189}"/>
                </a:ext>
              </a:extLst>
            </p:cNvPr>
            <p:cNvCxnSpPr>
              <a:cxnSpLocks/>
              <a:stCxn id="25" idx="3"/>
              <a:endCxn id="27" idx="1"/>
            </p:cNvCxnSpPr>
            <p:nvPr/>
          </p:nvCxnSpPr>
          <p:spPr>
            <a:xfrm flipV="1">
              <a:off x="3306551" y="1709900"/>
              <a:ext cx="952184" cy="737204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1B9EE51-95A9-0F45-BE59-6C651F5BF207}"/>
                </a:ext>
              </a:extLst>
            </p:cNvPr>
            <p:cNvCxnSpPr>
              <a:cxnSpLocks/>
              <a:stCxn id="22" idx="0"/>
              <a:endCxn id="27" idx="3"/>
            </p:cNvCxnSpPr>
            <p:nvPr/>
          </p:nvCxnSpPr>
          <p:spPr>
            <a:xfrm flipH="1" flipV="1">
              <a:off x="4715935" y="1709900"/>
              <a:ext cx="1227665" cy="1095377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D2D402CD-9070-7F42-8C33-B56A16ADECDC}"/>
                </a:ext>
              </a:extLst>
            </p:cNvPr>
            <p:cNvCxnSpPr>
              <a:cxnSpLocks/>
              <a:stCxn id="21" idx="0"/>
              <a:endCxn id="26" idx="2"/>
            </p:cNvCxnSpPr>
            <p:nvPr/>
          </p:nvCxnSpPr>
          <p:spPr>
            <a:xfrm flipH="1" flipV="1">
              <a:off x="4030135" y="4339457"/>
              <a:ext cx="728132" cy="765943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BFB8CC0-2A03-7A44-A66A-29AA22593E30}"/>
                </a:ext>
              </a:extLst>
            </p:cNvPr>
            <p:cNvCxnSpPr>
              <a:cxnSpLocks/>
              <a:stCxn id="21" idx="0"/>
              <a:endCxn id="22" idx="2"/>
            </p:cNvCxnSpPr>
            <p:nvPr/>
          </p:nvCxnSpPr>
          <p:spPr>
            <a:xfrm flipV="1">
              <a:off x="4758267" y="3262477"/>
              <a:ext cx="1185333" cy="1842923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1EBF3C25-10D5-6C4F-9437-7054FBCD30DB}"/>
                </a:ext>
              </a:extLst>
            </p:cNvPr>
            <p:cNvGrpSpPr/>
            <p:nvPr/>
          </p:nvGrpSpPr>
          <p:grpSpPr>
            <a:xfrm rot="10800000">
              <a:off x="2657024" y="5938347"/>
              <a:ext cx="530353" cy="457201"/>
              <a:chOff x="2133600" y="4191000"/>
              <a:chExt cx="1060704" cy="914400"/>
            </a:xfrm>
          </p:grpSpPr>
          <p:sp>
            <p:nvSpPr>
              <p:cNvPr id="28" name="Isosceles Triangle 69">
                <a:extLst>
                  <a:ext uri="{FF2B5EF4-FFF2-40B4-BE49-F238E27FC236}">
                    <a16:creationId xmlns:a16="http://schemas.microsoft.com/office/drawing/2014/main" id="{63450425-D9D7-5F40-B76B-ACFDCECBDDBF}"/>
                  </a:ext>
                </a:extLst>
              </p:cNvPr>
              <p:cNvSpPr/>
              <p:nvPr/>
            </p:nvSpPr>
            <p:spPr>
              <a:xfrm>
                <a:off x="2133600" y="4191000"/>
                <a:ext cx="1060704" cy="457200"/>
              </a:xfrm>
              <a:prstGeom prst="triangl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2">
                        <a:lumMod val="60000"/>
                        <a:lumOff val="40000"/>
                      </a:schemeClr>
                    </a:solidFill>
                  </a:ln>
                </a:endParaRPr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408353D7-9548-E845-BA05-7913D2F77602}"/>
                  </a:ext>
                </a:extLst>
              </p:cNvPr>
              <p:cNvSpPr/>
              <p:nvPr/>
            </p:nvSpPr>
            <p:spPr>
              <a:xfrm>
                <a:off x="2133600" y="4648200"/>
                <a:ext cx="1060704" cy="457200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2">
                        <a:lumMod val="60000"/>
                        <a:lumOff val="40000"/>
                      </a:schemeClr>
                    </a:solidFill>
                  </a:ln>
                </a:endParaRPr>
              </a:p>
            </p:txBody>
          </p:sp>
        </p:grp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25962F2-67E8-7A4F-BD1B-2001C8319BB6}"/>
                </a:ext>
              </a:extLst>
            </p:cNvPr>
            <p:cNvSpPr/>
            <p:nvPr/>
          </p:nvSpPr>
          <p:spPr>
            <a:xfrm>
              <a:off x="1825487" y="4724400"/>
              <a:ext cx="457200" cy="457200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E43C9FA-AFF7-B548-9D2D-E58B20766E85}"/>
                </a:ext>
              </a:extLst>
            </p:cNvPr>
            <p:cNvSpPr/>
            <p:nvPr/>
          </p:nvSpPr>
          <p:spPr>
            <a:xfrm>
              <a:off x="4529667" y="5105400"/>
              <a:ext cx="457200" cy="457200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68CD6E5-3625-C84D-8CB7-B3007F8D0D9F}"/>
                </a:ext>
              </a:extLst>
            </p:cNvPr>
            <p:cNvSpPr/>
            <p:nvPr/>
          </p:nvSpPr>
          <p:spPr>
            <a:xfrm>
              <a:off x="5715000" y="2805277"/>
              <a:ext cx="457200" cy="457200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6D92259B-444F-6C4B-BE1E-65A0F418AB7D}"/>
                </a:ext>
              </a:extLst>
            </p:cNvPr>
            <p:cNvSpPr/>
            <p:nvPr/>
          </p:nvSpPr>
          <p:spPr>
            <a:xfrm>
              <a:off x="2384480" y="3462499"/>
              <a:ext cx="457200" cy="457200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82D3C1E-C353-8B45-99E5-EFBC44378F3E}"/>
                </a:ext>
              </a:extLst>
            </p:cNvPr>
            <p:cNvSpPr/>
            <p:nvPr/>
          </p:nvSpPr>
          <p:spPr>
            <a:xfrm>
              <a:off x="657225" y="2575035"/>
              <a:ext cx="457200" cy="457200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478DE4F-18B0-754D-91CB-14AC8D935309}"/>
                </a:ext>
              </a:extLst>
            </p:cNvPr>
            <p:cNvSpPr/>
            <p:nvPr/>
          </p:nvSpPr>
          <p:spPr>
            <a:xfrm>
              <a:off x="2849351" y="2218504"/>
              <a:ext cx="457200" cy="4572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E1ADE967-C62D-ED4C-A5B4-248FA5E5FF20}"/>
                </a:ext>
              </a:extLst>
            </p:cNvPr>
            <p:cNvSpPr/>
            <p:nvPr/>
          </p:nvSpPr>
          <p:spPr>
            <a:xfrm>
              <a:off x="3801535" y="3882257"/>
              <a:ext cx="457200" cy="4572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9454ABE4-80CF-CF4D-83FA-429E677BAECE}"/>
                </a:ext>
              </a:extLst>
            </p:cNvPr>
            <p:cNvSpPr/>
            <p:nvPr/>
          </p:nvSpPr>
          <p:spPr>
            <a:xfrm>
              <a:off x="4258735" y="1481300"/>
              <a:ext cx="457200" cy="457200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24FC45B-BEA0-0F4B-961A-C731D602192B}"/>
              </a:ext>
            </a:extLst>
          </p:cNvPr>
          <p:cNvGrpSpPr/>
          <p:nvPr/>
        </p:nvGrpSpPr>
        <p:grpSpPr>
          <a:xfrm>
            <a:off x="5206223" y="4026212"/>
            <a:ext cx="2514600" cy="2281238"/>
            <a:chOff x="657225" y="1481300"/>
            <a:chExt cx="5514975" cy="4914248"/>
          </a:xfrm>
        </p:grpSpPr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BA2DBEEE-F485-5F4C-A777-1801821F3FC6}"/>
                </a:ext>
              </a:extLst>
            </p:cNvPr>
            <p:cNvCxnSpPr>
              <a:cxnSpLocks/>
              <a:stCxn id="54" idx="1"/>
              <a:endCxn id="46" idx="2"/>
            </p:cNvCxnSpPr>
            <p:nvPr/>
          </p:nvCxnSpPr>
          <p:spPr>
            <a:xfrm flipV="1">
              <a:off x="3187377" y="5562600"/>
              <a:ext cx="1570890" cy="490047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3F6ECAF1-7E2D-0043-8639-7822ECF197DA}"/>
                </a:ext>
              </a:extLst>
            </p:cNvPr>
            <p:cNvCxnSpPr>
              <a:cxnSpLocks/>
              <a:stCxn id="45" idx="2"/>
              <a:endCxn id="54" idx="3"/>
            </p:cNvCxnSpPr>
            <p:nvPr/>
          </p:nvCxnSpPr>
          <p:spPr>
            <a:xfrm>
              <a:off x="2054087" y="5181600"/>
              <a:ext cx="602937" cy="871047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A7013A88-0F5C-AE4E-98C5-4B27E3928788}"/>
                </a:ext>
              </a:extLst>
            </p:cNvPr>
            <p:cNvCxnSpPr>
              <a:cxnSpLocks/>
              <a:stCxn id="46" idx="1"/>
              <a:endCxn id="45" idx="3"/>
            </p:cNvCxnSpPr>
            <p:nvPr/>
          </p:nvCxnSpPr>
          <p:spPr>
            <a:xfrm flipH="1" flipV="1">
              <a:off x="2282687" y="4953000"/>
              <a:ext cx="2246980" cy="38100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560D2E43-2C9C-EF43-86B1-068EDB8ADB66}"/>
                </a:ext>
              </a:extLst>
            </p:cNvPr>
            <p:cNvCxnSpPr>
              <a:cxnSpLocks/>
              <a:stCxn id="49" idx="2"/>
              <a:endCxn id="45" idx="0"/>
            </p:cNvCxnSpPr>
            <p:nvPr/>
          </p:nvCxnSpPr>
          <p:spPr>
            <a:xfrm>
              <a:off x="885825" y="3032235"/>
              <a:ext cx="1168262" cy="169216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F2397FB1-58D7-434F-938D-1CF68781CF00}"/>
                </a:ext>
              </a:extLst>
            </p:cNvPr>
            <p:cNvCxnSpPr>
              <a:cxnSpLocks/>
              <a:stCxn id="49" idx="3"/>
              <a:endCxn id="50" idx="1"/>
            </p:cNvCxnSpPr>
            <p:nvPr/>
          </p:nvCxnSpPr>
          <p:spPr>
            <a:xfrm flipV="1">
              <a:off x="1114425" y="2447104"/>
              <a:ext cx="1734926" cy="356531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236DB25B-0523-344A-9C1E-6602F0DBBDBB}"/>
                </a:ext>
              </a:extLst>
            </p:cNvPr>
            <p:cNvCxnSpPr>
              <a:cxnSpLocks/>
              <a:stCxn id="50" idx="3"/>
              <a:endCxn id="47" idx="1"/>
            </p:cNvCxnSpPr>
            <p:nvPr/>
          </p:nvCxnSpPr>
          <p:spPr>
            <a:xfrm>
              <a:off x="3306551" y="2447104"/>
              <a:ext cx="2408449" cy="586773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B1BF9AD-F630-E84B-9EA7-90435F1D28EB}"/>
                </a:ext>
              </a:extLst>
            </p:cNvPr>
            <p:cNvCxnSpPr>
              <a:cxnSpLocks/>
              <a:stCxn id="50" idx="2"/>
              <a:endCxn id="48" idx="0"/>
            </p:cNvCxnSpPr>
            <p:nvPr/>
          </p:nvCxnSpPr>
          <p:spPr>
            <a:xfrm flipH="1">
              <a:off x="2613080" y="2675704"/>
              <a:ext cx="464871" cy="78679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BCE68CAB-D39F-7241-9CEE-BDF31F619D4F}"/>
                </a:ext>
              </a:extLst>
            </p:cNvPr>
            <p:cNvCxnSpPr>
              <a:cxnSpLocks/>
              <a:stCxn id="48" idx="3"/>
              <a:endCxn id="51" idx="1"/>
            </p:cNvCxnSpPr>
            <p:nvPr/>
          </p:nvCxnSpPr>
          <p:spPr>
            <a:xfrm>
              <a:off x="2841680" y="3691099"/>
              <a:ext cx="959855" cy="419758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300E0912-AE3E-B243-BE35-7C959641D2CE}"/>
                </a:ext>
              </a:extLst>
            </p:cNvPr>
            <p:cNvCxnSpPr>
              <a:cxnSpLocks/>
              <a:stCxn id="47" idx="2"/>
              <a:endCxn id="51" idx="0"/>
            </p:cNvCxnSpPr>
            <p:nvPr/>
          </p:nvCxnSpPr>
          <p:spPr>
            <a:xfrm flipH="1">
              <a:off x="4030135" y="3262477"/>
              <a:ext cx="1913465" cy="61978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C8C9127-C7E9-B84B-B4C2-6F1205B730AD}"/>
                </a:ext>
              </a:extLst>
            </p:cNvPr>
            <p:cNvCxnSpPr>
              <a:cxnSpLocks/>
              <a:stCxn id="50" idx="3"/>
              <a:endCxn id="52" idx="1"/>
            </p:cNvCxnSpPr>
            <p:nvPr/>
          </p:nvCxnSpPr>
          <p:spPr>
            <a:xfrm flipV="1">
              <a:off x="3306551" y="1709900"/>
              <a:ext cx="952184" cy="737204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22E38055-A919-5C4E-AB25-3E22751CEA29}"/>
                </a:ext>
              </a:extLst>
            </p:cNvPr>
            <p:cNvCxnSpPr>
              <a:cxnSpLocks/>
              <a:stCxn id="47" idx="0"/>
              <a:endCxn id="52" idx="3"/>
            </p:cNvCxnSpPr>
            <p:nvPr/>
          </p:nvCxnSpPr>
          <p:spPr>
            <a:xfrm flipH="1" flipV="1">
              <a:off x="4715935" y="1709900"/>
              <a:ext cx="1227665" cy="1095377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754AB2C1-75DE-2148-B2B5-FA9CAE1B76A5}"/>
                </a:ext>
              </a:extLst>
            </p:cNvPr>
            <p:cNvCxnSpPr>
              <a:cxnSpLocks/>
              <a:stCxn id="46" idx="0"/>
              <a:endCxn id="51" idx="2"/>
            </p:cNvCxnSpPr>
            <p:nvPr/>
          </p:nvCxnSpPr>
          <p:spPr>
            <a:xfrm flipH="1" flipV="1">
              <a:off x="4030135" y="4339457"/>
              <a:ext cx="728132" cy="765943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6D931874-AC39-EA4C-8BC1-F2CC02FDDF6F}"/>
                </a:ext>
              </a:extLst>
            </p:cNvPr>
            <p:cNvCxnSpPr>
              <a:cxnSpLocks/>
              <a:stCxn id="46" idx="0"/>
              <a:endCxn id="47" idx="2"/>
            </p:cNvCxnSpPr>
            <p:nvPr/>
          </p:nvCxnSpPr>
          <p:spPr>
            <a:xfrm flipV="1">
              <a:off x="4758267" y="3262477"/>
              <a:ext cx="1185333" cy="1842923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249F9F7C-BD6C-264D-89DF-CC92943D8D89}"/>
                </a:ext>
              </a:extLst>
            </p:cNvPr>
            <p:cNvGrpSpPr/>
            <p:nvPr/>
          </p:nvGrpSpPr>
          <p:grpSpPr>
            <a:xfrm rot="10800000">
              <a:off x="2657024" y="5938347"/>
              <a:ext cx="530353" cy="457201"/>
              <a:chOff x="2133600" y="4191000"/>
              <a:chExt cx="1060704" cy="914400"/>
            </a:xfrm>
          </p:grpSpPr>
          <p:sp>
            <p:nvSpPr>
              <p:cNvPr id="53" name="Isosceles Triangle 69">
                <a:extLst>
                  <a:ext uri="{FF2B5EF4-FFF2-40B4-BE49-F238E27FC236}">
                    <a16:creationId xmlns:a16="http://schemas.microsoft.com/office/drawing/2014/main" id="{33F5FD3F-CA02-BB46-B89B-517D8F114356}"/>
                  </a:ext>
                </a:extLst>
              </p:cNvPr>
              <p:cNvSpPr/>
              <p:nvPr/>
            </p:nvSpPr>
            <p:spPr>
              <a:xfrm>
                <a:off x="2133600" y="4191000"/>
                <a:ext cx="1060704" cy="457200"/>
              </a:xfrm>
              <a:prstGeom prst="triangl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2">
                        <a:lumMod val="60000"/>
                        <a:lumOff val="40000"/>
                      </a:schemeClr>
                    </a:solidFill>
                  </a:ln>
                </a:endParaRPr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9B2DC8B4-FA70-BE44-8105-35DF0F91FBA6}"/>
                  </a:ext>
                </a:extLst>
              </p:cNvPr>
              <p:cNvSpPr/>
              <p:nvPr/>
            </p:nvSpPr>
            <p:spPr>
              <a:xfrm>
                <a:off x="2133600" y="4648200"/>
                <a:ext cx="1060704" cy="457200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2">
                        <a:lumMod val="60000"/>
                        <a:lumOff val="40000"/>
                      </a:schemeClr>
                    </a:solidFill>
                  </a:ln>
                </a:endParaRPr>
              </a:p>
            </p:txBody>
          </p:sp>
        </p:grp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CBBB794C-F4AB-B147-9402-62A7184C6569}"/>
                </a:ext>
              </a:extLst>
            </p:cNvPr>
            <p:cNvSpPr/>
            <p:nvPr/>
          </p:nvSpPr>
          <p:spPr>
            <a:xfrm>
              <a:off x="1825487" y="4724400"/>
              <a:ext cx="457200" cy="457200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8B20E7D3-E81F-2A4C-BD95-029F9B395BAE}"/>
                </a:ext>
              </a:extLst>
            </p:cNvPr>
            <p:cNvSpPr/>
            <p:nvPr/>
          </p:nvSpPr>
          <p:spPr>
            <a:xfrm>
              <a:off x="4529667" y="5105400"/>
              <a:ext cx="457200" cy="457200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2BADD042-D75C-4743-AD7E-442627506746}"/>
                </a:ext>
              </a:extLst>
            </p:cNvPr>
            <p:cNvSpPr/>
            <p:nvPr/>
          </p:nvSpPr>
          <p:spPr>
            <a:xfrm>
              <a:off x="5715000" y="2805277"/>
              <a:ext cx="457200" cy="4572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D03F0CB0-3477-BE42-99DB-3B11DE37FF85}"/>
                </a:ext>
              </a:extLst>
            </p:cNvPr>
            <p:cNvSpPr/>
            <p:nvPr/>
          </p:nvSpPr>
          <p:spPr>
            <a:xfrm>
              <a:off x="2384480" y="3462499"/>
              <a:ext cx="457200" cy="4572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657C7400-EB7B-C941-AF51-E385933E2245}"/>
                </a:ext>
              </a:extLst>
            </p:cNvPr>
            <p:cNvSpPr/>
            <p:nvPr/>
          </p:nvSpPr>
          <p:spPr>
            <a:xfrm>
              <a:off x="657225" y="2575035"/>
              <a:ext cx="457200" cy="4572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710920E7-7197-6A40-A827-1E594393B534}"/>
                </a:ext>
              </a:extLst>
            </p:cNvPr>
            <p:cNvSpPr/>
            <p:nvPr/>
          </p:nvSpPr>
          <p:spPr>
            <a:xfrm>
              <a:off x="2849351" y="2218504"/>
              <a:ext cx="457200" cy="457200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0F370F43-590D-FD4B-8FE3-55FE38C6FD6D}"/>
                </a:ext>
              </a:extLst>
            </p:cNvPr>
            <p:cNvSpPr/>
            <p:nvPr/>
          </p:nvSpPr>
          <p:spPr>
            <a:xfrm>
              <a:off x="3801535" y="3882257"/>
              <a:ext cx="457200" cy="457200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DD4913B7-00D3-7940-AAEF-C75CAE0B5AAC}"/>
                </a:ext>
              </a:extLst>
            </p:cNvPr>
            <p:cNvSpPr/>
            <p:nvPr/>
          </p:nvSpPr>
          <p:spPr>
            <a:xfrm>
              <a:off x="4258735" y="1481300"/>
              <a:ext cx="457200" cy="457200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F767ED9E-A23B-F043-B4F8-8A8899B99EAB}"/>
              </a:ext>
            </a:extLst>
          </p:cNvPr>
          <p:cNvSpPr txBox="1"/>
          <p:nvPr/>
        </p:nvSpPr>
        <p:spPr>
          <a:xfrm>
            <a:off x="1082161" y="3689979"/>
            <a:ext cx="3429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True for k=6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384FF83-195C-0E4A-BBBC-D09450347A77}"/>
              </a:ext>
            </a:extLst>
          </p:cNvPr>
          <p:cNvSpPr txBox="1"/>
          <p:nvPr/>
        </p:nvSpPr>
        <p:spPr>
          <a:xfrm>
            <a:off x="4912077" y="3649239"/>
            <a:ext cx="3429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True for k=5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6BDB32E1-357F-D144-BB87-8AFA6DF931C3}"/>
              </a:ext>
            </a:extLst>
          </p:cNvPr>
          <p:cNvSpPr txBox="1"/>
          <p:nvPr/>
        </p:nvSpPr>
        <p:spPr>
          <a:xfrm>
            <a:off x="8657335" y="4113022"/>
            <a:ext cx="26672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Is 5 the smallest?</a:t>
            </a:r>
            <a:br>
              <a:rPr lang="en-US" sz="2400" dirty="0">
                <a:solidFill>
                  <a:srgbClr val="FF0000"/>
                </a:solidFill>
              </a:rPr>
            </a:br>
            <a:r>
              <a:rPr lang="en-US" sz="2400" dirty="0">
                <a:solidFill>
                  <a:srgbClr val="FF0000"/>
                </a:solidFill>
              </a:rPr>
              <a:t>True for k=4?</a:t>
            </a:r>
          </a:p>
        </p:txBody>
      </p:sp>
    </p:spTree>
    <p:extLst>
      <p:ext uri="{BB962C8B-B14F-4D97-AF65-F5344CB8AC3E}">
        <p14:creationId xmlns:p14="http://schemas.microsoft.com/office/powerpoint/2010/main" val="35636705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Types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09600" y="1295400"/>
                <a:ext cx="10972800" cy="5060951"/>
              </a:xfrm>
            </p:spPr>
            <p:txBody>
              <a:bodyPr>
                <a:normAutofit fontScale="70000" lnSpcReduction="20000"/>
              </a:bodyPr>
              <a:lstStyle/>
              <a:p>
                <a:r>
                  <a:rPr lang="en-US" b="1" dirty="0"/>
                  <a:t>Decision Problems:</a:t>
                </a:r>
              </a:p>
              <a:p>
                <a:pPr lvl="1"/>
                <a:r>
                  <a:rPr lang="en-US" dirty="0"/>
                  <a:t>Is there a solution?</a:t>
                </a:r>
              </a:p>
              <a:p>
                <a:pPr lvl="2"/>
                <a:r>
                  <a:rPr lang="en-US" dirty="0"/>
                  <a:t>Result is True/False</a:t>
                </a:r>
              </a:p>
              <a:p>
                <a:pPr lvl="1"/>
                <a:r>
                  <a:rPr lang="en-US" dirty="0"/>
                  <a:t>E.g. Is there a vertex cover of size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𝑘</m:t>
                    </m:r>
                  </m:oMath>
                </a14:m>
                <a:r>
                  <a:rPr lang="en-US" dirty="0"/>
                  <a:t>?</a:t>
                </a:r>
              </a:p>
              <a:p>
                <a:r>
                  <a:rPr lang="en-US" b="1" dirty="0"/>
                  <a:t>Optimal Value Problems:</a:t>
                </a:r>
              </a:p>
              <a:p>
                <a:pPr lvl="1"/>
                <a:r>
                  <a:rPr lang="en-US" dirty="0"/>
                  <a:t>E.g. What’s the min </a:t>
                </a:r>
                <a:r>
                  <a:rPr lang="en-US" i="1" dirty="0"/>
                  <a:t>k</a:t>
                </a:r>
                <a:r>
                  <a:rPr lang="en-US" dirty="0"/>
                  <a:t> for </a:t>
                </a:r>
                <a:r>
                  <a:rPr lang="en-US" i="1" dirty="0"/>
                  <a:t>k</a:t>
                </a:r>
                <a:r>
                  <a:rPr lang="en-US" dirty="0"/>
                  <a:t>-vertex cover decision problem?</a:t>
                </a:r>
              </a:p>
              <a:p>
                <a:r>
                  <a:rPr lang="en-US" b="1" dirty="0"/>
                  <a:t>Search Problems:</a:t>
                </a:r>
              </a:p>
              <a:p>
                <a:pPr lvl="1"/>
                <a:r>
                  <a:rPr lang="en-US" dirty="0"/>
                  <a:t>Find a solution</a:t>
                </a:r>
              </a:p>
              <a:p>
                <a:pPr lvl="2"/>
                <a:r>
                  <a:rPr lang="en-US" dirty="0"/>
                  <a:t>Result more complex than T/F or a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𝑘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E.g. Find a vertex cover of size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𝑘</m:t>
                    </m:r>
                  </m:oMath>
                </a14:m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r>
                  <a:rPr lang="en-US" b="1" dirty="0"/>
                  <a:t>Verification Problems:</a:t>
                </a:r>
              </a:p>
              <a:p>
                <a:pPr lvl="1"/>
                <a:r>
                  <a:rPr lang="en-US" dirty="0"/>
                  <a:t>Given a potential solution for an input, is that input valid?</a:t>
                </a:r>
              </a:p>
              <a:p>
                <a:pPr lvl="2"/>
                <a:r>
                  <a:rPr lang="en-US" dirty="0"/>
                  <a:t>Result is True/False</a:t>
                </a:r>
              </a:p>
              <a:p>
                <a:pPr lvl="2"/>
                <a:r>
                  <a:rPr lang="en-US" dirty="0"/>
                  <a:t>For </a:t>
                </a:r>
                <a:r>
                  <a:rPr lang="en-US" i="1" dirty="0"/>
                  <a:t>decision problem</a:t>
                </a:r>
                <a:r>
                  <a:rPr lang="en-US" dirty="0"/>
                  <a:t>, check solution to its </a:t>
                </a:r>
                <a:r>
                  <a:rPr lang="en-US" i="1" dirty="0"/>
                  <a:t>search problem</a:t>
                </a:r>
              </a:p>
              <a:p>
                <a:pPr lvl="1"/>
                <a:r>
                  <a:rPr lang="en-US" dirty="0"/>
                  <a:t>E.g. Is </a:t>
                </a:r>
                <a:r>
                  <a:rPr lang="en-US" b="1" dirty="0"/>
                  <a:t>set of vertices </a:t>
                </a:r>
                <a:r>
                  <a:rPr lang="en-US" dirty="0"/>
                  <a:t>a vertex cover of size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𝑘</m:t>
                    </m:r>
                  </m:oMath>
                </a14:m>
                <a:r>
                  <a:rPr lang="en-US" b="1" dirty="0"/>
                  <a:t>?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1295400"/>
                <a:ext cx="10972800" cy="5060951"/>
              </a:xfrm>
              <a:blipFill>
                <a:blip r:embed="rId3"/>
                <a:stretch>
                  <a:fillRect l="-6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34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242516" y="1456978"/>
            <a:ext cx="27684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If we can solve this…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242516" y="2685871"/>
            <a:ext cx="356674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…Then we can solve this,…</a:t>
            </a:r>
            <a:br>
              <a:rPr lang="en-US" sz="2400" dirty="0">
                <a:solidFill>
                  <a:srgbClr val="FF0000"/>
                </a:solidFill>
              </a:rPr>
            </a:br>
            <a:br>
              <a:rPr lang="en-US" sz="2400" dirty="0">
                <a:solidFill>
                  <a:srgbClr val="FF0000"/>
                </a:solidFill>
              </a:rPr>
            </a:br>
            <a:r>
              <a:rPr lang="en-US" sz="2400" dirty="0">
                <a:solidFill>
                  <a:srgbClr val="FF0000"/>
                </a:solidFill>
              </a:rPr>
              <a:t>…and also this</a:t>
            </a:r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4624D4D6-58F4-614F-B169-E368E3F23175}"/>
              </a:ext>
            </a:extLst>
          </p:cNvPr>
          <p:cNvSpPr/>
          <p:nvPr/>
        </p:nvSpPr>
        <p:spPr>
          <a:xfrm>
            <a:off x="7809262" y="4345858"/>
            <a:ext cx="3505200" cy="1555751"/>
          </a:xfrm>
          <a:prstGeom prst="wedgeRoundRectCallout">
            <a:avLst>
              <a:gd name="adj1" fmla="val -159396"/>
              <a:gd name="adj2" fmla="val -4808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Looking ahead:</a:t>
            </a:r>
            <a:br>
              <a:rPr lang="en-US" sz="2400" dirty="0"/>
            </a:br>
            <a:r>
              <a:rPr lang="en-US" sz="2400" dirty="0"/>
              <a:t>We’ll use this to define a problem class called NP</a:t>
            </a:r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48E561A5-CCD1-FC4C-8E4D-724A811FCE74}"/>
              </a:ext>
            </a:extLst>
          </p:cNvPr>
          <p:cNvSpPr/>
          <p:nvPr/>
        </p:nvSpPr>
        <p:spPr>
          <a:xfrm>
            <a:off x="8407400" y="1700100"/>
            <a:ext cx="3505200" cy="1555751"/>
          </a:xfrm>
          <a:prstGeom prst="wedgeRoundRectCallout">
            <a:avLst>
              <a:gd name="adj1" fmla="val -185904"/>
              <a:gd name="adj2" fmla="val -33248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Looking ahead:</a:t>
            </a:r>
            <a:br>
              <a:rPr lang="en-US" sz="2400" dirty="0"/>
            </a:br>
            <a:r>
              <a:rPr lang="en-US" sz="2400" dirty="0"/>
              <a:t>We’ll use this to define a problem classes P and NP</a:t>
            </a:r>
          </a:p>
        </p:txBody>
      </p:sp>
    </p:spTree>
    <p:extLst>
      <p:ext uri="{BB962C8B-B14F-4D97-AF65-F5344CB8AC3E}">
        <p14:creationId xmlns:p14="http://schemas.microsoft.com/office/powerpoint/2010/main" val="2237118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 animBg="1"/>
      <p:bldP spid="8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Types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r>
                  <a:rPr lang="en-US" dirty="0"/>
                  <a:t>Decision Problems:</a:t>
                </a:r>
              </a:p>
              <a:p>
                <a:pPr lvl="1"/>
                <a:r>
                  <a:rPr lang="en-US" dirty="0"/>
                  <a:t>Is there a solution?</a:t>
                </a:r>
              </a:p>
              <a:p>
                <a:pPr lvl="2"/>
                <a:r>
                  <a:rPr lang="en-US" dirty="0"/>
                  <a:t>Output is True/False</a:t>
                </a:r>
              </a:p>
              <a:p>
                <a:pPr lvl="1"/>
                <a:r>
                  <a:rPr lang="en-US" dirty="0"/>
                  <a:t>Is there a vertex cover of size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𝑘</m:t>
                    </m:r>
                  </m:oMath>
                </a14:m>
                <a:r>
                  <a:rPr lang="en-US" dirty="0"/>
                  <a:t>?</a:t>
                </a:r>
              </a:p>
              <a:p>
                <a:r>
                  <a:rPr lang="en-US" dirty="0"/>
                  <a:t>Search Problems:</a:t>
                </a:r>
              </a:p>
              <a:p>
                <a:pPr lvl="1"/>
                <a:r>
                  <a:rPr lang="en-US" dirty="0"/>
                  <a:t>Find a solution</a:t>
                </a:r>
              </a:p>
              <a:p>
                <a:pPr lvl="2"/>
                <a:r>
                  <a:rPr lang="en-US" dirty="0"/>
                  <a:t>Output is complex</a:t>
                </a:r>
              </a:p>
              <a:p>
                <a:pPr lvl="1"/>
                <a:r>
                  <a:rPr lang="en-US" dirty="0"/>
                  <a:t>Give a vertex cover of size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𝑘</m:t>
                    </m:r>
                  </m:oMath>
                </a14:m>
                <a:endParaRPr lang="en-US" dirty="0"/>
              </a:p>
              <a:p>
                <a:r>
                  <a:rPr lang="en-US" dirty="0"/>
                  <a:t>Verification Problems:</a:t>
                </a:r>
              </a:p>
              <a:p>
                <a:pPr lvl="1"/>
                <a:r>
                  <a:rPr lang="en-US" dirty="0"/>
                  <a:t>Given a potential solution, is it valid?</a:t>
                </a:r>
              </a:p>
              <a:p>
                <a:pPr lvl="2"/>
                <a:r>
                  <a:rPr lang="en-US" dirty="0"/>
                  <a:t>Output is True/False</a:t>
                </a:r>
              </a:p>
              <a:p>
                <a:pPr lvl="1"/>
                <a:r>
                  <a:rPr lang="en-US" dirty="0"/>
                  <a:t>Is </a:t>
                </a:r>
                <a:r>
                  <a:rPr lang="en-US" b="1" dirty="0"/>
                  <a:t>this </a:t>
                </a:r>
                <a:r>
                  <a:rPr lang="en-US" dirty="0"/>
                  <a:t>a vertex cover of size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𝑘</m:t>
                    </m:r>
                  </m:oMath>
                </a14:m>
                <a:r>
                  <a:rPr lang="en-US" b="1" dirty="0"/>
                  <a:t>?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44" t="-1078" b="-12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35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827191" y="1600200"/>
            <a:ext cx="25376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If we can solve this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803077" y="3124200"/>
            <a:ext cx="29944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Then we can solve this</a:t>
            </a:r>
          </a:p>
        </p:txBody>
      </p:sp>
    </p:spTree>
    <p:extLst>
      <p:ext uri="{BB962C8B-B14F-4D97-AF65-F5344CB8AC3E}">
        <p14:creationId xmlns:p14="http://schemas.microsoft.com/office/powerpoint/2010/main" val="3894032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lang="en-US" dirty="0"/>
                  <a:t>Using 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𝑘</m:t>
                    </m:r>
                  </m:oMath>
                </a14:m>
                <a:r>
                  <a:rPr lang="en-US" dirty="0"/>
                  <a:t>-</a:t>
                </a:r>
                <a:r>
                  <a:rPr lang="en-US" dirty="0" err="1"/>
                  <a:t>VertexCover</a:t>
                </a:r>
                <a:r>
                  <a:rPr lang="en-US" dirty="0"/>
                  <a:t> decider to build a searcher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1">
                <a:blip r:embed="rId2"/>
                <a:stretch>
                  <a:fillRect l="-2000" t="-17021" r="-3407" b="-297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𝑖</m:t>
                    </m:r>
                    <m:r>
                      <a:rPr lang="en-US" b="0" i="1" smtClean="0">
                        <a:latin typeface="Cambria Math"/>
                      </a:rPr>
                      <m:t>=</m:t>
                    </m:r>
                    <m:r>
                      <a:rPr lang="en-US" b="0" i="1" smtClean="0">
                        <a:latin typeface="Cambria Math"/>
                      </a:rPr>
                      <m:t>𝑘</m:t>
                    </m:r>
                    <m:r>
                      <a:rPr lang="en-US" b="0" i="1" smtClean="0">
                        <a:latin typeface="Cambria Math"/>
                      </a:rPr>
                      <m:t>−1</m:t>
                    </m:r>
                  </m:oMath>
                </a14:m>
                <a:endParaRPr lang="en-US" dirty="0"/>
              </a:p>
              <a:p>
                <a:r>
                  <a:rPr lang="en-US" dirty="0"/>
                  <a:t>Remove nodes (and incident edges) one at a time </a:t>
                </a:r>
              </a:p>
              <a:p>
                <a:r>
                  <a:rPr lang="en-US" dirty="0"/>
                  <a:t>Check if there is a vertex cover of size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𝑖</m:t>
                    </m:r>
                  </m:oMath>
                </a14:m>
                <a:r>
                  <a:rPr lang="en-US" dirty="0"/>
                  <a:t> (i.e. use the “decider”)</a:t>
                </a:r>
              </a:p>
              <a:p>
                <a:pPr lvl="1"/>
                <a:r>
                  <a:rPr lang="en-US" dirty="0"/>
                  <a:t>If so, then that removed node was part of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𝑘</m:t>
                    </m:r>
                  </m:oMath>
                </a14:m>
                <a:r>
                  <a:rPr lang="en-US" dirty="0"/>
                  <a:t> vertex cover, </a:t>
                </a:r>
                <a:br>
                  <a:rPr lang="en-US" dirty="0"/>
                </a:br>
                <a:r>
                  <a:rPr lang="en-US" dirty="0"/>
                  <a:t>set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𝑖</m:t>
                    </m:r>
                    <m:r>
                      <a:rPr lang="en-US" b="0" i="1" smtClean="0">
                        <a:latin typeface="Cambria Math"/>
                      </a:rPr>
                      <m:t>=</m:t>
                    </m:r>
                    <m:r>
                      <a:rPr lang="en-US" b="0" i="1" smtClean="0">
                        <a:latin typeface="Cambria Math"/>
                      </a:rPr>
                      <m:t>𝑖</m:t>
                    </m:r>
                    <m:r>
                      <a:rPr lang="en-US" b="0" i="1" smtClean="0">
                        <a:latin typeface="Cambria Math"/>
                      </a:rPr>
                      <m:t>−1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Else, it wasn’t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36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ular Callout 4">
                <a:extLst>
                  <a:ext uri="{FF2B5EF4-FFF2-40B4-BE49-F238E27FC236}">
                    <a16:creationId xmlns:a16="http://schemas.microsoft.com/office/drawing/2014/main" id="{049BFACB-4F9D-634A-84D5-DAB2CF9D551B}"/>
                  </a:ext>
                </a:extLst>
              </p:cNvPr>
              <p:cNvSpPr/>
              <p:nvPr/>
            </p:nvSpPr>
            <p:spPr>
              <a:xfrm>
                <a:off x="6705600" y="4800600"/>
                <a:ext cx="3352800" cy="1555751"/>
              </a:xfrm>
              <a:prstGeom prst="wedgeRoundRectCallout">
                <a:avLst>
                  <a:gd name="adj1" fmla="val -36669"/>
                  <a:gd name="adj2" fmla="val -64531"/>
                  <a:gd name="adj3" fmla="val 16667"/>
                </a:avLst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Did I need this node to cover its edges to have a vertex cover of size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400" dirty="0"/>
                  <a:t>?</a:t>
                </a:r>
              </a:p>
            </p:txBody>
          </p:sp>
        </mc:Choice>
        <mc:Fallback xmlns="">
          <p:sp>
            <p:nvSpPr>
              <p:cNvPr id="5" name="Rounded Rectangular Callout 4">
                <a:extLst>
                  <a:ext uri="{FF2B5EF4-FFF2-40B4-BE49-F238E27FC236}">
                    <a16:creationId xmlns:a16="http://schemas.microsoft.com/office/drawing/2014/main" id="{049BFACB-4F9D-634A-84D5-DAB2CF9D55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5600" y="4800600"/>
                <a:ext cx="3352800" cy="1555751"/>
              </a:xfrm>
              <a:prstGeom prst="wedgeRoundRectCallout">
                <a:avLst>
                  <a:gd name="adj1" fmla="val -36669"/>
                  <a:gd name="adj2" fmla="val -64531"/>
                  <a:gd name="adj3" fmla="val 16667"/>
                </a:avLst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9453AB1-F303-874D-88C3-DE915771B918}"/>
                  </a:ext>
                </a:extLst>
              </p:cNvPr>
              <p:cNvSpPr txBox="1"/>
              <p:nvPr/>
            </p:nvSpPr>
            <p:spPr>
              <a:xfrm>
                <a:off x="6705600" y="1447800"/>
                <a:ext cx="4169859" cy="987322"/>
              </a:xfrm>
              <a:prstGeom prst="rect">
                <a:avLst/>
              </a:prstGeom>
              <a:noFill/>
              <a:ln w="50800">
                <a:solidFill>
                  <a:schemeClr val="accent4">
                    <a:shade val="95000"/>
                    <a:satMod val="105000"/>
                  </a:schemeClr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/>
                  <a:t>Note this is a reduction!</a:t>
                </a:r>
                <a:br>
                  <a:rPr lang="en-US" sz="2800" dirty="0"/>
                </a:br>
                <a:r>
                  <a:rPr lang="en-US" sz="2800" dirty="0"/>
                  <a:t>kVC-search</a:t>
                </a:r>
                <a14:m>
                  <m:oMath xmlns:m="http://schemas.openxmlformats.org/officeDocument/2006/math"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/>
                          </a:rPr>
                          <m:t>≤</m:t>
                        </m:r>
                      </m:e>
                      <m:sub>
                        <m:r>
                          <a:rPr lang="en-US" sz="2800" i="1">
                            <a:latin typeface="Cambria Math"/>
                          </a:rPr>
                          <m:t>𝑝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800" dirty="0"/>
                  <a:t>kVC-decider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9453AB1-F303-874D-88C3-DE915771B9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5600" y="1447800"/>
                <a:ext cx="4169859" cy="987322"/>
              </a:xfrm>
              <a:prstGeom prst="rect">
                <a:avLst/>
              </a:prstGeom>
              <a:blipFill>
                <a:blip r:embed="rId5"/>
                <a:stretch>
                  <a:fillRect l="-2703" t="-4878" r="-1502" b="-9756"/>
                </a:stretch>
              </a:blipFill>
              <a:ln w="50800">
                <a:solidFill>
                  <a:schemeClr val="accent4">
                    <a:shade val="95000"/>
                    <a:satMod val="10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50660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5</m:t>
                    </m:r>
                  </m:oMath>
                </a14:m>
                <a:r>
                  <a:rPr lang="en-US" dirty="0"/>
                  <a:t> Vertex Cover (Decision)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t="-10870" b="-289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37</a:t>
            </a:fld>
            <a:endParaRPr lang="en-US"/>
          </a:p>
        </p:txBody>
      </p:sp>
      <p:grpSp>
        <p:nvGrpSpPr>
          <p:cNvPr id="53" name="Group 52"/>
          <p:cNvGrpSpPr/>
          <p:nvPr/>
        </p:nvGrpSpPr>
        <p:grpSpPr>
          <a:xfrm>
            <a:off x="2181226" y="1481300"/>
            <a:ext cx="5514975" cy="4914248"/>
            <a:chOff x="657225" y="1481300"/>
            <a:chExt cx="5514975" cy="4914248"/>
          </a:xfrm>
        </p:grpSpPr>
        <p:cxnSp>
          <p:nvCxnSpPr>
            <p:cNvPr id="14" name="Straight Connector 13"/>
            <p:cNvCxnSpPr>
              <a:stCxn id="8" idx="1"/>
              <a:endCxn id="23" idx="2"/>
            </p:cNvCxnSpPr>
            <p:nvPr/>
          </p:nvCxnSpPr>
          <p:spPr>
            <a:xfrm flipV="1">
              <a:off x="3187377" y="5562600"/>
              <a:ext cx="1570890" cy="490047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stCxn id="10" idx="2"/>
              <a:endCxn id="8" idx="3"/>
            </p:cNvCxnSpPr>
            <p:nvPr/>
          </p:nvCxnSpPr>
          <p:spPr>
            <a:xfrm>
              <a:off x="2054087" y="5181600"/>
              <a:ext cx="602937" cy="871047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stCxn id="23" idx="1"/>
              <a:endCxn id="10" idx="3"/>
            </p:cNvCxnSpPr>
            <p:nvPr/>
          </p:nvCxnSpPr>
          <p:spPr>
            <a:xfrm flipH="1" flipV="1">
              <a:off x="2282687" y="4953000"/>
              <a:ext cx="2246980" cy="38100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28" idx="2"/>
              <a:endCxn id="10" idx="0"/>
            </p:cNvCxnSpPr>
            <p:nvPr/>
          </p:nvCxnSpPr>
          <p:spPr>
            <a:xfrm>
              <a:off x="885825" y="3032235"/>
              <a:ext cx="1168262" cy="169216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>
              <a:stCxn id="28" idx="3"/>
              <a:endCxn id="29" idx="1"/>
            </p:cNvCxnSpPr>
            <p:nvPr/>
          </p:nvCxnSpPr>
          <p:spPr>
            <a:xfrm flipV="1">
              <a:off x="1114425" y="2447104"/>
              <a:ext cx="1734926" cy="356531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>
              <a:stCxn id="29" idx="3"/>
              <a:endCxn id="26" idx="1"/>
            </p:cNvCxnSpPr>
            <p:nvPr/>
          </p:nvCxnSpPr>
          <p:spPr>
            <a:xfrm>
              <a:off x="3306551" y="2447104"/>
              <a:ext cx="2408449" cy="586773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>
              <a:stCxn id="29" idx="2"/>
              <a:endCxn id="27" idx="0"/>
            </p:cNvCxnSpPr>
            <p:nvPr/>
          </p:nvCxnSpPr>
          <p:spPr>
            <a:xfrm flipH="1">
              <a:off x="2613080" y="2675704"/>
              <a:ext cx="464871" cy="78679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>
              <a:stCxn id="27" idx="3"/>
              <a:endCxn id="30" idx="1"/>
            </p:cNvCxnSpPr>
            <p:nvPr/>
          </p:nvCxnSpPr>
          <p:spPr>
            <a:xfrm>
              <a:off x="2841680" y="3691099"/>
              <a:ext cx="959855" cy="419758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>
              <a:stCxn id="26" idx="2"/>
              <a:endCxn id="30" idx="0"/>
            </p:cNvCxnSpPr>
            <p:nvPr/>
          </p:nvCxnSpPr>
          <p:spPr>
            <a:xfrm flipH="1">
              <a:off x="4030135" y="3262477"/>
              <a:ext cx="1913465" cy="61978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>
              <a:stCxn id="29" idx="3"/>
              <a:endCxn id="63" idx="1"/>
            </p:cNvCxnSpPr>
            <p:nvPr/>
          </p:nvCxnSpPr>
          <p:spPr>
            <a:xfrm flipV="1">
              <a:off x="3306551" y="1709900"/>
              <a:ext cx="952184" cy="737204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>
              <a:stCxn id="26" idx="0"/>
              <a:endCxn id="63" idx="3"/>
            </p:cNvCxnSpPr>
            <p:nvPr/>
          </p:nvCxnSpPr>
          <p:spPr>
            <a:xfrm flipH="1" flipV="1">
              <a:off x="4715935" y="1709900"/>
              <a:ext cx="1227665" cy="1095377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>
              <a:stCxn id="23" idx="0"/>
              <a:endCxn id="30" idx="2"/>
            </p:cNvCxnSpPr>
            <p:nvPr/>
          </p:nvCxnSpPr>
          <p:spPr>
            <a:xfrm flipH="1" flipV="1">
              <a:off x="4030135" y="4339457"/>
              <a:ext cx="728132" cy="765943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>
              <a:stCxn id="23" idx="0"/>
              <a:endCxn id="26" idx="2"/>
            </p:cNvCxnSpPr>
            <p:nvPr/>
          </p:nvCxnSpPr>
          <p:spPr>
            <a:xfrm flipV="1">
              <a:off x="4758267" y="3262477"/>
              <a:ext cx="1185333" cy="1842923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" name="Group 8"/>
            <p:cNvGrpSpPr/>
            <p:nvPr/>
          </p:nvGrpSpPr>
          <p:grpSpPr>
            <a:xfrm rot="10800000">
              <a:off x="2657024" y="5938347"/>
              <a:ext cx="530353" cy="457201"/>
              <a:chOff x="2133600" y="4191000"/>
              <a:chExt cx="1060704" cy="914400"/>
            </a:xfrm>
          </p:grpSpPr>
          <p:sp>
            <p:nvSpPr>
              <p:cNvPr id="7" name="Isosceles Triangle 6"/>
              <p:cNvSpPr/>
              <p:nvPr/>
            </p:nvSpPr>
            <p:spPr>
              <a:xfrm>
                <a:off x="2133600" y="4191000"/>
                <a:ext cx="1060704" cy="457200"/>
              </a:xfrm>
              <a:prstGeom prst="triangl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2">
                        <a:lumMod val="60000"/>
                        <a:lumOff val="40000"/>
                      </a:schemeClr>
                    </a:solidFill>
                  </a:ln>
                </a:endParaRPr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2133600" y="4648200"/>
                <a:ext cx="1060704" cy="457200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2">
                        <a:lumMod val="60000"/>
                        <a:lumOff val="40000"/>
                      </a:schemeClr>
                    </a:solidFill>
                  </a:ln>
                </a:endParaRPr>
              </a:p>
            </p:txBody>
          </p:sp>
        </p:grpSp>
        <p:sp>
          <p:nvSpPr>
            <p:cNvPr id="10" name="Rectangle 9"/>
            <p:cNvSpPr/>
            <p:nvPr/>
          </p:nvSpPr>
          <p:spPr>
            <a:xfrm>
              <a:off x="1825487" y="4724400"/>
              <a:ext cx="457200" cy="45720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4529667" y="5105400"/>
              <a:ext cx="457200" cy="45720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5715000" y="2805277"/>
              <a:ext cx="457200" cy="45720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2384480" y="3462499"/>
              <a:ext cx="457200" cy="45720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657225" y="2575035"/>
              <a:ext cx="457200" cy="4572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2849351" y="2218504"/>
              <a:ext cx="457200" cy="45720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3801535" y="3882257"/>
              <a:ext cx="457200" cy="4572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/>
            <p:cNvSpPr/>
            <p:nvPr/>
          </p:nvSpPr>
          <p:spPr>
            <a:xfrm>
              <a:off x="4258735" y="1481300"/>
              <a:ext cx="457200" cy="4572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/>
              <p:cNvSpPr txBox="1"/>
              <p:nvPr/>
            </p:nvSpPr>
            <p:spPr>
              <a:xfrm>
                <a:off x="6629400" y="1158135"/>
                <a:ext cx="40386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Is there a set of nodes of size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5</m:t>
                    </m:r>
                  </m:oMath>
                </a14:m>
                <a:r>
                  <a:rPr lang="en-US" sz="2400" dirty="0"/>
                  <a:t> which covers every edge?</a:t>
                </a:r>
              </a:p>
            </p:txBody>
          </p:sp>
        </mc:Choice>
        <mc:Fallback xmlns="">
          <p:sp>
            <p:nvSpPr>
              <p:cNvPr id="90" name="TextBox 8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9400" y="1158135"/>
                <a:ext cx="4038600" cy="830997"/>
              </a:xfrm>
              <a:prstGeom prst="rect">
                <a:avLst/>
              </a:prstGeom>
              <a:blipFill>
                <a:blip r:embed="rId3"/>
                <a:stretch>
                  <a:fillRect l="-2417" t="-5882" b="-16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Box 30"/>
          <p:cNvSpPr txBox="1"/>
          <p:nvPr/>
        </p:nvSpPr>
        <p:spPr>
          <a:xfrm>
            <a:off x="8648700" y="1987672"/>
            <a:ext cx="106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Yes!</a:t>
            </a:r>
          </a:p>
        </p:txBody>
      </p:sp>
    </p:spTree>
    <p:extLst>
      <p:ext uri="{BB962C8B-B14F-4D97-AF65-F5344CB8AC3E}">
        <p14:creationId xmlns:p14="http://schemas.microsoft.com/office/powerpoint/2010/main" val="22888450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4</m:t>
                    </m:r>
                  </m:oMath>
                </a14:m>
                <a:r>
                  <a:rPr lang="en-US" dirty="0"/>
                  <a:t> Vertex Cover (Decision)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t="-10870" b="-289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38</a:t>
            </a:fld>
            <a:endParaRPr lang="en-US"/>
          </a:p>
        </p:txBody>
      </p:sp>
      <p:grpSp>
        <p:nvGrpSpPr>
          <p:cNvPr id="53" name="Group 52"/>
          <p:cNvGrpSpPr/>
          <p:nvPr/>
        </p:nvGrpSpPr>
        <p:grpSpPr>
          <a:xfrm>
            <a:off x="2181226" y="1481300"/>
            <a:ext cx="5514975" cy="4914248"/>
            <a:chOff x="657225" y="1481300"/>
            <a:chExt cx="5514975" cy="4914248"/>
          </a:xfrm>
        </p:grpSpPr>
        <p:cxnSp>
          <p:nvCxnSpPr>
            <p:cNvPr id="14" name="Straight Connector 13"/>
            <p:cNvCxnSpPr>
              <a:stCxn id="8" idx="1"/>
              <a:endCxn id="23" idx="2"/>
            </p:cNvCxnSpPr>
            <p:nvPr/>
          </p:nvCxnSpPr>
          <p:spPr>
            <a:xfrm flipV="1">
              <a:off x="3187377" y="5562600"/>
              <a:ext cx="1570890" cy="490047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stCxn id="10" idx="2"/>
              <a:endCxn id="8" idx="3"/>
            </p:cNvCxnSpPr>
            <p:nvPr/>
          </p:nvCxnSpPr>
          <p:spPr>
            <a:xfrm>
              <a:off x="2054087" y="5181600"/>
              <a:ext cx="602937" cy="871047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stCxn id="23" idx="1"/>
              <a:endCxn id="10" idx="3"/>
            </p:cNvCxnSpPr>
            <p:nvPr/>
          </p:nvCxnSpPr>
          <p:spPr>
            <a:xfrm flipH="1" flipV="1">
              <a:off x="2282687" y="4953000"/>
              <a:ext cx="2246980" cy="38100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28" idx="2"/>
              <a:endCxn id="10" idx="0"/>
            </p:cNvCxnSpPr>
            <p:nvPr/>
          </p:nvCxnSpPr>
          <p:spPr>
            <a:xfrm>
              <a:off x="885825" y="3032235"/>
              <a:ext cx="1168262" cy="1692165"/>
            </a:xfrm>
            <a:prstGeom prst="line">
              <a:avLst/>
            </a:prstGeom>
            <a:solidFill>
              <a:schemeClr val="tx2">
                <a:lumMod val="60000"/>
                <a:lumOff val="40000"/>
                <a:alpha val="60000"/>
              </a:schemeClr>
            </a:solidFill>
            <a:ln w="76200">
              <a:solidFill>
                <a:schemeClr val="tx1">
                  <a:alpha val="2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>
              <a:stCxn id="28" idx="3"/>
              <a:endCxn id="29" idx="1"/>
            </p:cNvCxnSpPr>
            <p:nvPr/>
          </p:nvCxnSpPr>
          <p:spPr>
            <a:xfrm flipV="1">
              <a:off x="1114425" y="2447104"/>
              <a:ext cx="1734926" cy="356531"/>
            </a:xfrm>
            <a:prstGeom prst="line">
              <a:avLst/>
            </a:prstGeom>
            <a:solidFill>
              <a:schemeClr val="tx2">
                <a:lumMod val="60000"/>
                <a:lumOff val="40000"/>
                <a:alpha val="60000"/>
              </a:schemeClr>
            </a:solidFill>
            <a:ln w="76200">
              <a:solidFill>
                <a:schemeClr val="tx1">
                  <a:alpha val="2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>
              <a:stCxn id="29" idx="3"/>
              <a:endCxn id="26" idx="1"/>
            </p:cNvCxnSpPr>
            <p:nvPr/>
          </p:nvCxnSpPr>
          <p:spPr>
            <a:xfrm>
              <a:off x="3306551" y="2447104"/>
              <a:ext cx="2408449" cy="586773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>
              <a:stCxn id="29" idx="2"/>
              <a:endCxn id="27" idx="0"/>
            </p:cNvCxnSpPr>
            <p:nvPr/>
          </p:nvCxnSpPr>
          <p:spPr>
            <a:xfrm flipH="1">
              <a:off x="2613080" y="2675704"/>
              <a:ext cx="464871" cy="78679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>
              <a:stCxn id="27" idx="3"/>
              <a:endCxn id="30" idx="1"/>
            </p:cNvCxnSpPr>
            <p:nvPr/>
          </p:nvCxnSpPr>
          <p:spPr>
            <a:xfrm>
              <a:off x="2841680" y="3691099"/>
              <a:ext cx="959855" cy="419758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>
              <a:stCxn id="26" idx="2"/>
              <a:endCxn id="30" idx="0"/>
            </p:cNvCxnSpPr>
            <p:nvPr/>
          </p:nvCxnSpPr>
          <p:spPr>
            <a:xfrm flipH="1">
              <a:off x="4030135" y="3262477"/>
              <a:ext cx="1913465" cy="61978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>
              <a:stCxn id="29" idx="3"/>
              <a:endCxn id="63" idx="1"/>
            </p:cNvCxnSpPr>
            <p:nvPr/>
          </p:nvCxnSpPr>
          <p:spPr>
            <a:xfrm flipV="1">
              <a:off x="3306551" y="1709900"/>
              <a:ext cx="952184" cy="737204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>
              <a:stCxn id="26" idx="0"/>
              <a:endCxn id="63" idx="3"/>
            </p:cNvCxnSpPr>
            <p:nvPr/>
          </p:nvCxnSpPr>
          <p:spPr>
            <a:xfrm flipH="1" flipV="1">
              <a:off x="4715935" y="1709900"/>
              <a:ext cx="1227665" cy="1095377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>
              <a:stCxn id="23" idx="0"/>
              <a:endCxn id="30" idx="2"/>
            </p:cNvCxnSpPr>
            <p:nvPr/>
          </p:nvCxnSpPr>
          <p:spPr>
            <a:xfrm flipH="1" flipV="1">
              <a:off x="4030135" y="4339457"/>
              <a:ext cx="728132" cy="765943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>
              <a:stCxn id="23" idx="0"/>
              <a:endCxn id="26" idx="2"/>
            </p:cNvCxnSpPr>
            <p:nvPr/>
          </p:nvCxnSpPr>
          <p:spPr>
            <a:xfrm flipV="1">
              <a:off x="4758267" y="3262477"/>
              <a:ext cx="1185333" cy="1842923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" name="Group 8"/>
            <p:cNvGrpSpPr/>
            <p:nvPr/>
          </p:nvGrpSpPr>
          <p:grpSpPr>
            <a:xfrm rot="10800000">
              <a:off x="2657024" y="5938347"/>
              <a:ext cx="530353" cy="457201"/>
              <a:chOff x="2133600" y="4191000"/>
              <a:chExt cx="1060704" cy="914400"/>
            </a:xfrm>
          </p:grpSpPr>
          <p:sp>
            <p:nvSpPr>
              <p:cNvPr id="7" name="Isosceles Triangle 6"/>
              <p:cNvSpPr/>
              <p:nvPr/>
            </p:nvSpPr>
            <p:spPr>
              <a:xfrm>
                <a:off x="2133600" y="4191000"/>
                <a:ext cx="1060704" cy="457200"/>
              </a:xfrm>
              <a:prstGeom prst="triangl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2">
                        <a:lumMod val="60000"/>
                        <a:lumOff val="40000"/>
                      </a:schemeClr>
                    </a:solidFill>
                  </a:ln>
                </a:endParaRPr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2133600" y="4648200"/>
                <a:ext cx="1060704" cy="457200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2">
                        <a:lumMod val="60000"/>
                        <a:lumOff val="40000"/>
                      </a:schemeClr>
                    </a:solidFill>
                  </a:ln>
                </a:endParaRPr>
              </a:p>
            </p:txBody>
          </p:sp>
        </p:grpSp>
        <p:sp>
          <p:nvSpPr>
            <p:cNvPr id="10" name="Rectangle 9"/>
            <p:cNvSpPr/>
            <p:nvPr/>
          </p:nvSpPr>
          <p:spPr>
            <a:xfrm>
              <a:off x="1825487" y="4724400"/>
              <a:ext cx="457200" cy="45720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4529667" y="5105400"/>
              <a:ext cx="457200" cy="45720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5715000" y="2805277"/>
              <a:ext cx="457200" cy="45720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2384480" y="3462499"/>
              <a:ext cx="457200" cy="45720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657225" y="2575035"/>
              <a:ext cx="457200" cy="457200"/>
            </a:xfrm>
            <a:prstGeom prst="rect">
              <a:avLst/>
            </a:prstGeom>
            <a:solidFill>
              <a:schemeClr val="tx2">
                <a:lumMod val="60000"/>
                <a:lumOff val="40000"/>
                <a:alpha val="60000"/>
              </a:schemeClr>
            </a:solidFill>
            <a:ln>
              <a:solidFill>
                <a:schemeClr val="tx1">
                  <a:alpha val="23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2849351" y="2218504"/>
              <a:ext cx="457200" cy="45720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3801535" y="3882257"/>
              <a:ext cx="457200" cy="4572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/>
            <p:cNvSpPr/>
            <p:nvPr/>
          </p:nvSpPr>
          <p:spPr>
            <a:xfrm>
              <a:off x="4258735" y="1481300"/>
              <a:ext cx="457200" cy="4572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/>
              <p:cNvSpPr txBox="1"/>
              <p:nvPr/>
            </p:nvSpPr>
            <p:spPr>
              <a:xfrm>
                <a:off x="6629400" y="1158135"/>
                <a:ext cx="40386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Is there a set of nodes of size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4</m:t>
                    </m:r>
                  </m:oMath>
                </a14:m>
                <a:r>
                  <a:rPr lang="en-US" sz="2400" dirty="0"/>
                  <a:t> which covers every edge?</a:t>
                </a:r>
              </a:p>
            </p:txBody>
          </p:sp>
        </mc:Choice>
        <mc:Fallback xmlns="">
          <p:sp>
            <p:nvSpPr>
              <p:cNvPr id="90" name="TextBox 8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9400" y="1158135"/>
                <a:ext cx="4038600" cy="830997"/>
              </a:xfrm>
              <a:prstGeom prst="rect">
                <a:avLst/>
              </a:prstGeom>
              <a:blipFill>
                <a:blip r:embed="rId3"/>
                <a:stretch>
                  <a:fillRect l="-2417" t="-5882" b="-16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Box 30"/>
          <p:cNvSpPr txBox="1"/>
          <p:nvPr/>
        </p:nvSpPr>
        <p:spPr>
          <a:xfrm>
            <a:off x="8648700" y="1987672"/>
            <a:ext cx="106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No!</a:t>
            </a:r>
          </a:p>
        </p:txBody>
      </p:sp>
      <p:sp>
        <p:nvSpPr>
          <p:cNvPr id="3" name="&quot;No&quot; Symbol 2"/>
          <p:cNvSpPr/>
          <p:nvPr/>
        </p:nvSpPr>
        <p:spPr>
          <a:xfrm>
            <a:off x="2055848" y="2451300"/>
            <a:ext cx="707955" cy="707955"/>
          </a:xfrm>
          <a:prstGeom prst="noSmoking">
            <a:avLst>
              <a:gd name="adj" fmla="val 9278"/>
            </a:avLst>
          </a:prstGeom>
          <a:solidFill>
            <a:srgbClr val="FFFF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1200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4</m:t>
                    </m:r>
                  </m:oMath>
                </a14:m>
                <a:r>
                  <a:rPr lang="en-US" dirty="0"/>
                  <a:t> Vertex Cover (Decision)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t="-10870" b="-289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39</a:t>
            </a:fld>
            <a:endParaRPr lang="en-US"/>
          </a:p>
        </p:txBody>
      </p:sp>
      <p:grpSp>
        <p:nvGrpSpPr>
          <p:cNvPr id="53" name="Group 52"/>
          <p:cNvGrpSpPr/>
          <p:nvPr/>
        </p:nvGrpSpPr>
        <p:grpSpPr>
          <a:xfrm>
            <a:off x="2181226" y="1481300"/>
            <a:ext cx="5514975" cy="4914248"/>
            <a:chOff x="657225" y="1481300"/>
            <a:chExt cx="5514975" cy="4914248"/>
          </a:xfrm>
        </p:grpSpPr>
        <p:cxnSp>
          <p:nvCxnSpPr>
            <p:cNvPr id="14" name="Straight Connector 13"/>
            <p:cNvCxnSpPr>
              <a:stCxn id="8" idx="1"/>
              <a:endCxn id="23" idx="2"/>
            </p:cNvCxnSpPr>
            <p:nvPr/>
          </p:nvCxnSpPr>
          <p:spPr>
            <a:xfrm flipV="1">
              <a:off x="3187377" y="5562600"/>
              <a:ext cx="1570890" cy="490047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stCxn id="10" idx="2"/>
              <a:endCxn id="8" idx="3"/>
            </p:cNvCxnSpPr>
            <p:nvPr/>
          </p:nvCxnSpPr>
          <p:spPr>
            <a:xfrm>
              <a:off x="2054087" y="5181600"/>
              <a:ext cx="602937" cy="871047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stCxn id="23" idx="1"/>
              <a:endCxn id="10" idx="3"/>
            </p:cNvCxnSpPr>
            <p:nvPr/>
          </p:nvCxnSpPr>
          <p:spPr>
            <a:xfrm flipH="1" flipV="1">
              <a:off x="2282687" y="4953000"/>
              <a:ext cx="2246980" cy="38100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28" idx="2"/>
              <a:endCxn id="10" idx="0"/>
            </p:cNvCxnSpPr>
            <p:nvPr/>
          </p:nvCxnSpPr>
          <p:spPr>
            <a:xfrm>
              <a:off x="885825" y="3032235"/>
              <a:ext cx="1168262" cy="1692165"/>
            </a:xfrm>
            <a:prstGeom prst="line">
              <a:avLst/>
            </a:prstGeom>
            <a:solidFill>
              <a:schemeClr val="tx2">
                <a:lumMod val="60000"/>
                <a:lumOff val="40000"/>
                <a:alpha val="60000"/>
              </a:schemeClr>
            </a:solidFill>
            <a:ln w="76200">
              <a:solidFill>
                <a:schemeClr val="tx1">
                  <a:alpha val="2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>
              <a:stCxn id="28" idx="3"/>
              <a:endCxn id="29" idx="1"/>
            </p:cNvCxnSpPr>
            <p:nvPr/>
          </p:nvCxnSpPr>
          <p:spPr>
            <a:xfrm flipV="1">
              <a:off x="1114425" y="2447104"/>
              <a:ext cx="1734926" cy="356531"/>
            </a:xfrm>
            <a:prstGeom prst="line">
              <a:avLst/>
            </a:prstGeom>
            <a:solidFill>
              <a:schemeClr val="tx2">
                <a:lumMod val="60000"/>
                <a:lumOff val="40000"/>
                <a:alpha val="60000"/>
              </a:schemeClr>
            </a:solidFill>
            <a:ln w="76200">
              <a:solidFill>
                <a:schemeClr val="tx1">
                  <a:alpha val="2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>
              <a:stCxn id="29" idx="3"/>
              <a:endCxn id="26" idx="1"/>
            </p:cNvCxnSpPr>
            <p:nvPr/>
          </p:nvCxnSpPr>
          <p:spPr>
            <a:xfrm>
              <a:off x="3306551" y="2447104"/>
              <a:ext cx="2408449" cy="586773"/>
            </a:xfrm>
            <a:prstGeom prst="line">
              <a:avLst/>
            </a:prstGeom>
            <a:solidFill>
              <a:schemeClr val="tx2">
                <a:lumMod val="60000"/>
                <a:lumOff val="40000"/>
                <a:alpha val="60000"/>
              </a:schemeClr>
            </a:solidFill>
            <a:ln w="76200">
              <a:solidFill>
                <a:schemeClr val="tx1">
                  <a:alpha val="2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>
              <a:stCxn id="29" idx="2"/>
              <a:endCxn id="27" idx="0"/>
            </p:cNvCxnSpPr>
            <p:nvPr/>
          </p:nvCxnSpPr>
          <p:spPr>
            <a:xfrm flipH="1">
              <a:off x="2613080" y="2675704"/>
              <a:ext cx="464871" cy="786795"/>
            </a:xfrm>
            <a:prstGeom prst="line">
              <a:avLst/>
            </a:prstGeom>
            <a:solidFill>
              <a:schemeClr val="tx2">
                <a:lumMod val="60000"/>
                <a:lumOff val="40000"/>
                <a:alpha val="60000"/>
              </a:schemeClr>
            </a:solidFill>
            <a:ln w="76200">
              <a:solidFill>
                <a:schemeClr val="tx1">
                  <a:alpha val="2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>
              <a:stCxn id="27" idx="3"/>
              <a:endCxn id="30" idx="1"/>
            </p:cNvCxnSpPr>
            <p:nvPr/>
          </p:nvCxnSpPr>
          <p:spPr>
            <a:xfrm>
              <a:off x="2841680" y="3691099"/>
              <a:ext cx="959855" cy="419758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>
              <a:stCxn id="26" idx="2"/>
              <a:endCxn id="30" idx="0"/>
            </p:cNvCxnSpPr>
            <p:nvPr/>
          </p:nvCxnSpPr>
          <p:spPr>
            <a:xfrm flipH="1">
              <a:off x="4030135" y="3262477"/>
              <a:ext cx="1913465" cy="61978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>
              <a:stCxn id="29" idx="3"/>
              <a:endCxn id="63" idx="1"/>
            </p:cNvCxnSpPr>
            <p:nvPr/>
          </p:nvCxnSpPr>
          <p:spPr>
            <a:xfrm flipV="1">
              <a:off x="3306551" y="1709900"/>
              <a:ext cx="952184" cy="737204"/>
            </a:xfrm>
            <a:prstGeom prst="line">
              <a:avLst/>
            </a:prstGeom>
            <a:solidFill>
              <a:schemeClr val="tx2">
                <a:lumMod val="60000"/>
                <a:lumOff val="40000"/>
                <a:alpha val="60000"/>
              </a:schemeClr>
            </a:solidFill>
            <a:ln w="76200">
              <a:solidFill>
                <a:schemeClr val="tx1">
                  <a:alpha val="2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>
              <a:stCxn id="26" idx="0"/>
              <a:endCxn id="63" idx="3"/>
            </p:cNvCxnSpPr>
            <p:nvPr/>
          </p:nvCxnSpPr>
          <p:spPr>
            <a:xfrm flipH="1" flipV="1">
              <a:off x="4715935" y="1709900"/>
              <a:ext cx="1227665" cy="1095377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>
              <a:stCxn id="23" idx="0"/>
              <a:endCxn id="30" idx="2"/>
            </p:cNvCxnSpPr>
            <p:nvPr/>
          </p:nvCxnSpPr>
          <p:spPr>
            <a:xfrm flipH="1" flipV="1">
              <a:off x="4030135" y="4339457"/>
              <a:ext cx="728132" cy="765943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>
              <a:stCxn id="23" idx="0"/>
              <a:endCxn id="26" idx="2"/>
            </p:cNvCxnSpPr>
            <p:nvPr/>
          </p:nvCxnSpPr>
          <p:spPr>
            <a:xfrm flipV="1">
              <a:off x="4758267" y="3262477"/>
              <a:ext cx="1185333" cy="1842923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" name="Group 8"/>
            <p:cNvGrpSpPr/>
            <p:nvPr/>
          </p:nvGrpSpPr>
          <p:grpSpPr>
            <a:xfrm rot="10800000">
              <a:off x="2657024" y="5938347"/>
              <a:ext cx="530353" cy="457201"/>
              <a:chOff x="2133600" y="4191000"/>
              <a:chExt cx="1060704" cy="914400"/>
            </a:xfrm>
          </p:grpSpPr>
          <p:sp>
            <p:nvSpPr>
              <p:cNvPr id="7" name="Isosceles Triangle 6"/>
              <p:cNvSpPr/>
              <p:nvPr/>
            </p:nvSpPr>
            <p:spPr>
              <a:xfrm>
                <a:off x="2133600" y="4191000"/>
                <a:ext cx="1060704" cy="457200"/>
              </a:xfrm>
              <a:prstGeom prst="triangl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2">
                        <a:lumMod val="60000"/>
                        <a:lumOff val="40000"/>
                      </a:schemeClr>
                    </a:solidFill>
                  </a:ln>
                </a:endParaRPr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2133600" y="4648200"/>
                <a:ext cx="1060704" cy="457200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2">
                        <a:lumMod val="60000"/>
                        <a:lumOff val="40000"/>
                      </a:schemeClr>
                    </a:solidFill>
                  </a:ln>
                </a:endParaRPr>
              </a:p>
            </p:txBody>
          </p:sp>
        </p:grpSp>
        <p:sp>
          <p:nvSpPr>
            <p:cNvPr id="10" name="Rectangle 9"/>
            <p:cNvSpPr/>
            <p:nvPr/>
          </p:nvSpPr>
          <p:spPr>
            <a:xfrm>
              <a:off x="1825487" y="4724400"/>
              <a:ext cx="457200" cy="45720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4529667" y="5105400"/>
              <a:ext cx="457200" cy="45720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5715000" y="2805277"/>
              <a:ext cx="457200" cy="45720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2384480" y="3462499"/>
              <a:ext cx="457200" cy="45720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657225" y="2575035"/>
              <a:ext cx="457200" cy="457200"/>
            </a:xfrm>
            <a:prstGeom prst="rect">
              <a:avLst/>
            </a:prstGeom>
            <a:solidFill>
              <a:schemeClr val="tx2">
                <a:lumMod val="60000"/>
                <a:lumOff val="40000"/>
                <a:alpha val="60000"/>
              </a:schemeClr>
            </a:solidFill>
            <a:ln>
              <a:solidFill>
                <a:schemeClr val="tx1">
                  <a:alpha val="2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2849351" y="2218504"/>
              <a:ext cx="457200" cy="457200"/>
            </a:xfrm>
            <a:prstGeom prst="rect">
              <a:avLst/>
            </a:prstGeom>
            <a:solidFill>
              <a:srgbClr val="FF0000">
                <a:alpha val="60000"/>
              </a:srgbClr>
            </a:solidFill>
            <a:ln>
              <a:solidFill>
                <a:schemeClr val="tx1">
                  <a:alpha val="2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3801535" y="3882257"/>
              <a:ext cx="457200" cy="4572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/>
            <p:cNvSpPr/>
            <p:nvPr/>
          </p:nvSpPr>
          <p:spPr>
            <a:xfrm>
              <a:off x="4258735" y="1481300"/>
              <a:ext cx="457200" cy="4572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/>
              <p:cNvSpPr txBox="1"/>
              <p:nvPr/>
            </p:nvSpPr>
            <p:spPr>
              <a:xfrm>
                <a:off x="6629400" y="1158135"/>
                <a:ext cx="40386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Is there a set of nodes of size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4</m:t>
                    </m:r>
                  </m:oMath>
                </a14:m>
                <a:r>
                  <a:rPr lang="en-US" sz="2400" dirty="0"/>
                  <a:t> which covers every edge?</a:t>
                </a:r>
              </a:p>
            </p:txBody>
          </p:sp>
        </mc:Choice>
        <mc:Fallback xmlns="">
          <p:sp>
            <p:nvSpPr>
              <p:cNvPr id="90" name="TextBox 8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9400" y="1158135"/>
                <a:ext cx="4038600" cy="830997"/>
              </a:xfrm>
              <a:prstGeom prst="rect">
                <a:avLst/>
              </a:prstGeom>
              <a:blipFill>
                <a:blip r:embed="rId3"/>
                <a:stretch>
                  <a:fillRect l="-2417" t="-5882" b="-16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Box 30"/>
          <p:cNvSpPr txBox="1"/>
          <p:nvPr/>
        </p:nvSpPr>
        <p:spPr>
          <a:xfrm>
            <a:off x="8648700" y="1987672"/>
            <a:ext cx="106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Yes!</a:t>
            </a:r>
          </a:p>
        </p:txBody>
      </p:sp>
      <p:sp>
        <p:nvSpPr>
          <p:cNvPr id="3" name="&quot;No&quot; Symbol 2"/>
          <p:cNvSpPr/>
          <p:nvPr/>
        </p:nvSpPr>
        <p:spPr>
          <a:xfrm>
            <a:off x="2055848" y="2451300"/>
            <a:ext cx="707955" cy="707955"/>
          </a:xfrm>
          <a:prstGeom prst="noSmoking">
            <a:avLst>
              <a:gd name="adj" fmla="val 9278"/>
            </a:avLst>
          </a:prstGeom>
          <a:solidFill>
            <a:srgbClr val="FFFF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2" name="&quot;No&quot; Symbol 31"/>
          <p:cNvSpPr/>
          <p:nvPr/>
        </p:nvSpPr>
        <p:spPr>
          <a:xfrm>
            <a:off x="4247974" y="2100419"/>
            <a:ext cx="707955" cy="707955"/>
          </a:xfrm>
          <a:prstGeom prst="noSmoking">
            <a:avLst>
              <a:gd name="adj" fmla="val 9278"/>
            </a:avLst>
          </a:prstGeom>
          <a:solidFill>
            <a:srgbClr val="FFFF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8406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Homeworks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HW9 due Thursday 12/5 at 11pm</a:t>
            </a:r>
          </a:p>
          <a:p>
            <a:pPr lvl="1"/>
            <a:r>
              <a:rPr lang="en-US" dirty="0"/>
              <a:t>Reductions, Graphs</a:t>
            </a:r>
          </a:p>
          <a:p>
            <a:pPr lvl="1"/>
            <a:r>
              <a:rPr lang="en-US" dirty="0"/>
              <a:t>Written (LaTeX)</a:t>
            </a:r>
          </a:p>
          <a:p>
            <a:r>
              <a:rPr lang="en-US" dirty="0"/>
              <a:t>HW10C due Thursday 12/5 at 11pm</a:t>
            </a:r>
          </a:p>
          <a:p>
            <a:pPr lvl="1"/>
            <a:r>
              <a:rPr lang="en-US" dirty="0"/>
              <a:t>Implement a problem from HW9</a:t>
            </a:r>
          </a:p>
          <a:p>
            <a:pPr lvl="1"/>
            <a:r>
              <a:rPr lang="en-US" dirty="0"/>
              <a:t>No late submissions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31898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3</m:t>
                    </m:r>
                  </m:oMath>
                </a14:m>
                <a:r>
                  <a:rPr lang="en-US" dirty="0"/>
                  <a:t> Vertex Cover (Decision)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t="-10870" b="-289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40</a:t>
            </a:fld>
            <a:endParaRPr lang="en-US"/>
          </a:p>
        </p:txBody>
      </p:sp>
      <p:grpSp>
        <p:nvGrpSpPr>
          <p:cNvPr id="53" name="Group 52"/>
          <p:cNvGrpSpPr/>
          <p:nvPr/>
        </p:nvGrpSpPr>
        <p:grpSpPr>
          <a:xfrm>
            <a:off x="2181226" y="1481300"/>
            <a:ext cx="5514975" cy="4914248"/>
            <a:chOff x="657225" y="1481300"/>
            <a:chExt cx="5514975" cy="4914248"/>
          </a:xfrm>
        </p:grpSpPr>
        <p:cxnSp>
          <p:nvCxnSpPr>
            <p:cNvPr id="14" name="Straight Connector 13"/>
            <p:cNvCxnSpPr>
              <a:stCxn id="8" idx="1"/>
              <a:endCxn id="23" idx="2"/>
            </p:cNvCxnSpPr>
            <p:nvPr/>
          </p:nvCxnSpPr>
          <p:spPr>
            <a:xfrm flipV="1">
              <a:off x="3187377" y="5562600"/>
              <a:ext cx="1570890" cy="490047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stCxn id="10" idx="2"/>
              <a:endCxn id="8" idx="3"/>
            </p:cNvCxnSpPr>
            <p:nvPr/>
          </p:nvCxnSpPr>
          <p:spPr>
            <a:xfrm>
              <a:off x="2054087" y="5181600"/>
              <a:ext cx="602937" cy="871047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stCxn id="23" idx="1"/>
              <a:endCxn id="10" idx="3"/>
            </p:cNvCxnSpPr>
            <p:nvPr/>
          </p:nvCxnSpPr>
          <p:spPr>
            <a:xfrm flipH="1" flipV="1">
              <a:off x="2282687" y="4953000"/>
              <a:ext cx="2246980" cy="38100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28" idx="2"/>
              <a:endCxn id="10" idx="0"/>
            </p:cNvCxnSpPr>
            <p:nvPr/>
          </p:nvCxnSpPr>
          <p:spPr>
            <a:xfrm>
              <a:off x="885825" y="3032235"/>
              <a:ext cx="1168262" cy="1692165"/>
            </a:xfrm>
            <a:prstGeom prst="line">
              <a:avLst/>
            </a:prstGeom>
            <a:solidFill>
              <a:schemeClr val="tx2">
                <a:lumMod val="60000"/>
                <a:lumOff val="40000"/>
                <a:alpha val="60000"/>
              </a:schemeClr>
            </a:solidFill>
            <a:ln w="76200">
              <a:solidFill>
                <a:schemeClr val="tx1">
                  <a:alpha val="2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>
              <a:stCxn id="28" idx="3"/>
              <a:endCxn id="29" idx="1"/>
            </p:cNvCxnSpPr>
            <p:nvPr/>
          </p:nvCxnSpPr>
          <p:spPr>
            <a:xfrm flipV="1">
              <a:off x="1114425" y="2447104"/>
              <a:ext cx="1734926" cy="356531"/>
            </a:xfrm>
            <a:prstGeom prst="line">
              <a:avLst/>
            </a:prstGeom>
            <a:solidFill>
              <a:schemeClr val="tx2">
                <a:lumMod val="60000"/>
                <a:lumOff val="40000"/>
                <a:alpha val="60000"/>
              </a:schemeClr>
            </a:solidFill>
            <a:ln w="76200">
              <a:solidFill>
                <a:schemeClr val="tx1">
                  <a:alpha val="2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>
              <a:stCxn id="29" idx="3"/>
              <a:endCxn id="26" idx="1"/>
            </p:cNvCxnSpPr>
            <p:nvPr/>
          </p:nvCxnSpPr>
          <p:spPr>
            <a:xfrm>
              <a:off x="3306551" y="2447104"/>
              <a:ext cx="2408449" cy="586773"/>
            </a:xfrm>
            <a:prstGeom prst="line">
              <a:avLst/>
            </a:prstGeom>
            <a:solidFill>
              <a:schemeClr val="tx2">
                <a:lumMod val="60000"/>
                <a:lumOff val="40000"/>
                <a:alpha val="60000"/>
              </a:schemeClr>
            </a:solidFill>
            <a:ln w="76200">
              <a:solidFill>
                <a:schemeClr val="tx1">
                  <a:alpha val="2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>
              <a:stCxn id="29" idx="2"/>
              <a:endCxn id="27" idx="0"/>
            </p:cNvCxnSpPr>
            <p:nvPr/>
          </p:nvCxnSpPr>
          <p:spPr>
            <a:xfrm flipH="1">
              <a:off x="2613080" y="2675704"/>
              <a:ext cx="464871" cy="786795"/>
            </a:xfrm>
            <a:prstGeom prst="line">
              <a:avLst/>
            </a:prstGeom>
            <a:solidFill>
              <a:schemeClr val="tx2">
                <a:lumMod val="60000"/>
                <a:lumOff val="40000"/>
                <a:alpha val="60000"/>
              </a:schemeClr>
            </a:solidFill>
            <a:ln w="76200">
              <a:solidFill>
                <a:schemeClr val="tx1">
                  <a:alpha val="2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>
              <a:stCxn id="27" idx="3"/>
              <a:endCxn id="30" idx="1"/>
            </p:cNvCxnSpPr>
            <p:nvPr/>
          </p:nvCxnSpPr>
          <p:spPr>
            <a:xfrm>
              <a:off x="2841680" y="3691099"/>
              <a:ext cx="959855" cy="419758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>
              <a:stCxn id="26" idx="2"/>
              <a:endCxn id="30" idx="0"/>
            </p:cNvCxnSpPr>
            <p:nvPr/>
          </p:nvCxnSpPr>
          <p:spPr>
            <a:xfrm flipH="1">
              <a:off x="4030135" y="3262477"/>
              <a:ext cx="1913465" cy="61978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>
              <a:stCxn id="29" idx="3"/>
              <a:endCxn id="63" idx="1"/>
            </p:cNvCxnSpPr>
            <p:nvPr/>
          </p:nvCxnSpPr>
          <p:spPr>
            <a:xfrm flipV="1">
              <a:off x="3306551" y="1709900"/>
              <a:ext cx="952184" cy="737204"/>
            </a:xfrm>
            <a:prstGeom prst="line">
              <a:avLst/>
            </a:prstGeom>
            <a:solidFill>
              <a:schemeClr val="tx2">
                <a:lumMod val="60000"/>
                <a:lumOff val="40000"/>
                <a:alpha val="60000"/>
              </a:schemeClr>
            </a:solidFill>
            <a:ln w="76200">
              <a:solidFill>
                <a:schemeClr val="tx1">
                  <a:alpha val="2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>
              <a:stCxn id="26" idx="0"/>
              <a:endCxn id="63" idx="3"/>
            </p:cNvCxnSpPr>
            <p:nvPr/>
          </p:nvCxnSpPr>
          <p:spPr>
            <a:xfrm flipH="1" flipV="1">
              <a:off x="4715935" y="1709900"/>
              <a:ext cx="1227665" cy="1095377"/>
            </a:xfrm>
            <a:prstGeom prst="line">
              <a:avLst/>
            </a:prstGeom>
            <a:solidFill>
              <a:schemeClr val="tx2">
                <a:lumMod val="60000"/>
                <a:lumOff val="40000"/>
                <a:alpha val="60000"/>
              </a:schemeClr>
            </a:solidFill>
            <a:ln w="76200">
              <a:solidFill>
                <a:schemeClr val="tx1">
                  <a:alpha val="2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>
              <a:stCxn id="23" idx="0"/>
              <a:endCxn id="30" idx="2"/>
            </p:cNvCxnSpPr>
            <p:nvPr/>
          </p:nvCxnSpPr>
          <p:spPr>
            <a:xfrm flipH="1" flipV="1">
              <a:off x="4030135" y="4339457"/>
              <a:ext cx="728132" cy="765943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>
              <a:stCxn id="23" idx="0"/>
              <a:endCxn id="26" idx="2"/>
            </p:cNvCxnSpPr>
            <p:nvPr/>
          </p:nvCxnSpPr>
          <p:spPr>
            <a:xfrm flipV="1">
              <a:off x="4758267" y="3262477"/>
              <a:ext cx="1185333" cy="1842923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" name="Group 8"/>
            <p:cNvGrpSpPr/>
            <p:nvPr/>
          </p:nvGrpSpPr>
          <p:grpSpPr>
            <a:xfrm rot="10800000">
              <a:off x="2657024" y="5938347"/>
              <a:ext cx="530353" cy="457201"/>
              <a:chOff x="2133600" y="4191000"/>
              <a:chExt cx="1060704" cy="914400"/>
            </a:xfrm>
          </p:grpSpPr>
          <p:sp>
            <p:nvSpPr>
              <p:cNvPr id="7" name="Isosceles Triangle 6"/>
              <p:cNvSpPr/>
              <p:nvPr/>
            </p:nvSpPr>
            <p:spPr>
              <a:xfrm>
                <a:off x="2133600" y="4191000"/>
                <a:ext cx="1060704" cy="457200"/>
              </a:xfrm>
              <a:prstGeom prst="triangl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2">
                        <a:lumMod val="60000"/>
                        <a:lumOff val="40000"/>
                      </a:schemeClr>
                    </a:solidFill>
                  </a:ln>
                </a:endParaRPr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2133600" y="4648200"/>
                <a:ext cx="1060704" cy="457200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2">
                        <a:lumMod val="60000"/>
                        <a:lumOff val="40000"/>
                      </a:schemeClr>
                    </a:solidFill>
                  </a:ln>
                </a:endParaRPr>
              </a:p>
            </p:txBody>
          </p:sp>
        </p:grpSp>
        <p:sp>
          <p:nvSpPr>
            <p:cNvPr id="10" name="Rectangle 9"/>
            <p:cNvSpPr/>
            <p:nvPr/>
          </p:nvSpPr>
          <p:spPr>
            <a:xfrm>
              <a:off x="1825487" y="4724400"/>
              <a:ext cx="457200" cy="45720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4529667" y="5105400"/>
              <a:ext cx="457200" cy="45720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5715000" y="2805277"/>
              <a:ext cx="457200" cy="45720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2384480" y="3462499"/>
              <a:ext cx="457200" cy="45720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657225" y="2575035"/>
              <a:ext cx="457200" cy="457200"/>
            </a:xfrm>
            <a:prstGeom prst="rect">
              <a:avLst/>
            </a:prstGeom>
            <a:solidFill>
              <a:schemeClr val="tx2">
                <a:lumMod val="60000"/>
                <a:lumOff val="40000"/>
                <a:alpha val="60000"/>
              </a:schemeClr>
            </a:solidFill>
            <a:ln>
              <a:solidFill>
                <a:schemeClr val="tx1">
                  <a:alpha val="2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2849351" y="2218504"/>
              <a:ext cx="457200" cy="457200"/>
            </a:xfrm>
            <a:prstGeom prst="rect">
              <a:avLst/>
            </a:prstGeom>
            <a:solidFill>
              <a:srgbClr val="FF0000">
                <a:alpha val="60000"/>
              </a:srgb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3801535" y="3882257"/>
              <a:ext cx="457200" cy="4572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/>
            <p:cNvSpPr/>
            <p:nvPr/>
          </p:nvSpPr>
          <p:spPr>
            <a:xfrm>
              <a:off x="4258735" y="1481300"/>
              <a:ext cx="457200" cy="457200"/>
            </a:xfrm>
            <a:prstGeom prst="rect">
              <a:avLst/>
            </a:prstGeom>
            <a:solidFill>
              <a:schemeClr val="tx2">
                <a:lumMod val="60000"/>
                <a:lumOff val="40000"/>
                <a:alpha val="60000"/>
              </a:schemeClr>
            </a:solidFill>
            <a:ln>
              <a:solidFill>
                <a:schemeClr val="tx1">
                  <a:alpha val="2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/>
              <p:cNvSpPr txBox="1"/>
              <p:nvPr/>
            </p:nvSpPr>
            <p:spPr>
              <a:xfrm>
                <a:off x="6629400" y="1158135"/>
                <a:ext cx="40386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Is there a set of nodes of size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3</m:t>
                    </m:r>
                  </m:oMath>
                </a14:m>
                <a:r>
                  <a:rPr lang="en-US" sz="2400" dirty="0"/>
                  <a:t> which covers every edge?</a:t>
                </a:r>
              </a:p>
            </p:txBody>
          </p:sp>
        </mc:Choice>
        <mc:Fallback xmlns="">
          <p:sp>
            <p:nvSpPr>
              <p:cNvPr id="90" name="TextBox 8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9400" y="1158135"/>
                <a:ext cx="4038600" cy="830997"/>
              </a:xfrm>
              <a:prstGeom prst="rect">
                <a:avLst/>
              </a:prstGeom>
              <a:blipFill>
                <a:blip r:embed="rId3"/>
                <a:stretch>
                  <a:fillRect l="-2417" t="-5882" b="-16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Box 30"/>
          <p:cNvSpPr txBox="1"/>
          <p:nvPr/>
        </p:nvSpPr>
        <p:spPr>
          <a:xfrm>
            <a:off x="8648700" y="1987672"/>
            <a:ext cx="106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No!</a:t>
            </a:r>
          </a:p>
        </p:txBody>
      </p:sp>
      <p:sp>
        <p:nvSpPr>
          <p:cNvPr id="3" name="&quot;No&quot; Symbol 2"/>
          <p:cNvSpPr/>
          <p:nvPr/>
        </p:nvSpPr>
        <p:spPr>
          <a:xfrm>
            <a:off x="2055848" y="2451300"/>
            <a:ext cx="707955" cy="707955"/>
          </a:xfrm>
          <a:prstGeom prst="noSmoking">
            <a:avLst>
              <a:gd name="adj" fmla="val 9278"/>
            </a:avLst>
          </a:prstGeom>
          <a:solidFill>
            <a:srgbClr val="FFFF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2" name="&quot;No&quot; Symbol 31"/>
          <p:cNvSpPr/>
          <p:nvPr/>
        </p:nvSpPr>
        <p:spPr>
          <a:xfrm>
            <a:off x="4247974" y="2100419"/>
            <a:ext cx="707955" cy="707955"/>
          </a:xfrm>
          <a:prstGeom prst="noSmoking">
            <a:avLst>
              <a:gd name="adj" fmla="val 9278"/>
            </a:avLst>
          </a:prstGeom>
          <a:solidFill>
            <a:srgbClr val="FFFF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3" name="&quot;No&quot; Symbol 32"/>
          <p:cNvSpPr/>
          <p:nvPr/>
        </p:nvSpPr>
        <p:spPr>
          <a:xfrm>
            <a:off x="5638801" y="1349446"/>
            <a:ext cx="707955" cy="707955"/>
          </a:xfrm>
          <a:prstGeom prst="noSmoking">
            <a:avLst>
              <a:gd name="adj" fmla="val 9278"/>
            </a:avLst>
          </a:prstGeom>
          <a:solidFill>
            <a:srgbClr val="FFFF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5346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/>
          <p:cNvSpPr/>
          <p:nvPr/>
        </p:nvSpPr>
        <p:spPr>
          <a:xfrm>
            <a:off x="4488720" y="1773199"/>
            <a:ext cx="3215508" cy="4843619"/>
          </a:xfrm>
          <a:prstGeom prst="rect">
            <a:avLst/>
          </a:prstGeom>
          <a:solidFill>
            <a:srgbClr val="FFA7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A7FF"/>
                </a:solidFill>
              </a:rPr>
              <a:t>Reduction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41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1615700" y="1403866"/>
                <a:ext cx="21625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>
                        <a:latin typeface="Cambria Math"/>
                      </a:rPr>
                      <m:t>𝑘</m:t>
                    </m:r>
                  </m:oMath>
                </a14:m>
                <a:r>
                  <a:rPr lang="en-US" dirty="0"/>
                  <a:t>-</a:t>
                </a:r>
                <a:r>
                  <a:rPr lang="en-US" dirty="0" err="1"/>
                  <a:t>VertexCover</a:t>
                </a:r>
                <a:r>
                  <a:rPr lang="en-US" dirty="0"/>
                  <a:t> Solver</a:t>
                </a: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5700" y="1403866"/>
                <a:ext cx="2162580" cy="369332"/>
              </a:xfrm>
              <a:prstGeom prst="rect">
                <a:avLst/>
              </a:prstGeom>
              <a:blipFill>
                <a:blip r:embed="rId2"/>
                <a:stretch>
                  <a:fillRect t="-8197" r="-1972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8261177" y="1371600"/>
                <a:ext cx="231069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>
                        <a:latin typeface="Cambria Math"/>
                      </a:rPr>
                      <m:t>𝑘</m:t>
                    </m:r>
                  </m:oMath>
                </a14:m>
                <a:r>
                  <a:rPr lang="en-US" dirty="0"/>
                  <a:t>-</a:t>
                </a:r>
                <a:r>
                  <a:rPr lang="en-US" dirty="0" err="1"/>
                  <a:t>VertexCover</a:t>
                </a:r>
                <a:r>
                  <a:rPr lang="en-US" dirty="0"/>
                  <a:t> Decider</a:t>
                </a: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1177" y="1371600"/>
                <a:ext cx="2310697" cy="369332"/>
              </a:xfrm>
              <a:prstGeom prst="rect">
                <a:avLst/>
              </a:prstGeom>
              <a:blipFill>
                <a:blip r:embed="rId3"/>
                <a:stretch>
                  <a:fillRect t="-8197" r="-184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8454979" y="4873374"/>
                <a:ext cx="150066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Solution for </a:t>
                </a:r>
                <a14:m>
                  <m:oMath xmlns:m="http://schemas.openxmlformats.org/officeDocument/2006/math">
                    <m:r>
                      <a:rPr lang="en-US" b="1" i="1" dirty="0">
                        <a:latin typeface="Cambria Math"/>
                      </a:rPr>
                      <m:t>𝑩</m:t>
                    </m:r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4979" y="4873374"/>
                <a:ext cx="1500667" cy="369332"/>
              </a:xfrm>
              <a:prstGeom prst="rect">
                <a:avLst/>
              </a:prstGeom>
              <a:blipFill>
                <a:blip r:embed="rId4"/>
                <a:stretch>
                  <a:fillRect l="-3659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Flowchart: Magnetic Disk 21"/>
              <p:cNvSpPr/>
              <p:nvPr/>
            </p:nvSpPr>
            <p:spPr>
              <a:xfrm>
                <a:off x="2741659" y="1806836"/>
                <a:ext cx="625924" cy="1184190"/>
              </a:xfrm>
              <a:prstGeom prst="flowChartMagneticDisk">
                <a:avLst/>
              </a:prstGeom>
              <a:solidFill>
                <a:srgbClr val="FF505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>
                          <a:solidFill>
                            <a:schemeClr val="tx1"/>
                          </a:solidFill>
                          <a:latin typeface="Cambria Math"/>
                        </a:rPr>
                        <m:t>𝐴</m:t>
                      </m:r>
                    </m:oMath>
                  </m:oMathPara>
                </a14:m>
                <a:endParaRPr lang="en-US" sz="4000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Flowchart: Magnetic Disk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1659" y="1806836"/>
                <a:ext cx="625924" cy="1184190"/>
              </a:xfrm>
              <a:prstGeom prst="flowChartMagneticDisk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8913392" y="1892573"/>
                <a:ext cx="625924" cy="1004887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>
                          <a:solidFill>
                            <a:schemeClr val="tx1"/>
                          </a:solidFill>
                          <a:latin typeface="Cambria Math"/>
                        </a:rPr>
                        <m:t>𝐵</m:t>
                      </m:r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3392" y="1892573"/>
                <a:ext cx="625924" cy="1004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2378525" y="4727933"/>
                <a:ext cx="148624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Solution for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/>
                      </a:rPr>
                      <m:t>𝑨</m:t>
                    </m:r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8525" y="4727933"/>
                <a:ext cx="1486241" cy="369332"/>
              </a:xfrm>
              <a:prstGeom prst="rect">
                <a:avLst/>
              </a:prstGeom>
              <a:blipFill>
                <a:blip r:embed="rId7"/>
                <a:stretch>
                  <a:fillRect l="-3279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AutoShape 5"/>
          <p:cNvSpPr>
            <a:spLocks noChangeArrowheads="1"/>
          </p:cNvSpPr>
          <p:nvPr/>
        </p:nvSpPr>
        <p:spPr bwMode="auto">
          <a:xfrm>
            <a:off x="4627562" y="2137483"/>
            <a:ext cx="2840038" cy="759976"/>
          </a:xfrm>
          <a:prstGeom prst="rightArrow">
            <a:avLst>
              <a:gd name="adj1" fmla="val 52315"/>
              <a:gd name="adj2" fmla="val 59192"/>
            </a:avLst>
          </a:prstGeom>
          <a:noFill/>
          <a:ln w="31750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algn="ctr"/>
            <a:endParaRPr lang="en-US" altLang="en-US" sz="2000" dirty="0"/>
          </a:p>
        </p:txBody>
      </p:sp>
      <p:sp>
        <p:nvSpPr>
          <p:cNvPr id="31" name="AutoShape 5"/>
          <p:cNvSpPr>
            <a:spLocks noChangeArrowheads="1"/>
          </p:cNvSpPr>
          <p:nvPr/>
        </p:nvSpPr>
        <p:spPr bwMode="auto">
          <a:xfrm rot="5400000">
            <a:off x="8725391" y="3466305"/>
            <a:ext cx="1086255" cy="701516"/>
          </a:xfrm>
          <a:prstGeom prst="rightArrow">
            <a:avLst>
              <a:gd name="adj1" fmla="val 52315"/>
              <a:gd name="adj2" fmla="val 59192"/>
            </a:avLst>
          </a:prstGeom>
          <a:noFill/>
          <a:ln w="31750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algn="ctr"/>
            <a:endParaRPr lang="en-US" altLang="en-US" dirty="0"/>
          </a:p>
        </p:txBody>
      </p:sp>
      <p:sp>
        <p:nvSpPr>
          <p:cNvPr id="32" name="AutoShape 5"/>
          <p:cNvSpPr>
            <a:spLocks noChangeArrowheads="1"/>
          </p:cNvSpPr>
          <p:nvPr/>
        </p:nvSpPr>
        <p:spPr bwMode="auto">
          <a:xfrm rot="10800000">
            <a:off x="4779962" y="4839965"/>
            <a:ext cx="2840038" cy="993815"/>
          </a:xfrm>
          <a:prstGeom prst="rightArrow">
            <a:avLst>
              <a:gd name="adj1" fmla="val 52315"/>
              <a:gd name="adj2" fmla="val 59192"/>
            </a:avLst>
          </a:prstGeom>
          <a:noFill/>
          <a:ln w="31750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algn="ctr"/>
            <a:endParaRPr lang="en-US" altLang="en-US" sz="2800" dirty="0"/>
          </a:p>
        </p:txBody>
      </p:sp>
      <p:sp>
        <p:nvSpPr>
          <p:cNvPr id="35" name="TextBox 34"/>
          <p:cNvSpPr txBox="1"/>
          <p:nvPr/>
        </p:nvSpPr>
        <p:spPr>
          <a:xfrm>
            <a:off x="5479573" y="6215041"/>
            <a:ext cx="1136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Reduction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29638" y="1752600"/>
            <a:ext cx="3333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Remove a node, </a:t>
            </a:r>
            <a:r>
              <a:rPr lang="en-US" dirty="0" err="1"/>
              <a:t>etc</a:t>
            </a:r>
            <a:r>
              <a:rPr lang="en-US" dirty="0"/>
              <a:t>…</a:t>
            </a: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7" name="TextBox 276"/>
              <p:cNvSpPr txBox="1"/>
              <p:nvPr/>
            </p:nvSpPr>
            <p:spPr>
              <a:xfrm>
                <a:off x="8454978" y="2971801"/>
                <a:ext cx="221302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Using any Algorithm for </a:t>
                </a:r>
                <a14:m>
                  <m:oMath xmlns:m="http://schemas.openxmlformats.org/officeDocument/2006/math">
                    <m:r>
                      <a:rPr lang="en-US" b="1" i="1" dirty="0">
                        <a:latin typeface="Cambria Math"/>
                      </a:rPr>
                      <m:t>𝑩</m:t>
                    </m:r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277" name="TextBox 27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4978" y="2971801"/>
                <a:ext cx="2213022" cy="646331"/>
              </a:xfrm>
              <a:prstGeom prst="rect">
                <a:avLst/>
              </a:prstGeom>
              <a:blipFill>
                <a:blip r:embed="rId8"/>
                <a:stretch>
                  <a:fillRect l="-2479" t="-5660" b="-132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8" name="TextBox 277"/>
              <p:cNvSpPr txBox="1"/>
              <p:nvPr/>
            </p:nvSpPr>
            <p:spPr>
              <a:xfrm>
                <a:off x="4480837" y="4247821"/>
                <a:ext cx="333342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Relate Solutions of problem </a:t>
                </a:r>
                <a14:m>
                  <m:oMath xmlns:m="http://schemas.openxmlformats.org/officeDocument/2006/math">
                    <m:r>
                      <a:rPr lang="en-US" b="1" i="1" dirty="0">
                        <a:latin typeface="Cambria Math"/>
                      </a:rPr>
                      <m:t>𝑩</m:t>
                    </m:r>
                    <m:r>
                      <a:rPr lang="en-US" i="1" dirty="0">
                        <a:latin typeface="Cambria Math"/>
                      </a:rPr>
                      <m:t> </m:t>
                    </m:r>
                  </m:oMath>
                </a14:m>
                <a:r>
                  <a:rPr lang="en-US" dirty="0"/>
                  <a:t>to Solutions of </a:t>
                </a:r>
                <a14:m>
                  <m:oMath xmlns:m="http://schemas.openxmlformats.org/officeDocument/2006/math">
                    <m:r>
                      <a:rPr lang="en-US" b="1" i="1" dirty="0">
                        <a:latin typeface="Cambria Math"/>
                      </a:rPr>
                      <m:t>𝑨</m:t>
                    </m:r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278" name="TextBox 2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0837" y="4247821"/>
                <a:ext cx="3333428" cy="646331"/>
              </a:xfrm>
              <a:prstGeom prst="rect">
                <a:avLst/>
              </a:prstGeom>
              <a:blipFill>
                <a:blip r:embed="rId9"/>
                <a:stretch>
                  <a:fillRect l="-1463" t="-5660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9" name="Rectangle 278"/>
              <p:cNvSpPr/>
              <p:nvPr/>
            </p:nvSpPr>
            <p:spPr>
              <a:xfrm>
                <a:off x="8937741" y="5242707"/>
                <a:ext cx="625924" cy="1004887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>
                          <a:solidFill>
                            <a:schemeClr val="tx1"/>
                          </a:solidFill>
                          <a:latin typeface="Cambria Math"/>
                        </a:rPr>
                        <m:t>𝑌</m:t>
                      </m:r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9" name="Rectangle 27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7741" y="5242707"/>
                <a:ext cx="625924" cy="100488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0" name="Flowchart: Magnetic Disk 279"/>
              <p:cNvSpPr/>
              <p:nvPr/>
            </p:nvSpPr>
            <p:spPr>
              <a:xfrm>
                <a:off x="2822171" y="5140410"/>
                <a:ext cx="625924" cy="1184190"/>
              </a:xfrm>
              <a:prstGeom prst="flowChartMagneticDisk">
                <a:avLst/>
              </a:prstGeom>
              <a:solidFill>
                <a:srgbClr val="FF505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>
                          <a:solidFill>
                            <a:schemeClr val="tx1"/>
                          </a:solidFill>
                          <a:latin typeface="Cambria Math"/>
                        </a:rPr>
                        <m:t>𝑋</m:t>
                      </m:r>
                    </m:oMath>
                  </m:oMathPara>
                </a14:m>
                <a:endParaRPr lang="en-US" sz="4000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80" name="Flowchart: Magnetic Disk 27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2171" y="5140410"/>
                <a:ext cx="625924" cy="1184190"/>
              </a:xfrm>
              <a:prstGeom prst="flowChartMagneticDisk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7067612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2">
            <a:extLst>
              <a:ext uri="{FF2B5EF4-FFF2-40B4-BE49-F238E27FC236}">
                <a16:creationId xmlns:a16="http://schemas.microsoft.com/office/drawing/2014/main" id="{40AAB046-5BE9-7945-9244-12ED9B6B03AD}"/>
              </a:ext>
            </a:extLst>
          </p:cNvPr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Quick Background!</a:t>
            </a:r>
          </a:p>
        </p:txBody>
      </p:sp>
      <p:sp>
        <p:nvSpPr>
          <p:cNvPr id="23554" name="Rectangle 3">
            <a:extLst>
              <a:ext uri="{FF2B5EF4-FFF2-40B4-BE49-F238E27FC236}">
                <a16:creationId xmlns:a16="http://schemas.microsoft.com/office/drawing/2014/main" id="{F83019B8-1A6A-D04C-81A1-F828E59E4D65}"/>
              </a:ext>
            </a:extLst>
          </p:cNvPr>
          <p:cNvSpPr>
            <a:spLocks noGrp="1" noChangeArrowheads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609600" y="1752600"/>
            <a:ext cx="5410200" cy="4648200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en-US" sz="2000" b="1" i="1" u="sng" dirty="0">
                <a:ea typeface="ＭＳ Ｐゴシック" panose="020B0600070205080204" pitchFamily="34" charset="-128"/>
              </a:rPr>
              <a:t>P</a:t>
            </a:r>
            <a:r>
              <a:rPr lang="en-US" altLang="en-US" sz="2000" dirty="0">
                <a:ea typeface="ＭＳ Ｐゴシック" panose="020B0600070205080204" pitchFamily="34" charset="-128"/>
              </a:rPr>
              <a:t>: Set of problems solved in polynomial time (e.g., sorting a list)</a:t>
            </a:r>
          </a:p>
          <a:p>
            <a:pPr>
              <a:lnSpc>
                <a:spcPct val="90000"/>
              </a:lnSpc>
            </a:pPr>
            <a:endParaRPr lang="en-US" altLang="en-US" sz="2000" b="1" i="1" u="sng" dirty="0">
              <a:ea typeface="ＭＳ Ｐゴシック" panose="020B0600070205080204" pitchFamily="34" charset="-128"/>
            </a:endParaRPr>
          </a:p>
          <a:p>
            <a:pPr>
              <a:lnSpc>
                <a:spcPct val="90000"/>
              </a:lnSpc>
            </a:pPr>
            <a:r>
              <a:rPr lang="en-US" altLang="en-US" sz="2000" b="1" i="1" u="sng" dirty="0">
                <a:ea typeface="ＭＳ Ｐゴシック" panose="020B0600070205080204" pitchFamily="34" charset="-128"/>
              </a:rPr>
              <a:t>NP</a:t>
            </a:r>
            <a:r>
              <a:rPr lang="en-US" altLang="en-US" sz="2000" dirty="0">
                <a:ea typeface="ＭＳ Ｐゴシック" panose="020B0600070205080204" pitchFamily="34" charset="-128"/>
              </a:rPr>
              <a:t>: Set of problems that can be:</a:t>
            </a:r>
          </a:p>
          <a:p>
            <a:pPr marL="457200" lvl="1" indent="0">
              <a:lnSpc>
                <a:spcPct val="90000"/>
              </a:lnSpc>
              <a:buNone/>
            </a:pPr>
            <a:r>
              <a:rPr lang="en-US" altLang="en-US" sz="1600" dirty="0">
                <a:ea typeface="ＭＳ Ｐゴシック" panose="020B0600070205080204" pitchFamily="34" charset="-128"/>
              </a:rPr>
              <a:t>1) Solved in non-deterministic polynomial time</a:t>
            </a:r>
          </a:p>
          <a:p>
            <a:pPr marL="457200" lvl="1" indent="0">
              <a:lnSpc>
                <a:spcPct val="90000"/>
              </a:lnSpc>
              <a:buNone/>
            </a:pPr>
            <a:r>
              <a:rPr lang="en-US" altLang="en-US" sz="1600" dirty="0">
                <a:ea typeface="ＭＳ Ｐゴシック" panose="020B0600070205080204" pitchFamily="34" charset="-128"/>
              </a:rPr>
              <a:t>2) A solution verified in polynomial time</a:t>
            </a:r>
          </a:p>
          <a:p>
            <a:pPr>
              <a:lnSpc>
                <a:spcPct val="90000"/>
              </a:lnSpc>
            </a:pPr>
            <a:endParaRPr lang="en-US" altLang="en-US" sz="2000" b="1" i="1" u="sng" dirty="0">
              <a:ea typeface="ＭＳ Ｐゴシック" panose="020B0600070205080204" pitchFamily="34" charset="-128"/>
            </a:endParaRPr>
          </a:p>
          <a:p>
            <a:pPr>
              <a:lnSpc>
                <a:spcPct val="90000"/>
              </a:lnSpc>
            </a:pPr>
            <a:r>
              <a:rPr lang="en-US" altLang="en-US" sz="2000" b="1" i="1" u="sng" dirty="0">
                <a:ea typeface="ＭＳ Ｐゴシック" panose="020B0600070205080204" pitchFamily="34" charset="-128"/>
              </a:rPr>
              <a:t>NP-Hard</a:t>
            </a:r>
            <a:r>
              <a:rPr lang="en-US" altLang="en-US" sz="2000" dirty="0">
                <a:ea typeface="ＭＳ Ｐゴシック" panose="020B0600070205080204" pitchFamily="34" charset="-128"/>
              </a:rPr>
              <a:t>: Set of problems that are as hard as (or harder) than the hardest problems in NP</a:t>
            </a:r>
          </a:p>
          <a:p>
            <a:pPr>
              <a:lnSpc>
                <a:spcPct val="90000"/>
              </a:lnSpc>
            </a:pPr>
            <a:endParaRPr lang="en-US" altLang="en-US" sz="2000" b="1" i="1" u="sng" dirty="0">
              <a:ea typeface="ＭＳ Ｐゴシック" panose="020B0600070205080204" pitchFamily="34" charset="-128"/>
            </a:endParaRPr>
          </a:p>
          <a:p>
            <a:pPr>
              <a:lnSpc>
                <a:spcPct val="90000"/>
              </a:lnSpc>
            </a:pPr>
            <a:r>
              <a:rPr lang="en-US" altLang="en-US" sz="2000" b="1" i="1" u="sng" dirty="0">
                <a:ea typeface="ＭＳ Ｐゴシック" panose="020B0600070205080204" pitchFamily="34" charset="-128"/>
              </a:rPr>
              <a:t>NP-Complete</a:t>
            </a:r>
            <a:r>
              <a:rPr lang="en-US" altLang="en-US" sz="2000" dirty="0">
                <a:ea typeface="ＭＳ Ｐゴシック" panose="020B0600070205080204" pitchFamily="34" charset="-128"/>
              </a:rPr>
              <a:t>: Set of problems that are both NP and NP-Hard (i.e., the equally hardest problems in NP)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2147295-469C-7F4E-87CD-DBE9317C56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1200" y="1676400"/>
            <a:ext cx="6095163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71211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Classes of Problems: P vs NP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P</a:t>
                </a:r>
              </a:p>
              <a:p>
                <a:pPr lvl="1"/>
                <a:r>
                  <a:rPr lang="en-US" dirty="0"/>
                  <a:t>Deterministic Polynomial Time</a:t>
                </a:r>
              </a:p>
              <a:p>
                <a:pPr lvl="1"/>
                <a:r>
                  <a:rPr lang="en-US" dirty="0"/>
                  <a:t>P is the set of problems solvable in polynomial time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𝑂</m:t>
                    </m:r>
                    <m:r>
                      <a:rPr lang="en-US" b="0" i="1" smtClean="0">
                        <a:latin typeface="Cambria Math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/>
                          </a:rPr>
                          <m:t>𝑛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p>
                    </m:sSup>
                    <m:r>
                      <a:rPr lang="en-US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dirty="0"/>
                  <a:t> for some number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c</m:t>
                    </m:r>
                  </m:oMath>
                </a14:m>
                <a:endParaRPr lang="en-US" dirty="0"/>
              </a:p>
              <a:p>
                <a:r>
                  <a:rPr lang="en-US" dirty="0"/>
                  <a:t>NP</a:t>
                </a:r>
              </a:p>
              <a:p>
                <a:pPr lvl="1"/>
                <a:r>
                  <a:rPr lang="en-US" dirty="0"/>
                  <a:t>Non-Deterministic Polynomial Time</a:t>
                </a:r>
              </a:p>
              <a:p>
                <a:pPr lvl="1"/>
                <a:r>
                  <a:rPr lang="en-US" dirty="0"/>
                  <a:t>NP is the set of problems </a:t>
                </a:r>
                <a:r>
                  <a:rPr lang="en-US" b="1" i="1" dirty="0"/>
                  <a:t>verifiable</a:t>
                </a:r>
                <a:r>
                  <a:rPr lang="en-US" dirty="0"/>
                  <a:t> in polynomial time</a:t>
                </a:r>
              </a:p>
              <a:p>
                <a:pPr lvl="2"/>
                <a:r>
                  <a:rPr lang="en-US" dirty="0"/>
                  <a:t>Verify a proposed solution (not find one) in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𝑂</m:t>
                    </m:r>
                    <m:r>
                      <a:rPr lang="en-US" i="1">
                        <a:latin typeface="Cambria Math"/>
                      </a:rPr>
                      <m:t>(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/>
                          </a:rPr>
                          <m:t>𝑛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p>
                    </m:sSup>
                    <m:r>
                      <a:rPr lang="en-US" i="1">
                        <a:latin typeface="Cambria Math"/>
                      </a:rPr>
                      <m:t>)</m:t>
                    </m:r>
                  </m:oMath>
                </a14:m>
                <a:r>
                  <a:rPr lang="en-US" dirty="0"/>
                  <a:t> for some number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For decision problems, really verifying using some information we call a </a:t>
                </a:r>
                <a:r>
                  <a:rPr lang="en-US" i="1" dirty="0"/>
                  <a:t>certificate</a:t>
                </a:r>
              </a:p>
              <a:p>
                <a:r>
                  <a:rPr lang="en-US" dirty="0"/>
                  <a:t>Open Problem: Does P=NP?</a:t>
                </a:r>
              </a:p>
              <a:p>
                <a:pPr lvl="1"/>
                <a:r>
                  <a:rPr lang="en-US" dirty="0"/>
                  <a:t>Certainly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𝑃</m:t>
                    </m:r>
                    <m:r>
                      <a:rPr lang="en-US" b="0" i="1" smtClean="0">
                        <a:latin typeface="Cambria Math"/>
                      </a:rPr>
                      <m:t>⊆</m:t>
                    </m:r>
                    <m:r>
                      <a:rPr lang="en-US" b="0" i="1" smtClean="0">
                        <a:latin typeface="Cambria Math"/>
                      </a:rPr>
                      <m:t>𝑁𝑃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72" t="-1681" b="-16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43</a:t>
            </a:fld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4959B19-14F8-4347-9470-03FB5976B6B4}"/>
              </a:ext>
            </a:extLst>
          </p:cNvPr>
          <p:cNvSpPr/>
          <p:nvPr/>
        </p:nvSpPr>
        <p:spPr>
          <a:xfrm>
            <a:off x="9263570" y="1752600"/>
            <a:ext cx="2292734" cy="2292734"/>
          </a:xfrm>
          <a:prstGeom prst="ellipse">
            <a:avLst/>
          </a:prstGeom>
          <a:solidFill>
            <a:srgbClr val="0070C0"/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4C03C99-C4FE-D046-8183-4469080D698B}"/>
              </a:ext>
            </a:extLst>
          </p:cNvPr>
          <p:cNvSpPr/>
          <p:nvPr/>
        </p:nvSpPr>
        <p:spPr>
          <a:xfrm>
            <a:off x="9814788" y="2743199"/>
            <a:ext cx="1219200" cy="1219200"/>
          </a:xfrm>
          <a:prstGeom prst="ellipse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B79FBFF-8DE3-5540-A32F-DEFD7C1FB481}"/>
              </a:ext>
            </a:extLst>
          </p:cNvPr>
          <p:cNvSpPr txBox="1"/>
          <p:nvPr/>
        </p:nvSpPr>
        <p:spPr>
          <a:xfrm>
            <a:off x="10236676" y="3091189"/>
            <a:ext cx="3754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P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1799422-D0C5-184D-944D-DF3A0E952065}"/>
              </a:ext>
            </a:extLst>
          </p:cNvPr>
          <p:cNvSpPr txBox="1"/>
          <p:nvPr/>
        </p:nvSpPr>
        <p:spPr>
          <a:xfrm>
            <a:off x="10201364" y="2195183"/>
            <a:ext cx="6126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NP</a:t>
            </a:r>
          </a:p>
        </p:txBody>
      </p:sp>
    </p:spTree>
    <p:extLst>
      <p:ext uri="{BB962C8B-B14F-4D97-AF65-F5344CB8AC3E}">
        <p14:creationId xmlns:p14="http://schemas.microsoft.com/office/powerpoint/2010/main" val="179877683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𝑘</m:t>
                    </m:r>
                  </m:oMath>
                </a14:m>
                <a:r>
                  <a:rPr lang="en-US" dirty="0"/>
                  <a:t>-Independent Set is NP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1">
                <a:blip r:embed="rId2"/>
                <a:stretch>
                  <a:fillRect b="-8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 anchor="t"/>
              <a:lstStyle/>
              <a:p>
                <a:r>
                  <a:rPr lang="en-US" dirty="0"/>
                  <a:t>To show: Given a potential solution, can we </a:t>
                </a:r>
                <a:r>
                  <a:rPr lang="en-US" b="1" dirty="0"/>
                  <a:t>verify</a:t>
                </a:r>
                <a:r>
                  <a:rPr lang="en-US" dirty="0"/>
                  <a:t> it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𝑂</m:t>
                    </m:r>
                    <m:r>
                      <a:rPr lang="en-US" b="0" i="1" smtClean="0">
                        <a:latin typeface="Cambria Math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/>
                          </a:rPr>
                          <m:t>𝑛</m:t>
                        </m:r>
                      </m:e>
                      <m:sup>
                        <m:r>
                          <a:rPr lang="en-US" b="0" i="1" smtClean="0">
                            <a:latin typeface="Cambria Math"/>
                          </a:rPr>
                          <m:t>𝑝</m:t>
                        </m:r>
                      </m:sup>
                    </m:sSup>
                    <m:r>
                      <a:rPr lang="en-US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dirty="0"/>
                  <a:t>? </a:t>
                </a:r>
                <a14:m>
                  <m:oMath xmlns:m="http://schemas.openxmlformats.org/officeDocument/2006/math">
                    <m:r>
                      <a:rPr lang="en-US" b="0" i="0" dirty="0" smtClean="0">
                        <a:latin typeface="Cambria Math"/>
                      </a:rPr>
                      <m:t>[</m:t>
                    </m:r>
                    <m:r>
                      <a:rPr lang="en-US" b="0" i="1" dirty="0" smtClean="0">
                        <a:latin typeface="Cambria Math"/>
                      </a:rPr>
                      <m:t>𝑛</m:t>
                    </m:r>
                    <m:r>
                      <a:rPr lang="en-US" b="0" i="1" dirty="0" smtClean="0">
                        <a:latin typeface="Cambria Math"/>
                      </a:rPr>
                      <m:t>=</m:t>
                    </m:r>
                    <m:r>
                      <a:rPr lang="en-US" b="0" i="1" dirty="0" smtClean="0">
                        <a:latin typeface="Cambria Math"/>
                      </a:rPr>
                      <m:t>𝑉</m:t>
                    </m:r>
                    <m:r>
                      <a:rPr lang="en-US" b="0" i="1" dirty="0" smtClean="0">
                        <a:latin typeface="Cambria Math"/>
                      </a:rPr>
                      <m:t>+</m:t>
                    </m:r>
                    <m:r>
                      <a:rPr lang="en-US" b="0" i="1" dirty="0" smtClean="0">
                        <a:latin typeface="Cambria Math"/>
                      </a:rPr>
                      <m:t>𝐸</m:t>
                    </m:r>
                    <m:r>
                      <a:rPr lang="en-US" b="0" i="1" dirty="0" smtClean="0">
                        <a:latin typeface="Cambria Math"/>
                      </a:rPr>
                      <m:t>]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89" t="-1401" r="-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44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Content Placeholder 2"/>
              <p:cNvSpPr txBox="1">
                <a:spLocks/>
              </p:cNvSpPr>
              <p:nvPr/>
            </p:nvSpPr>
            <p:spPr>
              <a:xfrm>
                <a:off x="1905000" y="2819400"/>
                <a:ext cx="7162800" cy="183967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dirty="0"/>
                  <a:t>How can we verify it?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Check that it’s of size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𝑘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FF0000"/>
                        </a:solidFill>
                        <a:latin typeface="Cambria Math"/>
                      </a:rPr>
                      <m:t>𝑂</m:t>
                    </m:r>
                    <m:r>
                      <a:rPr lang="en-US" i="1" dirty="0" smtClean="0">
                        <a:solidFill>
                          <a:srgbClr val="FF0000"/>
                        </a:solidFill>
                        <a:latin typeface="Cambria Math"/>
                      </a:rPr>
                      <m:t>(</m:t>
                    </m:r>
                    <m:r>
                      <a:rPr lang="en-US" i="1" dirty="0" smtClean="0">
                        <a:solidFill>
                          <a:srgbClr val="FF0000"/>
                        </a:solidFill>
                        <a:latin typeface="Cambria Math"/>
                      </a:rPr>
                      <m:t>𝑉</m:t>
                    </m:r>
                    <m:r>
                      <a:rPr lang="en-US" i="1" dirty="0" smtClean="0">
                        <a:solidFill>
                          <a:srgbClr val="FF0000"/>
                        </a:solidFill>
                        <a:latin typeface="Cambria Math"/>
                      </a:rPr>
                      <m:t>)</m:t>
                    </m:r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Check that it’s an independent set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FF0000"/>
                        </a:solidFill>
                        <a:latin typeface="Cambria Math"/>
                      </a:rPr>
                      <m:t>𝑂</m:t>
                    </m:r>
                    <m:r>
                      <a:rPr lang="en-US" i="1" dirty="0" smtClean="0">
                        <a:solidFill>
                          <a:srgbClr val="FF0000"/>
                        </a:solidFill>
                        <a:latin typeface="Cambria Math"/>
                      </a:rPr>
                      <m:t>(</m:t>
                    </m:r>
                    <m:sSup>
                      <m:sSupPr>
                        <m:ctrlPr>
                          <a:rPr lang="en-US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solidFill>
                              <a:srgbClr val="FF0000"/>
                            </a:solidFill>
                            <a:latin typeface="Cambria Math"/>
                          </a:rPr>
                          <m:t>𝑉</m:t>
                        </m:r>
                      </m:e>
                      <m:sup>
                        <m:r>
                          <a:rPr lang="en-US" i="1" dirty="0">
                            <a:solidFill>
                              <a:srgbClr val="FF0000"/>
                            </a:solidFill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US" i="1" dirty="0">
                        <a:solidFill>
                          <a:srgbClr val="FF0000"/>
                        </a:solidFill>
                        <a:latin typeface="Cambria Math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0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5000" y="2819400"/>
                <a:ext cx="7162800" cy="1839675"/>
              </a:xfrm>
              <a:prstGeom prst="rect">
                <a:avLst/>
              </a:prstGeom>
              <a:blipFill>
                <a:blip r:embed="rId4"/>
                <a:stretch>
                  <a:fillRect l="-1947" t="-34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46593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𝑘</m:t>
                    </m:r>
                  </m:oMath>
                </a14:m>
                <a:r>
                  <a:rPr lang="en-US" dirty="0"/>
                  <a:t>-Vertex Cover is NP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1">
                <a:blip r:embed="rId2"/>
                <a:stretch>
                  <a:fillRect b="-8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 anchor="t"/>
              <a:lstStyle/>
              <a:p>
                <a:r>
                  <a:rPr lang="en-US" dirty="0"/>
                  <a:t>To show: Given a potential solution, can we </a:t>
                </a:r>
                <a:r>
                  <a:rPr lang="en-US" b="1" dirty="0"/>
                  <a:t>verify</a:t>
                </a:r>
                <a:r>
                  <a:rPr lang="en-US" dirty="0"/>
                  <a:t> it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𝑂</m:t>
                    </m:r>
                    <m:r>
                      <a:rPr lang="en-US" b="0" i="1" smtClean="0">
                        <a:latin typeface="Cambria Math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/>
                          </a:rPr>
                          <m:t>𝑛</m:t>
                        </m:r>
                      </m:e>
                      <m:sup>
                        <m:r>
                          <a:rPr lang="en-US" b="0" i="1" smtClean="0">
                            <a:latin typeface="Cambria Math"/>
                          </a:rPr>
                          <m:t>𝑝</m:t>
                        </m:r>
                      </m:sup>
                    </m:sSup>
                    <m:r>
                      <a:rPr lang="en-US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dirty="0"/>
                  <a:t>? </a:t>
                </a:r>
                <a14:m>
                  <m:oMath xmlns:m="http://schemas.openxmlformats.org/officeDocument/2006/math">
                    <m:r>
                      <a:rPr lang="en-US" b="0" i="0" dirty="0" smtClean="0">
                        <a:latin typeface="Cambria Math"/>
                      </a:rPr>
                      <m:t>[</m:t>
                    </m:r>
                    <m:r>
                      <a:rPr lang="en-US" b="0" i="1" dirty="0" smtClean="0">
                        <a:latin typeface="Cambria Math"/>
                      </a:rPr>
                      <m:t>𝑛</m:t>
                    </m:r>
                    <m:r>
                      <a:rPr lang="en-US" b="0" i="1" dirty="0" smtClean="0">
                        <a:latin typeface="Cambria Math"/>
                      </a:rPr>
                      <m:t>=</m:t>
                    </m:r>
                    <m:r>
                      <a:rPr lang="en-US" b="0" i="1" dirty="0" smtClean="0">
                        <a:latin typeface="Cambria Math"/>
                      </a:rPr>
                      <m:t>𝑉</m:t>
                    </m:r>
                    <m:r>
                      <a:rPr lang="en-US" b="0" i="1" dirty="0" smtClean="0">
                        <a:latin typeface="Cambria Math"/>
                      </a:rPr>
                      <m:t>+</m:t>
                    </m:r>
                    <m:r>
                      <a:rPr lang="en-US" b="0" i="1" dirty="0" smtClean="0">
                        <a:latin typeface="Cambria Math"/>
                      </a:rPr>
                      <m:t>𝐸</m:t>
                    </m:r>
                    <m:r>
                      <a:rPr lang="en-US" b="0" i="1" dirty="0" smtClean="0">
                        <a:latin typeface="Cambria Math"/>
                      </a:rPr>
                      <m:t>]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89" t="-1401" r="-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45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Content Placeholder 2"/>
              <p:cNvSpPr txBox="1">
                <a:spLocks/>
              </p:cNvSpPr>
              <p:nvPr/>
            </p:nvSpPr>
            <p:spPr>
              <a:xfrm>
                <a:off x="1676400" y="2743201"/>
                <a:ext cx="7162800" cy="183967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dirty="0"/>
                  <a:t>How can we verify it?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Check that it’s of size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𝑘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FF0000"/>
                        </a:solidFill>
                        <a:latin typeface="Cambria Math"/>
                      </a:rPr>
                      <m:t>𝑂</m:t>
                    </m:r>
                    <m:r>
                      <a:rPr lang="en-US" i="1" dirty="0" smtClean="0">
                        <a:solidFill>
                          <a:srgbClr val="FF0000"/>
                        </a:solidFill>
                        <a:latin typeface="Cambria Math"/>
                      </a:rPr>
                      <m:t>(</m:t>
                    </m:r>
                    <m:r>
                      <a:rPr lang="en-US" i="1" dirty="0" smtClean="0">
                        <a:solidFill>
                          <a:srgbClr val="FF0000"/>
                        </a:solidFill>
                        <a:latin typeface="Cambria Math"/>
                      </a:rPr>
                      <m:t>𝑉</m:t>
                    </m:r>
                    <m:r>
                      <a:rPr lang="en-US" i="1" dirty="0" smtClean="0">
                        <a:solidFill>
                          <a:srgbClr val="FF0000"/>
                        </a:solidFill>
                        <a:latin typeface="Cambria Math"/>
                      </a:rPr>
                      <m:t>)</m:t>
                    </m:r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Check that it’s a Vertex Cover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FF0000"/>
                        </a:solidFill>
                        <a:latin typeface="Cambria Math"/>
                      </a:rPr>
                      <m:t>𝑂</m:t>
                    </m:r>
                    <m:r>
                      <a:rPr lang="en-US" i="1" dirty="0" smtClean="0">
                        <a:solidFill>
                          <a:srgbClr val="FF0000"/>
                        </a:solidFill>
                        <a:latin typeface="Cambria Math"/>
                      </a:rPr>
                      <m:t>(</m:t>
                    </m:r>
                    <m:r>
                      <a:rPr lang="en-US" i="1" dirty="0" smtClean="0">
                        <a:solidFill>
                          <a:srgbClr val="FF0000"/>
                        </a:solidFill>
                        <a:latin typeface="Cambria Math"/>
                      </a:rPr>
                      <m:t>𝐸</m:t>
                    </m:r>
                    <m:r>
                      <a:rPr lang="en-US" i="1" dirty="0" smtClean="0">
                        <a:solidFill>
                          <a:srgbClr val="FF0000"/>
                        </a:solidFill>
                        <a:latin typeface="Cambria Math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0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400" y="2743201"/>
                <a:ext cx="7162800" cy="1839675"/>
              </a:xfrm>
              <a:prstGeom prst="rect">
                <a:avLst/>
              </a:prstGeom>
              <a:blipFill>
                <a:blip r:embed="rId4"/>
                <a:stretch>
                  <a:fillRect l="-2305" t="-4828" b="-62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78936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NP-Hard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09600" y="1600200"/>
                <a:ext cx="8663562" cy="4525963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How can we try to figure out if P=NP?</a:t>
                </a:r>
              </a:p>
              <a:p>
                <a:r>
                  <a:rPr lang="en-US" dirty="0"/>
                  <a:t>Identify problems at least as “hard” as NP</a:t>
                </a:r>
              </a:p>
              <a:p>
                <a:pPr lvl="1"/>
                <a:r>
                  <a:rPr lang="en-US" dirty="0"/>
                  <a:t>If any of these “hard” problems can be solved in polynomial time, then all NP problems can be solved in polynomial time.</a:t>
                </a:r>
              </a:p>
              <a:p>
                <a:r>
                  <a:rPr lang="en-US" dirty="0"/>
                  <a:t>Definition: NP-Hard: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𝐵</m:t>
                    </m:r>
                  </m:oMath>
                </a14:m>
                <a:r>
                  <a:rPr lang="en-US" dirty="0"/>
                  <a:t> is NP-Hard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∀</m:t>
                    </m:r>
                    <m:r>
                      <a:rPr lang="en-US" b="0" i="1" smtClean="0">
                        <a:latin typeface="Cambria Math"/>
                      </a:rPr>
                      <m:t>𝐴</m:t>
                    </m:r>
                    <m:r>
                      <a:rPr lang="en-US" b="0" i="1" smtClean="0">
                        <a:latin typeface="Cambria Math"/>
                      </a:rPr>
                      <m:t>∈</m:t>
                    </m:r>
                    <m:r>
                      <a:rPr lang="en-US" b="0" i="1" smtClean="0">
                        <a:latin typeface="Cambria Math"/>
                      </a:rPr>
                      <m:t>𝑁𝑃</m:t>
                    </m:r>
                    <m:r>
                      <a:rPr lang="en-US" b="0" i="1" smtClean="0">
                        <a:latin typeface="Cambria Math"/>
                      </a:rPr>
                      <m:t>, </m:t>
                    </m:r>
                    <m:r>
                      <a:rPr lang="en-US" b="0" i="1" smtClean="0">
                        <a:latin typeface="Cambria Math"/>
                      </a:rPr>
                      <m:t>𝐴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≤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𝐵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𝐴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≤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𝐵</m:t>
                    </m:r>
                  </m:oMath>
                </a14:m>
                <a:r>
                  <a:rPr lang="en-US" dirty="0"/>
                  <a:t> means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𝐴</m:t>
                    </m:r>
                  </m:oMath>
                </a14:m>
                <a:r>
                  <a:rPr lang="en-US" dirty="0"/>
                  <a:t> reduces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𝐵</m:t>
                    </m:r>
                  </m:oMath>
                </a14:m>
                <a:r>
                  <a:rPr lang="en-US" dirty="0"/>
                  <a:t> in polynomial time</a:t>
                </a:r>
              </a:p>
              <a:p>
                <a:pPr lvl="1"/>
                <a:r>
                  <a:rPr lang="en-US" dirty="0"/>
                  <a:t>Remember: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𝐴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≤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𝑝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𝐵</m:t>
                    </m:r>
                    <m:r>
                      <a:rPr lang="en-US" i="1">
                        <a:latin typeface="Cambria Math"/>
                      </a:rPr>
                      <m:t> </m:t>
                    </m:r>
                  </m:oMath>
                </a14:m>
                <a:r>
                  <a:rPr lang="en-US" dirty="0"/>
                  <a:t>implies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𝐴</m:t>
                    </m:r>
                  </m:oMath>
                </a14:m>
                <a:r>
                  <a:rPr lang="en-US" dirty="0"/>
                  <a:t> is not harder than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𝐵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1600200"/>
                <a:ext cx="8663562" cy="4525963"/>
              </a:xfrm>
              <a:blipFill>
                <a:blip r:embed="rId2"/>
                <a:stretch>
                  <a:fillRect l="-1757" t="-1401" r="-439" b="-14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46</a:t>
            </a:fld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9281598" y="3634819"/>
            <a:ext cx="2292734" cy="2292734"/>
          </a:xfrm>
          <a:prstGeom prst="ellipse">
            <a:avLst/>
          </a:prstGeom>
          <a:solidFill>
            <a:srgbClr val="0070C0"/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9756616" y="4625418"/>
            <a:ext cx="1219200" cy="1219200"/>
          </a:xfrm>
          <a:prstGeom prst="ellipse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178504" y="4973408"/>
            <a:ext cx="3754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P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143192" y="4185133"/>
            <a:ext cx="6126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NP</a:t>
            </a:r>
          </a:p>
        </p:txBody>
      </p:sp>
      <p:sp>
        <p:nvSpPr>
          <p:cNvPr id="9" name="Oval 8"/>
          <p:cNvSpPr/>
          <p:nvPr/>
        </p:nvSpPr>
        <p:spPr>
          <a:xfrm>
            <a:off x="9582048" y="1370988"/>
            <a:ext cx="1916084" cy="2819400"/>
          </a:xfrm>
          <a:prstGeom prst="ellipse">
            <a:avLst/>
          </a:prstGeom>
          <a:solidFill>
            <a:srgbClr val="FF0000">
              <a:alpha val="50196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0091634" y="2257468"/>
            <a:ext cx="9492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NP-H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859688" y="2690854"/>
            <a:ext cx="16384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At least as “hard” as NP</a:t>
            </a:r>
          </a:p>
        </p:txBody>
      </p:sp>
    </p:spTree>
    <p:extLst>
      <p:ext uri="{BB962C8B-B14F-4D97-AF65-F5344CB8AC3E}">
        <p14:creationId xmlns:p14="http://schemas.microsoft.com/office/powerpoint/2010/main" val="370250111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/>
          <p:cNvSpPr/>
          <p:nvPr/>
        </p:nvSpPr>
        <p:spPr>
          <a:xfrm>
            <a:off x="4488720" y="1773199"/>
            <a:ext cx="3215508" cy="4843619"/>
          </a:xfrm>
          <a:prstGeom prst="rect">
            <a:avLst/>
          </a:prstGeom>
          <a:solidFill>
            <a:srgbClr val="FFA7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A7FF"/>
                </a:solidFill>
              </a:rPr>
              <a:t>NP-Hardness Reduction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47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615701" y="1403866"/>
            <a:ext cx="2228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Any NP-Hard Problem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696200" y="1371600"/>
            <a:ext cx="281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Problem to show is NP-Hard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8454979" y="4873374"/>
                <a:ext cx="150066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Solution for </a:t>
                </a:r>
                <a14:m>
                  <m:oMath xmlns:m="http://schemas.openxmlformats.org/officeDocument/2006/math">
                    <m:r>
                      <a:rPr lang="en-US" b="1" i="1" dirty="0">
                        <a:latin typeface="Cambria Math"/>
                      </a:rPr>
                      <m:t>𝑩</m:t>
                    </m:r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4979" y="4873374"/>
                <a:ext cx="1500667" cy="369332"/>
              </a:xfrm>
              <a:prstGeom prst="rect">
                <a:avLst/>
              </a:prstGeom>
              <a:blipFill>
                <a:blip r:embed="rId2"/>
                <a:stretch>
                  <a:fillRect l="-3361" t="-10345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Flowchart: Magnetic Disk 21"/>
              <p:cNvSpPr/>
              <p:nvPr/>
            </p:nvSpPr>
            <p:spPr>
              <a:xfrm>
                <a:off x="2741659" y="1806836"/>
                <a:ext cx="625924" cy="1184190"/>
              </a:xfrm>
              <a:prstGeom prst="flowChartMagneticDisk">
                <a:avLst/>
              </a:prstGeom>
              <a:solidFill>
                <a:srgbClr val="FF505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>
                          <a:solidFill>
                            <a:schemeClr val="tx1"/>
                          </a:solidFill>
                          <a:latin typeface="Cambria Math"/>
                        </a:rPr>
                        <m:t>𝐴</m:t>
                      </m:r>
                    </m:oMath>
                  </m:oMathPara>
                </a14:m>
                <a:endParaRPr lang="en-US" sz="4000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Flowchart: Magnetic Disk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1659" y="1806836"/>
                <a:ext cx="625924" cy="1184190"/>
              </a:xfrm>
              <a:prstGeom prst="flowChartMagneticDisk">
                <a:avLst/>
              </a:prstGeom>
              <a:blipFill>
                <a:blip r:embed="rId3"/>
                <a:stretch>
                  <a:fillRect l="-9615"/>
                </a:stretch>
              </a:blip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8913392" y="1892573"/>
                <a:ext cx="625924" cy="1004887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>
                          <a:solidFill>
                            <a:schemeClr val="tx1"/>
                          </a:solidFill>
                          <a:latin typeface="Cambria Math"/>
                        </a:rPr>
                        <m:t>𝐵</m:t>
                      </m:r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3392" y="1892573"/>
                <a:ext cx="625924" cy="1004887"/>
              </a:xfrm>
              <a:prstGeom prst="rect">
                <a:avLst/>
              </a:prstGeom>
              <a:blipFill>
                <a:blip r:embed="rId4"/>
                <a:stretch>
                  <a:fillRect l="-11538"/>
                </a:stretch>
              </a:blip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2378525" y="4727933"/>
                <a:ext cx="148624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Solution for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/>
                      </a:rPr>
                      <m:t>𝑨</m:t>
                    </m:r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8525" y="4727933"/>
                <a:ext cx="1486241" cy="369332"/>
              </a:xfrm>
              <a:prstGeom prst="rect">
                <a:avLst/>
              </a:prstGeom>
              <a:blipFill>
                <a:blip r:embed="rId5"/>
                <a:stretch>
                  <a:fillRect l="-2542" t="-6897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AutoShape 5"/>
          <p:cNvSpPr>
            <a:spLocks noChangeArrowheads="1"/>
          </p:cNvSpPr>
          <p:nvPr/>
        </p:nvSpPr>
        <p:spPr bwMode="auto">
          <a:xfrm>
            <a:off x="4627562" y="2137483"/>
            <a:ext cx="2840038" cy="759976"/>
          </a:xfrm>
          <a:prstGeom prst="rightArrow">
            <a:avLst>
              <a:gd name="adj1" fmla="val 52315"/>
              <a:gd name="adj2" fmla="val 59192"/>
            </a:avLst>
          </a:prstGeom>
          <a:noFill/>
          <a:ln w="31750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algn="ctr"/>
            <a:endParaRPr lang="en-US" altLang="en-US" sz="2000" dirty="0"/>
          </a:p>
        </p:txBody>
      </p:sp>
      <p:sp>
        <p:nvSpPr>
          <p:cNvPr id="31" name="AutoShape 5"/>
          <p:cNvSpPr>
            <a:spLocks noChangeArrowheads="1"/>
          </p:cNvSpPr>
          <p:nvPr/>
        </p:nvSpPr>
        <p:spPr bwMode="auto">
          <a:xfrm rot="5400000">
            <a:off x="8725391" y="3466305"/>
            <a:ext cx="1086255" cy="701516"/>
          </a:xfrm>
          <a:prstGeom prst="rightArrow">
            <a:avLst>
              <a:gd name="adj1" fmla="val 52315"/>
              <a:gd name="adj2" fmla="val 59192"/>
            </a:avLst>
          </a:prstGeom>
          <a:noFill/>
          <a:ln w="31750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algn="ctr"/>
            <a:endParaRPr lang="en-US" altLang="en-US" dirty="0"/>
          </a:p>
        </p:txBody>
      </p:sp>
      <p:sp>
        <p:nvSpPr>
          <p:cNvPr id="32" name="AutoShape 5"/>
          <p:cNvSpPr>
            <a:spLocks noChangeArrowheads="1"/>
          </p:cNvSpPr>
          <p:nvPr/>
        </p:nvSpPr>
        <p:spPr bwMode="auto">
          <a:xfrm rot="10800000">
            <a:off x="4779962" y="4839965"/>
            <a:ext cx="2840038" cy="993815"/>
          </a:xfrm>
          <a:prstGeom prst="rightArrow">
            <a:avLst>
              <a:gd name="adj1" fmla="val 52315"/>
              <a:gd name="adj2" fmla="val 59192"/>
            </a:avLst>
          </a:prstGeom>
          <a:noFill/>
          <a:ln w="31750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algn="ctr"/>
            <a:endParaRPr lang="en-US" altLang="en-US" sz="2800" dirty="0"/>
          </a:p>
        </p:txBody>
      </p:sp>
      <p:sp>
        <p:nvSpPr>
          <p:cNvPr id="35" name="TextBox 34"/>
          <p:cNvSpPr txBox="1"/>
          <p:nvPr/>
        </p:nvSpPr>
        <p:spPr>
          <a:xfrm>
            <a:off x="5479573" y="6215041"/>
            <a:ext cx="1136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Reduction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9" name="Rectangle 278"/>
              <p:cNvSpPr/>
              <p:nvPr/>
            </p:nvSpPr>
            <p:spPr>
              <a:xfrm>
                <a:off x="8937741" y="5242707"/>
                <a:ext cx="625924" cy="1004887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>
                          <a:solidFill>
                            <a:schemeClr val="tx1"/>
                          </a:solidFill>
                          <a:latin typeface="Cambria Math"/>
                        </a:rPr>
                        <m:t>𝑌</m:t>
                      </m:r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9" name="Rectangle 27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7741" y="5242707"/>
                <a:ext cx="625924" cy="1004887"/>
              </a:xfrm>
              <a:prstGeom prst="rect">
                <a:avLst/>
              </a:prstGeom>
              <a:blipFill>
                <a:blip r:embed="rId6"/>
                <a:stretch>
                  <a:fillRect l="-9615"/>
                </a:stretch>
              </a:blip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0" name="Flowchart: Magnetic Disk 279"/>
              <p:cNvSpPr/>
              <p:nvPr/>
            </p:nvSpPr>
            <p:spPr>
              <a:xfrm>
                <a:off x="2822171" y="5140410"/>
                <a:ext cx="625924" cy="1184190"/>
              </a:xfrm>
              <a:prstGeom prst="flowChartMagneticDisk">
                <a:avLst/>
              </a:prstGeom>
              <a:solidFill>
                <a:srgbClr val="FF505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>
                          <a:solidFill>
                            <a:schemeClr val="tx1"/>
                          </a:solidFill>
                          <a:latin typeface="Cambria Math"/>
                        </a:rPr>
                        <m:t>𝑋</m:t>
                      </m:r>
                    </m:oMath>
                  </m:oMathPara>
                </a14:m>
                <a:endParaRPr lang="en-US" sz="4000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80" name="Flowchart: Magnetic Disk 27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2171" y="5140410"/>
                <a:ext cx="625924" cy="1184190"/>
              </a:xfrm>
              <a:prstGeom prst="flowChartMagneticDisk">
                <a:avLst/>
              </a:prstGeom>
              <a:blipFill>
                <a:blip r:embed="rId7"/>
                <a:stretch>
                  <a:fillRect l="-9434"/>
                </a:stretch>
              </a:blip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5489064" y="1367136"/>
                <a:ext cx="106413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rgbClr val="FF33CC"/>
                          </a:solidFill>
                          <a:latin typeface="Cambria Math"/>
                        </a:rPr>
                        <m:t>𝑂</m:t>
                      </m:r>
                      <m:r>
                        <a:rPr lang="en-US" sz="2400" i="1">
                          <a:solidFill>
                            <a:srgbClr val="FF33CC"/>
                          </a:solidFill>
                          <a:latin typeface="Cambria Math"/>
                        </a:rPr>
                        <m:t>(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FF33C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FF33CC"/>
                              </a:solidFill>
                              <a:latin typeface="Cambria Math"/>
                            </a:rPr>
                            <m:t>𝑛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FF33CC"/>
                              </a:solidFill>
                              <a:latin typeface="Cambria Math"/>
                            </a:rPr>
                            <m:t>𝑝</m:t>
                          </m:r>
                        </m:sup>
                      </m:sSup>
                      <m:r>
                        <a:rPr lang="en-US" sz="2400" i="1">
                          <a:solidFill>
                            <a:srgbClr val="FF33CC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rgbClr val="FF33CC"/>
                  </a:solidFill>
                </a:endParaRP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9064" y="1367136"/>
                <a:ext cx="1064137" cy="461665"/>
              </a:xfrm>
              <a:prstGeom prst="rect">
                <a:avLst/>
              </a:prstGeom>
              <a:blipFill>
                <a:blip r:embed="rId8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/>
          <p:cNvSpPr txBox="1"/>
          <p:nvPr/>
        </p:nvSpPr>
        <p:spPr>
          <a:xfrm>
            <a:off x="1438390" y="3531108"/>
            <a:ext cx="3633633" cy="830997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Then this could be solved in polynomial time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239000" y="3529194"/>
            <a:ext cx="3125632" cy="830997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If This could be solved in Polynomial time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7979543-C8EF-4E40-906A-F6CD6C075242}"/>
                  </a:ext>
                </a:extLst>
              </p:cNvPr>
              <p:cNvSpPr txBox="1"/>
              <p:nvPr/>
            </p:nvSpPr>
            <p:spPr>
              <a:xfrm>
                <a:off x="161767" y="6083387"/>
                <a:ext cx="1758750" cy="695960"/>
              </a:xfrm>
              <a:prstGeom prst="rect">
                <a:avLst/>
              </a:prstGeom>
              <a:solidFill>
                <a:schemeClr val="bg1"/>
              </a:solidFill>
              <a:ln w="50800">
                <a:solidFill>
                  <a:schemeClr val="accent2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𝑨</m:t>
                      </m:r>
                      <m:sSub>
                        <m:sSubPr>
                          <m:ctrlPr>
                            <a:rPr lang="en-US" sz="36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1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≤</m:t>
                          </m:r>
                        </m:e>
                        <m:sub>
                          <m:r>
                            <a:rPr lang="en-US" sz="3600" b="1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𝒑</m:t>
                          </m:r>
                        </m:sub>
                      </m:sSub>
                      <m:r>
                        <a:rPr lang="en-US" sz="3600" b="1" i="1">
                          <a:solidFill>
                            <a:srgbClr val="FF0000"/>
                          </a:solidFill>
                          <a:latin typeface="Cambria Math"/>
                        </a:rPr>
                        <m:t>𝑩</m:t>
                      </m:r>
                    </m:oMath>
                  </m:oMathPara>
                </a14:m>
                <a:endParaRPr lang="en-US" sz="3600" b="1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7979543-C8EF-4E40-906A-F6CD6C0752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767" y="6083387"/>
                <a:ext cx="1758750" cy="695960"/>
              </a:xfrm>
              <a:prstGeom prst="rect">
                <a:avLst/>
              </a:prstGeom>
              <a:blipFill>
                <a:blip r:embed="rId9"/>
                <a:stretch>
                  <a:fillRect b="-5085"/>
                </a:stretch>
              </a:blipFill>
              <a:ln w="5080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43349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NP-Complete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48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4138755" y="6179123"/>
            <a:ext cx="48351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We now just need a FIRST NP-Hard problem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8869B6A-8AA2-834E-AAF2-1508B87DFF48}"/>
              </a:ext>
            </a:extLst>
          </p:cNvPr>
          <p:cNvSpPr/>
          <p:nvPr/>
        </p:nvSpPr>
        <p:spPr>
          <a:xfrm>
            <a:off x="9281598" y="3634819"/>
            <a:ext cx="2292734" cy="2292734"/>
          </a:xfrm>
          <a:prstGeom prst="ellipse">
            <a:avLst/>
          </a:prstGeom>
          <a:solidFill>
            <a:srgbClr val="0070C0"/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F892FE0-99B6-4641-BED7-CCCA52A6F3E8}"/>
              </a:ext>
            </a:extLst>
          </p:cNvPr>
          <p:cNvSpPr/>
          <p:nvPr/>
        </p:nvSpPr>
        <p:spPr>
          <a:xfrm>
            <a:off x="9756616" y="4625418"/>
            <a:ext cx="1219200" cy="1219200"/>
          </a:xfrm>
          <a:prstGeom prst="ellipse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EFBC7E3-2545-DE4B-AC4C-B81C25392895}"/>
              </a:ext>
            </a:extLst>
          </p:cNvPr>
          <p:cNvSpPr txBox="1"/>
          <p:nvPr/>
        </p:nvSpPr>
        <p:spPr>
          <a:xfrm>
            <a:off x="10178504" y="4973408"/>
            <a:ext cx="3754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P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7C85D5D-EAF4-5B4A-93C5-E9FFA7690E00}"/>
              </a:ext>
            </a:extLst>
          </p:cNvPr>
          <p:cNvSpPr txBox="1"/>
          <p:nvPr/>
        </p:nvSpPr>
        <p:spPr>
          <a:xfrm>
            <a:off x="10143192" y="4185133"/>
            <a:ext cx="6126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NP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31D6F8A-E1ED-8A41-8415-CDF0468588CE}"/>
              </a:ext>
            </a:extLst>
          </p:cNvPr>
          <p:cNvSpPr/>
          <p:nvPr/>
        </p:nvSpPr>
        <p:spPr>
          <a:xfrm>
            <a:off x="9582048" y="1370988"/>
            <a:ext cx="1916084" cy="2819400"/>
          </a:xfrm>
          <a:prstGeom prst="ellipse">
            <a:avLst/>
          </a:prstGeom>
          <a:solidFill>
            <a:srgbClr val="FF0000">
              <a:alpha val="50196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D3FA51B-E6DF-6E44-9A43-E0EBD51D6CE9}"/>
              </a:ext>
            </a:extLst>
          </p:cNvPr>
          <p:cNvSpPr txBox="1"/>
          <p:nvPr/>
        </p:nvSpPr>
        <p:spPr>
          <a:xfrm>
            <a:off x="10091634" y="2257468"/>
            <a:ext cx="9492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NP-H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745376C-D3A2-ED42-B2D6-ED0611F98A1C}"/>
              </a:ext>
            </a:extLst>
          </p:cNvPr>
          <p:cNvSpPr txBox="1"/>
          <p:nvPr/>
        </p:nvSpPr>
        <p:spPr>
          <a:xfrm>
            <a:off x="9859688" y="2690854"/>
            <a:ext cx="16384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At least as “hard” as NP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87168E2-C10B-7C4F-8F53-EE558EE71DF5}"/>
              </a:ext>
            </a:extLst>
          </p:cNvPr>
          <p:cNvSpPr txBox="1"/>
          <p:nvPr/>
        </p:nvSpPr>
        <p:spPr>
          <a:xfrm>
            <a:off x="10061783" y="3621920"/>
            <a:ext cx="9140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NP-C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Content Placeholder 2">
                <a:extLst>
                  <a:ext uri="{FF2B5EF4-FFF2-40B4-BE49-F238E27FC236}">
                    <a16:creationId xmlns:a16="http://schemas.microsoft.com/office/drawing/2014/main" id="{02162849-EDE2-414F-BA39-2388C5467D5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04800" y="1342859"/>
                <a:ext cx="7667910" cy="5013491"/>
              </a:xfrm>
            </p:spPr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r>
                  <a:rPr lang="en-US" b="1" dirty="0"/>
                  <a:t>NP-Complete = NP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/>
                      </a:rPr>
                      <m:t>∩</m:t>
                    </m:r>
                  </m:oMath>
                </a14:m>
                <a:r>
                  <a:rPr lang="en-US" b="1" dirty="0"/>
                  <a:t> NP-Hard</a:t>
                </a:r>
              </a:p>
              <a:p>
                <a:pPr lvl="1"/>
                <a:r>
                  <a:rPr lang="en-US" dirty="0"/>
                  <a:t>The “hardest” of all the problems in NP</a:t>
                </a:r>
              </a:p>
              <a:p>
                <a:pPr lvl="1"/>
                <a:r>
                  <a:rPr lang="en-US" dirty="0"/>
                  <a:t>An NP-C problem is polynomial </a:t>
                </a:r>
                <a:r>
                  <a:rPr lang="en-US" dirty="0" err="1"/>
                  <a:t>iff</a:t>
                </a:r>
                <a:r>
                  <a:rPr lang="en-US" dirty="0"/>
                  <a:t> all NP problems are polynomial.  I.e. P=NP</a:t>
                </a:r>
              </a:p>
              <a:p>
                <a:pPr lvl="1"/>
                <a:r>
                  <a:rPr lang="en-US" dirty="0"/>
                  <a:t>If P=NP, then all NP-C problems are polynomial</a:t>
                </a:r>
              </a:p>
              <a:p>
                <a:pPr lvl="1"/>
                <a:r>
                  <a:rPr lang="en-US" dirty="0"/>
                  <a:t>“Together they stand, together they fall”</a:t>
                </a:r>
              </a:p>
              <a:p>
                <a:r>
                  <a:rPr lang="en-US" b="1" dirty="0"/>
                  <a:t>How to show a problem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𝑪</m:t>
                    </m:r>
                  </m:oMath>
                </a14:m>
                <a:r>
                  <a:rPr lang="en-US" b="1" dirty="0"/>
                  <a:t> is NP-Complete?</a:t>
                </a:r>
              </a:p>
              <a:p>
                <a:pPr lvl="1"/>
                <a:r>
                  <a:rPr lang="en-US" dirty="0"/>
                  <a:t>Show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 belongs to NP</a:t>
                </a:r>
              </a:p>
              <a:p>
                <a:pPr lvl="2"/>
                <a:r>
                  <a:rPr lang="en-US" dirty="0"/>
                  <a:t>Show we can verify a solution in polynomial time</a:t>
                </a:r>
              </a:p>
              <a:p>
                <a:pPr lvl="1"/>
                <a:r>
                  <a:rPr lang="en-US" dirty="0"/>
                  <a:t>Show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 is NP-Hard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∀</m:t>
                    </m:r>
                    <m:r>
                      <a:rPr lang="en-US" i="1">
                        <a:latin typeface="Cambria Math"/>
                      </a:rPr>
                      <m:t>𝐴</m:t>
                    </m:r>
                    <m:r>
                      <a:rPr lang="en-US" i="1">
                        <a:latin typeface="Cambria Math"/>
                      </a:rPr>
                      <m:t>∈</m:t>
                    </m:r>
                    <m:r>
                      <a:rPr lang="en-US" i="1">
                        <a:latin typeface="Cambria Math"/>
                      </a:rPr>
                      <m:t>𝑁𝑃</m:t>
                    </m:r>
                    <m:r>
                      <a:rPr lang="en-US" i="1">
                        <a:latin typeface="Cambria Math"/>
                      </a:rPr>
                      <m:t>, </m:t>
                    </m:r>
                    <m:r>
                      <a:rPr lang="en-US" i="1">
                        <a:latin typeface="Cambria Math"/>
                      </a:rPr>
                      <m:t>𝐴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≤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  (That sounds really hard to do!)</a:t>
                </a:r>
              </a:p>
              <a:p>
                <a:pPr lvl="2"/>
                <a:r>
                  <a:rPr lang="en-US" dirty="0"/>
                  <a:t>Or, show a reduction from another NP-Hard problem. (Why?  Details next.)</a:t>
                </a:r>
              </a:p>
            </p:txBody>
          </p:sp>
        </mc:Choice>
        <mc:Fallback>
          <p:sp>
            <p:nvSpPr>
              <p:cNvPr id="21" name="Content Placeholder 2">
                <a:extLst>
                  <a:ext uri="{FF2B5EF4-FFF2-40B4-BE49-F238E27FC236}">
                    <a16:creationId xmlns:a16="http://schemas.microsoft.com/office/drawing/2014/main" id="{02162849-EDE2-414F-BA39-2388C5467D5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800" y="1342859"/>
                <a:ext cx="7667910" cy="5013491"/>
              </a:xfrm>
              <a:blipFill>
                <a:blip r:embed="rId2"/>
                <a:stretch>
                  <a:fillRect l="-1987" t="-2020" r="-1490" b="-1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877576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2">
            <a:extLst>
              <a:ext uri="{FF2B5EF4-FFF2-40B4-BE49-F238E27FC236}">
                <a16:creationId xmlns:a16="http://schemas.microsoft.com/office/drawing/2014/main" id="{40AAB046-5BE9-7945-9244-12ED9B6B03AD}"/>
              </a:ext>
            </a:extLst>
          </p:cNvPr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NP-Completeness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554" name="Rectangle 3">
                <a:extLst>
                  <a:ext uri="{FF2B5EF4-FFF2-40B4-BE49-F238E27FC236}">
                    <a16:creationId xmlns:a16="http://schemas.microsoft.com/office/drawing/2014/main" id="{F83019B8-1A6A-D04C-81A1-F828E59E4D65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  <p:custDataLst>
                  <p:tags r:id="rId2"/>
                </p:custDataLst>
              </p:nvPr>
            </p:nvSpPr>
            <p:spPr>
              <a:xfrm>
                <a:off x="609600" y="1295400"/>
                <a:ext cx="10896600" cy="5105400"/>
              </a:xfrm>
            </p:spPr>
            <p:txBody>
              <a:bodyPr anchor="t">
                <a:normAutofit lnSpcReduction="10000"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altLang="en-US" sz="2800" dirty="0">
                    <a:ea typeface="ＭＳ Ｐゴシック" panose="020B0600070205080204" pitchFamily="34" charset="-128"/>
                  </a:rPr>
                  <a:t>So…a problem is NP-Complete if you can do the following:</a:t>
                </a:r>
              </a:p>
              <a:p>
                <a:pPr>
                  <a:lnSpc>
                    <a:spcPct val="90000"/>
                  </a:lnSpc>
                </a:pPr>
                <a:endParaRPr lang="en-US" altLang="en-US" sz="2800" dirty="0">
                  <a:ea typeface="ＭＳ Ｐゴシック" panose="020B0600070205080204" pitchFamily="34" charset="-128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altLang="en-US" sz="2800" dirty="0">
                    <a:ea typeface="ＭＳ Ｐゴシック" panose="020B0600070205080204" pitchFamily="34" charset="-128"/>
                  </a:rPr>
                  <a:t>1) Show how to verify it in polynomial time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altLang="en-US" sz="2400" dirty="0">
                    <a:ea typeface="ＭＳ Ｐゴシック" panose="020B0600070205080204" pitchFamily="34" charset="-128"/>
                  </a:rPr>
                  <a:t>Given a solution to the problem, verify it is correct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altLang="en-US" sz="2400" dirty="0">
                    <a:ea typeface="ＭＳ Ｐゴシック" panose="020B0600070205080204" pitchFamily="34" charset="-128"/>
                  </a:rPr>
                  <a:t>That algorithm’s runtime needs to be a polynomial (usually easy)</a:t>
                </a:r>
              </a:p>
              <a:p>
                <a:pPr lvl="1">
                  <a:lnSpc>
                    <a:spcPct val="90000"/>
                  </a:lnSpc>
                </a:pPr>
                <a:endParaRPr lang="en-US" altLang="en-US" sz="2400" dirty="0">
                  <a:ea typeface="ＭＳ Ｐゴシック" panose="020B0600070205080204" pitchFamily="34" charset="-128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altLang="en-US" sz="2800" dirty="0">
                    <a:ea typeface="ＭＳ Ｐゴシック" panose="020B0600070205080204" pitchFamily="34" charset="-128"/>
                  </a:rPr>
                  <a:t>2) Show the problem is NP-Hard (as hard or harder than a known NP-Hard Problem)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altLang="en-US" sz="2400" dirty="0">
                    <a:ea typeface="ＭＳ Ｐゴシック" panose="020B0600070205080204" pitchFamily="34" charset="-128"/>
                  </a:rPr>
                  <a:t>Take a currently known NP-Hard problem (let’s call it A)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altLang="en-US" sz="2400" dirty="0">
                    <a:ea typeface="ＭＳ Ｐゴシック" panose="020B0600070205080204" pitchFamily="34" charset="-128"/>
                  </a:rPr>
                  <a:t>Show that </a:t>
                </a:r>
                <a14:m>
                  <m:oMath xmlns:m="http://schemas.openxmlformats.org/officeDocument/2006/math">
                    <m:r>
                      <a:rPr lang="en-US" altLang="en-US" sz="2400" b="0" i="1" smtClean="0">
                        <a:latin typeface="Cambria Math" panose="02040503050406030204" pitchFamily="18" charset="0"/>
                        <a:ea typeface="ＭＳ Ｐゴシック" panose="020B0600070205080204" pitchFamily="34" charset="-128"/>
                      </a:rPr>
                      <m:t>𝐴</m:t>
                    </m:r>
                    <m:sSub>
                      <m:sSubPr>
                        <m:ctrlPr>
                          <a:rPr lang="en-US" altLang="en-US" sz="2400" b="0" i="1" smtClean="0">
                            <a:latin typeface="Cambria Math" panose="02040503050406030204" pitchFamily="18" charset="0"/>
                            <a:ea typeface="ＭＳ Ｐゴシック" panose="020B0600070205080204" pitchFamily="34" charset="-128"/>
                          </a:rPr>
                        </m:ctrlPr>
                      </m:sSubPr>
                      <m:e>
                        <m:r>
                          <a:rPr lang="en-US" altLang="en-US" sz="2400" b="0" i="1" smtClean="0">
                            <a:latin typeface="Cambria Math" panose="02040503050406030204" pitchFamily="18" charset="0"/>
                            <a:ea typeface="ＭＳ Ｐゴシック" panose="020B0600070205080204" pitchFamily="34" charset="-128"/>
                          </a:rPr>
                          <m:t>≤</m:t>
                        </m:r>
                      </m:e>
                      <m:sub>
                        <m:r>
                          <a:rPr lang="en-US" altLang="en-US" sz="2400" b="0" i="1" smtClean="0">
                            <a:latin typeface="Cambria Math" panose="02040503050406030204" pitchFamily="18" charset="0"/>
                            <a:ea typeface="ＭＳ Ｐゴシック" panose="020B0600070205080204" pitchFamily="34" charset="-128"/>
                          </a:rPr>
                          <m:t>𝑝</m:t>
                        </m:r>
                      </m:sub>
                    </m:sSub>
                    <m:r>
                      <a:rPr lang="en-US" altLang="en-US" sz="2400" b="0" i="1" smtClean="0">
                        <a:latin typeface="Cambria Math" panose="02040503050406030204" pitchFamily="18" charset="0"/>
                        <a:ea typeface="ＭＳ Ｐゴシック" panose="020B0600070205080204" pitchFamily="34" charset="-128"/>
                      </a:rPr>
                      <m:t>𝑋</m:t>
                    </m:r>
                  </m:oMath>
                </a14:m>
                <a:r>
                  <a:rPr lang="en-US" altLang="en-US" sz="2400" dirty="0">
                    <a:ea typeface="ＭＳ Ｐゴシック" panose="020B0600070205080204" pitchFamily="34" charset="-128"/>
                  </a:rPr>
                  <a:t>  (where X is your problem)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altLang="en-US" sz="2400" dirty="0">
                    <a:ea typeface="ＭＳ Ｐゴシック" panose="020B0600070205080204" pitchFamily="34" charset="-128"/>
                  </a:rPr>
                  <a:t>Why?  If </a:t>
                </a:r>
                <a14:m>
                  <m:oMath xmlns:m="http://schemas.openxmlformats.org/officeDocument/2006/math">
                    <m:r>
                      <a:rPr lang="en-US" altLang="en-US" sz="2400" i="1">
                        <a:latin typeface="Cambria Math" panose="02040503050406030204" pitchFamily="18" charset="0"/>
                        <a:ea typeface="ＭＳ Ｐゴシック" panose="020B0600070205080204" pitchFamily="34" charset="-128"/>
                      </a:rPr>
                      <m:t>𝐴</m:t>
                    </m:r>
                  </m:oMath>
                </a14:m>
                <a:r>
                  <a:rPr lang="en-US" altLang="en-US" sz="2400" dirty="0">
                    <a:ea typeface="ＭＳ Ｐゴシック" panose="020B0600070205080204" pitchFamily="34" charset="-128"/>
                  </a:rPr>
                  <a:t> is NP-Hard, then:	</a:t>
                </a:r>
                <a:r>
                  <a:rPr lang="en-US" altLang="en-US" sz="2400" i="1" dirty="0">
                    <a:ea typeface="ＭＳ Ｐゴシック" panose="020B0600070205080204" pitchFamily="34" charset="-128"/>
                  </a:rPr>
                  <a:t>any NP problem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400" i="1">
                            <a:latin typeface="Cambria Math" panose="02040503050406030204" pitchFamily="18" charset="0"/>
                            <a:ea typeface="ＭＳ Ｐゴシック" panose="020B0600070205080204" pitchFamily="34" charset="-128"/>
                          </a:rPr>
                        </m:ctrlPr>
                      </m:sSubPr>
                      <m:e>
                        <m:r>
                          <a:rPr lang="en-US" altLang="en-US" sz="2400" i="1">
                            <a:latin typeface="Cambria Math" panose="02040503050406030204" pitchFamily="18" charset="0"/>
                            <a:ea typeface="ＭＳ Ｐゴシック" panose="020B0600070205080204" pitchFamily="34" charset="-128"/>
                          </a:rPr>
                          <m:t>≤</m:t>
                        </m:r>
                      </m:e>
                      <m:sub>
                        <m:r>
                          <a:rPr lang="en-US" altLang="en-US" sz="2400" i="1">
                            <a:latin typeface="Cambria Math" panose="02040503050406030204" pitchFamily="18" charset="0"/>
                            <a:ea typeface="ＭＳ Ｐゴシック" panose="020B0600070205080204" pitchFamily="34" charset="-128"/>
                          </a:rPr>
                          <m:t>𝑝</m:t>
                        </m:r>
                      </m:sub>
                    </m:sSub>
                    <m:r>
                      <a:rPr lang="en-US" altLang="en-US" sz="2400" b="0" i="1" smtClean="0">
                        <a:latin typeface="Cambria Math" panose="02040503050406030204" pitchFamily="18" charset="0"/>
                        <a:ea typeface="ＭＳ Ｐゴシック" panose="020B0600070205080204" pitchFamily="34" charset="-128"/>
                      </a:rPr>
                      <m:t>𝐴</m:t>
                    </m:r>
                  </m:oMath>
                </a14:m>
                <a:r>
                  <a:rPr lang="en-US" altLang="en-US" sz="2400" dirty="0">
                    <a:ea typeface="ＭＳ Ｐゴシック" panose="020B0600070205080204" pitchFamily="34" charset="-128"/>
                  </a:rPr>
                  <a:t> 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altLang="en-US" sz="2400" dirty="0">
                    <a:ea typeface="ＭＳ Ｐゴシック" panose="020B0600070205080204" pitchFamily="34" charset="-128"/>
                  </a:rPr>
                  <a:t>Transitivity:   			</a:t>
                </a:r>
                <a:r>
                  <a:rPr lang="en-US" altLang="en-US" sz="2400" i="1" dirty="0">
                    <a:ea typeface="ＭＳ Ｐゴシック" panose="020B0600070205080204" pitchFamily="34" charset="-128"/>
                  </a:rPr>
                  <a:t>any NP problem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400" i="1">
                            <a:latin typeface="Cambria Math" panose="02040503050406030204" pitchFamily="18" charset="0"/>
                            <a:ea typeface="ＭＳ Ｐゴシック" panose="020B0600070205080204" pitchFamily="34" charset="-128"/>
                          </a:rPr>
                        </m:ctrlPr>
                      </m:sSubPr>
                      <m:e>
                        <m:r>
                          <a:rPr lang="en-US" altLang="en-US" sz="2400" i="1">
                            <a:latin typeface="Cambria Math" panose="02040503050406030204" pitchFamily="18" charset="0"/>
                            <a:ea typeface="ＭＳ Ｐゴシック" panose="020B0600070205080204" pitchFamily="34" charset="-128"/>
                          </a:rPr>
                          <m:t>≤</m:t>
                        </m:r>
                      </m:e>
                      <m:sub>
                        <m:r>
                          <a:rPr lang="en-US" altLang="en-US" sz="2400" i="1">
                            <a:latin typeface="Cambria Math" panose="02040503050406030204" pitchFamily="18" charset="0"/>
                            <a:ea typeface="ＭＳ Ｐゴシック" panose="020B0600070205080204" pitchFamily="34" charset="-128"/>
                          </a:rPr>
                          <m:t>𝑝</m:t>
                        </m:r>
                      </m:sub>
                    </m:sSub>
                    <m:r>
                      <a:rPr lang="en-US" altLang="en-US" sz="2400" i="1">
                        <a:latin typeface="Cambria Math" panose="02040503050406030204" pitchFamily="18" charset="0"/>
                        <a:ea typeface="ＭＳ Ｐゴシック" panose="020B0600070205080204" pitchFamily="34" charset="-128"/>
                      </a:rPr>
                      <m:t>𝐴</m:t>
                    </m:r>
                  </m:oMath>
                </a14:m>
                <a:r>
                  <a:rPr lang="en-US" altLang="en-US" sz="2400" dirty="0">
                    <a:ea typeface="ＭＳ Ｐゴシック" panose="020B0600070205080204" pitchFamily="34" charset="-128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400" i="1">
                            <a:latin typeface="Cambria Math" panose="02040503050406030204" pitchFamily="18" charset="0"/>
                            <a:ea typeface="ＭＳ Ｐゴシック" panose="020B0600070205080204" pitchFamily="34" charset="-128"/>
                          </a:rPr>
                        </m:ctrlPr>
                      </m:sSubPr>
                      <m:e>
                        <m:r>
                          <a:rPr lang="en-US" altLang="en-US" sz="2400" i="1">
                            <a:latin typeface="Cambria Math" panose="02040503050406030204" pitchFamily="18" charset="0"/>
                            <a:ea typeface="ＭＳ Ｐゴシック" panose="020B0600070205080204" pitchFamily="34" charset="-128"/>
                          </a:rPr>
                          <m:t>≤</m:t>
                        </m:r>
                      </m:e>
                      <m:sub>
                        <m:r>
                          <a:rPr lang="en-US" altLang="en-US" sz="2400" i="1">
                            <a:latin typeface="Cambria Math" panose="02040503050406030204" pitchFamily="18" charset="0"/>
                            <a:ea typeface="ＭＳ Ｐゴシック" panose="020B0600070205080204" pitchFamily="34" charset="-128"/>
                          </a:rPr>
                          <m:t>𝑝</m:t>
                        </m:r>
                      </m:sub>
                    </m:sSub>
                    <m:r>
                      <a:rPr lang="en-US" altLang="en-US" sz="2400" i="1">
                        <a:latin typeface="Cambria Math" panose="02040503050406030204" pitchFamily="18" charset="0"/>
                        <a:ea typeface="ＭＳ Ｐゴシック" panose="020B0600070205080204" pitchFamily="34" charset="-128"/>
                      </a:rPr>
                      <m:t>𝑋</m:t>
                    </m:r>
                  </m:oMath>
                </a14:m>
                <a:endParaRPr lang="en-US" altLang="en-US" sz="2400" dirty="0">
                  <a:ea typeface="ＭＳ Ｐゴシック" panose="020B0600070205080204" pitchFamily="34" charset="-128"/>
                </a:endParaRPr>
              </a:p>
              <a:p>
                <a:pPr lvl="1">
                  <a:lnSpc>
                    <a:spcPct val="90000"/>
                  </a:lnSpc>
                </a:pPr>
                <a:r>
                  <a:rPr lang="en-US" altLang="en-US" sz="2400" dirty="0">
                    <a:ea typeface="ＭＳ Ｐゴシック" panose="020B0600070205080204" pitchFamily="34" charset="-128"/>
                  </a:rPr>
                  <a:t>So </a:t>
                </a:r>
                <a14:m>
                  <m:oMath xmlns:m="http://schemas.openxmlformats.org/officeDocument/2006/math">
                    <m:r>
                      <a:rPr lang="en-US" altLang="en-US" sz="2400" i="1">
                        <a:latin typeface="Cambria Math" panose="02040503050406030204" pitchFamily="18" charset="0"/>
                        <a:ea typeface="ＭＳ Ｐゴシック" panose="020B0600070205080204" pitchFamily="34" charset="-128"/>
                      </a:rPr>
                      <m:t>𝑋</m:t>
                    </m:r>
                  </m:oMath>
                </a14:m>
                <a:r>
                  <a:rPr lang="en-US" altLang="en-US" sz="2400" dirty="0">
                    <a:ea typeface="ＭＳ Ｐゴシック" panose="020B0600070205080204" pitchFamily="34" charset="-128"/>
                  </a:rPr>
                  <a:t> satisfies definition of NP-Hard</a:t>
                </a:r>
              </a:p>
            </p:txBody>
          </p:sp>
        </mc:Choice>
        <mc:Fallback xmlns="">
          <p:sp>
            <p:nvSpPr>
              <p:cNvPr id="23554" name="Rectangle 3">
                <a:extLst>
                  <a:ext uri="{FF2B5EF4-FFF2-40B4-BE49-F238E27FC236}">
                    <a16:creationId xmlns:a16="http://schemas.microsoft.com/office/drawing/2014/main" id="{F83019B8-1A6A-D04C-81A1-F828E59E4D6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  <p:custDataLst>
                  <p:tags r:id="rId4"/>
                </p:custDataLst>
              </p:nvPr>
            </p:nvSpPr>
            <p:spPr>
              <a:xfrm>
                <a:off x="609600" y="1295400"/>
                <a:ext cx="10896600" cy="5105400"/>
              </a:xfrm>
              <a:blipFill>
                <a:blip r:embed="rId5"/>
                <a:stretch>
                  <a:fillRect l="-1048" t="-2978" b="-19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906180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Exam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Monday, December 9, 7pm in Maury 209 (our section)</a:t>
            </a:r>
          </a:p>
          <a:p>
            <a:pPr lvl="1"/>
            <a:r>
              <a:rPr lang="en-US" dirty="0"/>
              <a:t>Practice exam coming soon</a:t>
            </a:r>
          </a:p>
          <a:p>
            <a:pPr lvl="1"/>
            <a:r>
              <a:rPr lang="en-US" dirty="0"/>
              <a:t>Review session likely the weekend before</a:t>
            </a:r>
          </a:p>
          <a:p>
            <a:pPr lvl="1"/>
            <a:r>
              <a:rPr lang="en-US" dirty="0"/>
              <a:t>SDAC: please schedule for some time on Monday 12/9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19666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5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b="0" dirty="0">
                <a:latin typeface="Helvetica Neue" panose="02000503000000020004" pitchFamily="2" charset="0"/>
                <a:ea typeface="Helvetica Neue" panose="02000503000000020004" pitchFamily="2" charset="0"/>
              </a:rPr>
              <a:t>“Consequences” of NP-Completeness</a:t>
            </a:r>
          </a:p>
        </p:txBody>
      </p:sp>
      <p:sp>
        <p:nvSpPr>
          <p:cNvPr id="44036" name="Rectangle 3"/>
          <p:cNvSpPr>
            <a:spLocks noGrp="1" noChangeArrowheads="1"/>
          </p:cNvSpPr>
          <p:nvPr>
            <p:ph idx="1"/>
            <p:custDataLst>
              <p:tags r:id="rId2"/>
            </p:custDataLst>
          </p:nvPr>
        </p:nvSpPr>
        <p:spPr/>
        <p:txBody>
          <a:bodyPr>
            <a:normAutofit lnSpcReduction="10000"/>
          </a:bodyPr>
          <a:lstStyle/>
          <a:p>
            <a:r>
              <a:rPr lang="en-US" sz="2800" dirty="0"/>
              <a:t>NP-Complete is the set of </a:t>
            </a:r>
            <a:r>
              <a:rPr lang="ja-JP" altLang="en-US" sz="2800"/>
              <a:t>“</a:t>
            </a:r>
            <a:r>
              <a:rPr lang="en-US" sz="2800" dirty="0"/>
              <a:t>hardest</a:t>
            </a:r>
            <a:r>
              <a:rPr lang="ja-JP" altLang="en-US" sz="2800" dirty="0"/>
              <a:t>”</a:t>
            </a:r>
            <a:r>
              <a:rPr lang="en-US" sz="2800" dirty="0"/>
              <a:t> problems in NP, with these important properties:</a:t>
            </a:r>
          </a:p>
          <a:p>
            <a:pPr lvl="1"/>
            <a:r>
              <a:rPr lang="en-US" sz="2400" dirty="0">
                <a:ea typeface="ＭＳ Ｐゴシック" charset="0"/>
              </a:rPr>
              <a:t>If any </a:t>
            </a:r>
            <a:r>
              <a:rPr lang="en-US" sz="2400" i="1" dirty="0">
                <a:ea typeface="ＭＳ Ｐゴシック" charset="0"/>
              </a:rPr>
              <a:t>one </a:t>
            </a:r>
            <a:r>
              <a:rPr lang="en-US" sz="2400" dirty="0">
                <a:ea typeface="ＭＳ Ｐゴシック" charset="0"/>
              </a:rPr>
              <a:t>NP-Complete problem can be solved in polynomial time…</a:t>
            </a:r>
          </a:p>
          <a:p>
            <a:pPr lvl="1"/>
            <a:r>
              <a:rPr lang="en-US" sz="2400" dirty="0">
                <a:ea typeface="ＭＳ Ｐゴシック" charset="0"/>
              </a:rPr>
              <a:t>…then </a:t>
            </a:r>
            <a:r>
              <a:rPr lang="en-US" sz="2400" i="1" dirty="0">
                <a:ea typeface="ＭＳ Ｐゴシック" charset="0"/>
              </a:rPr>
              <a:t>every </a:t>
            </a:r>
            <a:r>
              <a:rPr lang="en-US" sz="2400" dirty="0">
                <a:ea typeface="ＭＳ Ｐゴシック" charset="0"/>
              </a:rPr>
              <a:t>NP-Complete problem can be solved in polynomial time…</a:t>
            </a:r>
          </a:p>
          <a:p>
            <a:pPr lvl="1"/>
            <a:r>
              <a:rPr lang="en-US" sz="2400" dirty="0">
                <a:ea typeface="ＭＳ Ｐゴシック" charset="0"/>
              </a:rPr>
              <a:t>…and in fact </a:t>
            </a:r>
            <a:r>
              <a:rPr lang="en-US" sz="2400" i="1" dirty="0">
                <a:ea typeface="ＭＳ Ｐゴシック" charset="0"/>
              </a:rPr>
              <a:t>every </a:t>
            </a:r>
            <a:r>
              <a:rPr lang="en-US" sz="2400" dirty="0">
                <a:ea typeface="ＭＳ Ｐゴシック" charset="0"/>
              </a:rPr>
              <a:t>problem in </a:t>
            </a:r>
            <a:r>
              <a:rPr lang="en-US" sz="2400" b="1" dirty="0">
                <a:ea typeface="ＭＳ Ｐゴシック" charset="0"/>
              </a:rPr>
              <a:t>NP</a:t>
            </a:r>
            <a:r>
              <a:rPr lang="en-US" sz="2400" dirty="0">
                <a:ea typeface="ＭＳ Ｐゴシック" charset="0"/>
              </a:rPr>
              <a:t> can be solved in polynomial time (which would show </a:t>
            </a:r>
            <a:r>
              <a:rPr lang="en-US" sz="2400" b="1" dirty="0">
                <a:ea typeface="ＭＳ Ｐゴシック" charset="0"/>
              </a:rPr>
              <a:t>P = NP</a:t>
            </a:r>
            <a:r>
              <a:rPr lang="en-US" sz="2400" dirty="0">
                <a:ea typeface="ＭＳ Ｐゴシック" charset="0"/>
              </a:rPr>
              <a:t>)</a:t>
            </a:r>
          </a:p>
          <a:p>
            <a:pPr lvl="1"/>
            <a:r>
              <a:rPr lang="en-US" sz="2400" dirty="0">
                <a:ea typeface="ＭＳ Ｐゴシック" charset="0"/>
              </a:rPr>
              <a:t>Or, prove an exponential lower-bound for </a:t>
            </a:r>
            <a:r>
              <a:rPr lang="en-US" sz="2400" i="1" dirty="0">
                <a:ea typeface="ＭＳ Ｐゴシック" charset="0"/>
              </a:rPr>
              <a:t>any single</a:t>
            </a:r>
            <a:r>
              <a:rPr lang="en-US" sz="2400" dirty="0">
                <a:ea typeface="ＭＳ Ｐゴシック" charset="0"/>
              </a:rPr>
              <a:t> </a:t>
            </a:r>
            <a:r>
              <a:rPr lang="en-US" sz="2400" b="1" dirty="0">
                <a:ea typeface="ＭＳ Ｐゴシック" charset="0"/>
              </a:rPr>
              <a:t>NP-hard</a:t>
            </a:r>
            <a:r>
              <a:rPr lang="en-US" sz="2400" dirty="0">
                <a:ea typeface="ＭＳ Ｐゴシック" charset="0"/>
              </a:rPr>
              <a:t> problem, then </a:t>
            </a:r>
            <a:r>
              <a:rPr lang="en-US" sz="2400" i="1" dirty="0">
                <a:ea typeface="ＭＳ Ｐゴシック" charset="0"/>
              </a:rPr>
              <a:t>every</a:t>
            </a:r>
            <a:r>
              <a:rPr lang="en-US" sz="2400" dirty="0">
                <a:ea typeface="ＭＳ Ｐゴシック" charset="0"/>
              </a:rPr>
              <a:t>  </a:t>
            </a:r>
            <a:r>
              <a:rPr lang="en-US" sz="2400" b="1" dirty="0">
                <a:ea typeface="ＭＳ Ｐゴシック" charset="0"/>
              </a:rPr>
              <a:t>NP-hard</a:t>
            </a:r>
            <a:r>
              <a:rPr lang="en-US" sz="2400" dirty="0">
                <a:ea typeface="ＭＳ Ｐゴシック" charset="0"/>
              </a:rPr>
              <a:t> problem (including </a:t>
            </a:r>
            <a:r>
              <a:rPr lang="en-US" sz="2400" b="1" dirty="0">
                <a:ea typeface="ＭＳ Ｐゴシック" charset="0"/>
              </a:rPr>
              <a:t>NP-C</a:t>
            </a:r>
            <a:r>
              <a:rPr lang="en-US" sz="2400" dirty="0">
                <a:ea typeface="ＭＳ Ｐゴシック" charset="0"/>
              </a:rPr>
              <a:t>) is exponential</a:t>
            </a:r>
          </a:p>
          <a:p>
            <a:pPr marL="457200" lvl="1" indent="0">
              <a:buNone/>
            </a:pPr>
            <a:endParaRPr lang="en-US" sz="2400" dirty="0">
              <a:ea typeface="ＭＳ Ｐゴシック" charset="0"/>
            </a:endParaRPr>
          </a:p>
          <a:p>
            <a:pPr marL="457200" lvl="1" indent="0">
              <a:buNone/>
            </a:pPr>
            <a:r>
              <a:rPr lang="en-US" sz="2400" dirty="0">
                <a:ea typeface="ＭＳ Ｐゴシック" charset="0"/>
              </a:rPr>
              <a:t>Therefore: solve (say) traveling salesperson problem in O(</a:t>
            </a:r>
            <a:r>
              <a:rPr lang="en-US" sz="2400" i="1" dirty="0">
                <a:ea typeface="ＭＳ Ｐゴシック" charset="0"/>
              </a:rPr>
              <a:t>n</a:t>
            </a:r>
            <a:r>
              <a:rPr lang="en-US" sz="2400" baseline="30000" dirty="0">
                <a:ea typeface="ＭＳ Ｐゴシック" charset="0"/>
              </a:rPr>
              <a:t>100</a:t>
            </a:r>
            <a:r>
              <a:rPr lang="en-US" sz="2400" dirty="0">
                <a:ea typeface="ＭＳ Ｐゴシック" charset="0"/>
              </a:rPr>
              <a:t>) time, you</a:t>
            </a:r>
            <a:r>
              <a:rPr lang="fr-FR" altLang="ja-JP" sz="2400" dirty="0">
                <a:ea typeface="ＭＳ Ｐゴシック" charset="0"/>
              </a:rPr>
              <a:t>'</a:t>
            </a:r>
            <a:r>
              <a:rPr lang="en-US" sz="2400" dirty="0" err="1">
                <a:ea typeface="ＭＳ Ｐゴシック" charset="0"/>
              </a:rPr>
              <a:t>ve</a:t>
            </a:r>
            <a:r>
              <a:rPr lang="en-US" sz="2400" dirty="0">
                <a:ea typeface="ＭＳ Ｐゴシック" charset="0"/>
              </a:rPr>
              <a:t> proved that </a:t>
            </a:r>
            <a:r>
              <a:rPr lang="en-US" sz="2400" b="1" dirty="0">
                <a:ea typeface="ＭＳ Ｐゴシック" charset="0"/>
              </a:rPr>
              <a:t>P = NP</a:t>
            </a:r>
            <a:r>
              <a:rPr lang="en-US" sz="2400" dirty="0">
                <a:ea typeface="ＭＳ Ｐゴシック" charset="0"/>
              </a:rPr>
              <a:t>.  Retire rich &amp; famous!</a:t>
            </a:r>
          </a:p>
        </p:txBody>
      </p:sp>
    </p:spTree>
    <p:extLst>
      <p:ext uri="{BB962C8B-B14F-4D97-AF65-F5344CB8AC3E}">
        <p14:creationId xmlns:p14="http://schemas.microsoft.com/office/powerpoint/2010/main" val="164168025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/>
          <p:cNvSpPr/>
          <p:nvPr/>
        </p:nvSpPr>
        <p:spPr>
          <a:xfrm>
            <a:off x="4488720" y="1773199"/>
            <a:ext cx="3215508" cy="4843619"/>
          </a:xfrm>
          <a:prstGeom prst="rect">
            <a:avLst/>
          </a:prstGeom>
          <a:solidFill>
            <a:srgbClr val="FFA7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>
                    <a:solidFill>
                      <a:srgbClr val="FFA7FF"/>
                    </a:solidFill>
                  </a:rPr>
                  <a:t>NP-Completeness: </a:t>
                </a:r>
                <a14:m>
                  <m:oMath xmlns:m="http://schemas.openxmlformats.org/officeDocument/2006/math">
                    <m:r>
                      <a:rPr lang="en-US" altLang="en-US" i="1">
                        <a:latin typeface="Cambria Math" panose="02040503050406030204" pitchFamily="18" charset="0"/>
                        <a:ea typeface="ＭＳ Ｐゴシック" panose="020B0600070205080204" pitchFamily="34" charset="-128"/>
                      </a:rPr>
                      <m:t>𝐴</m:t>
                    </m:r>
                    <m:sSub>
                      <m:sSubPr>
                        <m:ctrlPr>
                          <a:rPr lang="en-US" altLang="en-US" i="1">
                            <a:latin typeface="Cambria Math" panose="02040503050406030204" pitchFamily="18" charset="0"/>
                            <a:ea typeface="ＭＳ Ｐゴシック" panose="020B0600070205080204" pitchFamily="34" charset="-128"/>
                          </a:rPr>
                        </m:ctrlPr>
                      </m:sSubPr>
                      <m:e>
                        <m:r>
                          <a:rPr lang="en-US" altLang="en-US" i="1">
                            <a:latin typeface="Cambria Math" panose="02040503050406030204" pitchFamily="18" charset="0"/>
                            <a:ea typeface="ＭＳ Ｐゴシック" panose="020B0600070205080204" pitchFamily="34" charset="-128"/>
                          </a:rPr>
                          <m:t>≤</m:t>
                        </m:r>
                      </m:e>
                      <m:sub>
                        <m:r>
                          <a:rPr lang="en-US" altLang="en-US" i="1">
                            <a:latin typeface="Cambria Math" panose="02040503050406030204" pitchFamily="18" charset="0"/>
                            <a:ea typeface="ＭＳ Ｐゴシック" panose="020B0600070205080204" pitchFamily="34" charset="-128"/>
                          </a:rPr>
                          <m:t>𝑝</m:t>
                        </m:r>
                      </m:sub>
                    </m:sSub>
                    <m:r>
                      <a:rPr lang="en-US" altLang="en-US" b="0" i="1">
                        <a:latin typeface="Cambria Math" panose="02040503050406030204" pitchFamily="18" charset="0"/>
                        <a:ea typeface="ＭＳ Ｐゴシック" panose="020B0600070205080204" pitchFamily="34" charset="-128"/>
                      </a:rPr>
                      <m:t>𝐵</m:t>
                    </m:r>
                  </m:oMath>
                </a14:m>
                <a:r>
                  <a:rPr lang="en-US" dirty="0"/>
                  <a:t> and B in P</a:t>
                </a:r>
                <a:endParaRPr lang="en-US" dirty="0">
                  <a:solidFill>
                    <a:srgbClr val="FFA7FF"/>
                  </a:solidFill>
                </a:endParaRPr>
              </a:p>
            </p:txBody>
          </p:sp>
        </mc:Choice>
        <mc:Fallback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t="-16418" b="-253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51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615701" y="1403866"/>
            <a:ext cx="2683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Any</a:t>
            </a:r>
            <a:r>
              <a:rPr lang="en-US" dirty="0"/>
              <a:t> NP-Complete Problem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467601" y="1371600"/>
            <a:ext cx="3252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Any other NP-Complete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8454979" y="4873374"/>
                <a:ext cx="150066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Solution for </a:t>
                </a:r>
                <a14:m>
                  <m:oMath xmlns:m="http://schemas.openxmlformats.org/officeDocument/2006/math">
                    <m:r>
                      <a:rPr lang="en-US" b="1" i="1" dirty="0">
                        <a:latin typeface="Cambria Math"/>
                      </a:rPr>
                      <m:t>𝑩</m:t>
                    </m:r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4979" y="4873374"/>
                <a:ext cx="1500667" cy="369332"/>
              </a:xfrm>
              <a:prstGeom prst="rect">
                <a:avLst/>
              </a:prstGeom>
              <a:blipFill>
                <a:blip r:embed="rId3"/>
                <a:stretch>
                  <a:fillRect l="-3361" t="-10345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Flowchart: Magnetic Disk 21"/>
              <p:cNvSpPr/>
              <p:nvPr/>
            </p:nvSpPr>
            <p:spPr>
              <a:xfrm>
                <a:off x="2741659" y="1806836"/>
                <a:ext cx="625924" cy="1184190"/>
              </a:xfrm>
              <a:prstGeom prst="flowChartMagneticDisk">
                <a:avLst/>
              </a:prstGeom>
              <a:solidFill>
                <a:srgbClr val="FF505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>
                          <a:solidFill>
                            <a:schemeClr val="tx1"/>
                          </a:solidFill>
                          <a:latin typeface="Cambria Math"/>
                        </a:rPr>
                        <m:t>𝐴</m:t>
                      </m:r>
                    </m:oMath>
                  </m:oMathPara>
                </a14:m>
                <a:endParaRPr lang="en-US" sz="4000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Flowchart: Magnetic Disk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1659" y="1806836"/>
                <a:ext cx="625924" cy="1184190"/>
              </a:xfrm>
              <a:prstGeom prst="flowChartMagneticDisk">
                <a:avLst/>
              </a:prstGeom>
              <a:blipFill>
                <a:blip r:embed="rId4"/>
                <a:stretch>
                  <a:fillRect l="-9615"/>
                </a:stretch>
              </a:blip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8913392" y="1892573"/>
                <a:ext cx="625924" cy="1004887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>
                          <a:solidFill>
                            <a:schemeClr val="tx1"/>
                          </a:solidFill>
                          <a:latin typeface="Cambria Math"/>
                        </a:rPr>
                        <m:t>𝐵</m:t>
                      </m:r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3392" y="1892573"/>
                <a:ext cx="625924" cy="1004887"/>
              </a:xfrm>
              <a:prstGeom prst="rect">
                <a:avLst/>
              </a:prstGeom>
              <a:blipFill>
                <a:blip r:embed="rId5"/>
                <a:stretch>
                  <a:fillRect l="-11538"/>
                </a:stretch>
              </a:blip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2378525" y="4727933"/>
                <a:ext cx="148624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Solution for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/>
                      </a:rPr>
                      <m:t>𝑨</m:t>
                    </m:r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8525" y="4727933"/>
                <a:ext cx="1486241" cy="369332"/>
              </a:xfrm>
              <a:prstGeom prst="rect">
                <a:avLst/>
              </a:prstGeom>
              <a:blipFill>
                <a:blip r:embed="rId6"/>
                <a:stretch>
                  <a:fillRect l="-2542" t="-6897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AutoShape 5"/>
          <p:cNvSpPr>
            <a:spLocks noChangeArrowheads="1"/>
          </p:cNvSpPr>
          <p:nvPr/>
        </p:nvSpPr>
        <p:spPr bwMode="auto">
          <a:xfrm>
            <a:off x="4627562" y="2137483"/>
            <a:ext cx="2840038" cy="759976"/>
          </a:xfrm>
          <a:prstGeom prst="rightArrow">
            <a:avLst>
              <a:gd name="adj1" fmla="val 52315"/>
              <a:gd name="adj2" fmla="val 59192"/>
            </a:avLst>
          </a:prstGeom>
          <a:noFill/>
          <a:ln w="31750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algn="ctr"/>
            <a:endParaRPr lang="en-US" altLang="en-US" sz="2000" dirty="0"/>
          </a:p>
        </p:txBody>
      </p:sp>
      <p:sp>
        <p:nvSpPr>
          <p:cNvPr id="31" name="AutoShape 5"/>
          <p:cNvSpPr>
            <a:spLocks noChangeArrowheads="1"/>
          </p:cNvSpPr>
          <p:nvPr/>
        </p:nvSpPr>
        <p:spPr bwMode="auto">
          <a:xfrm rot="5400000">
            <a:off x="8725391" y="3466305"/>
            <a:ext cx="1086255" cy="701516"/>
          </a:xfrm>
          <a:prstGeom prst="rightArrow">
            <a:avLst>
              <a:gd name="adj1" fmla="val 52315"/>
              <a:gd name="adj2" fmla="val 59192"/>
            </a:avLst>
          </a:prstGeom>
          <a:noFill/>
          <a:ln w="31750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algn="ctr"/>
            <a:endParaRPr lang="en-US" altLang="en-US" dirty="0"/>
          </a:p>
        </p:txBody>
      </p:sp>
      <p:sp>
        <p:nvSpPr>
          <p:cNvPr id="32" name="AutoShape 5"/>
          <p:cNvSpPr>
            <a:spLocks noChangeArrowheads="1"/>
          </p:cNvSpPr>
          <p:nvPr/>
        </p:nvSpPr>
        <p:spPr bwMode="auto">
          <a:xfrm rot="10800000">
            <a:off x="4779962" y="4839965"/>
            <a:ext cx="2840038" cy="993815"/>
          </a:xfrm>
          <a:prstGeom prst="rightArrow">
            <a:avLst>
              <a:gd name="adj1" fmla="val 52315"/>
              <a:gd name="adj2" fmla="val 59192"/>
            </a:avLst>
          </a:prstGeom>
          <a:noFill/>
          <a:ln w="31750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algn="ctr"/>
            <a:endParaRPr lang="en-US" altLang="en-US" sz="2800" dirty="0"/>
          </a:p>
        </p:txBody>
      </p:sp>
      <p:sp>
        <p:nvSpPr>
          <p:cNvPr id="35" name="TextBox 34"/>
          <p:cNvSpPr txBox="1"/>
          <p:nvPr/>
        </p:nvSpPr>
        <p:spPr>
          <a:xfrm>
            <a:off x="5479573" y="6215041"/>
            <a:ext cx="1136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Reduction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9" name="Rectangle 278"/>
              <p:cNvSpPr/>
              <p:nvPr/>
            </p:nvSpPr>
            <p:spPr>
              <a:xfrm>
                <a:off x="8937741" y="5242707"/>
                <a:ext cx="625924" cy="1004887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>
                          <a:solidFill>
                            <a:schemeClr val="tx1"/>
                          </a:solidFill>
                          <a:latin typeface="Cambria Math"/>
                        </a:rPr>
                        <m:t>𝑌</m:t>
                      </m:r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9" name="Rectangle 27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7741" y="5242707"/>
                <a:ext cx="625924" cy="1004887"/>
              </a:xfrm>
              <a:prstGeom prst="rect">
                <a:avLst/>
              </a:prstGeom>
              <a:blipFill>
                <a:blip r:embed="rId7"/>
                <a:stretch>
                  <a:fillRect l="-9615"/>
                </a:stretch>
              </a:blip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0" name="Flowchart: Magnetic Disk 279"/>
              <p:cNvSpPr/>
              <p:nvPr/>
            </p:nvSpPr>
            <p:spPr>
              <a:xfrm>
                <a:off x="2822171" y="5140410"/>
                <a:ext cx="625924" cy="1184190"/>
              </a:xfrm>
              <a:prstGeom prst="flowChartMagneticDisk">
                <a:avLst/>
              </a:prstGeom>
              <a:solidFill>
                <a:srgbClr val="FF505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>
                          <a:solidFill>
                            <a:schemeClr val="tx1"/>
                          </a:solidFill>
                          <a:latin typeface="Cambria Math"/>
                        </a:rPr>
                        <m:t>𝑋</m:t>
                      </m:r>
                    </m:oMath>
                  </m:oMathPara>
                </a14:m>
                <a:endParaRPr lang="en-US" sz="4000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80" name="Flowchart: Magnetic Disk 27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2171" y="5140410"/>
                <a:ext cx="625924" cy="1184190"/>
              </a:xfrm>
              <a:prstGeom prst="flowChartMagneticDisk">
                <a:avLst/>
              </a:prstGeom>
              <a:blipFill>
                <a:blip r:embed="rId8"/>
                <a:stretch>
                  <a:fillRect l="-9434"/>
                </a:stretch>
              </a:blip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5489064" y="1367136"/>
                <a:ext cx="106413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rgbClr val="FF33CC"/>
                          </a:solidFill>
                          <a:latin typeface="Cambria Math"/>
                        </a:rPr>
                        <m:t>𝑂</m:t>
                      </m:r>
                      <m:r>
                        <a:rPr lang="en-US" sz="2400" i="1">
                          <a:solidFill>
                            <a:srgbClr val="FF33CC"/>
                          </a:solidFill>
                          <a:latin typeface="Cambria Math"/>
                        </a:rPr>
                        <m:t>(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FF33C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FF33CC"/>
                              </a:solidFill>
                              <a:latin typeface="Cambria Math"/>
                            </a:rPr>
                            <m:t>𝑛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FF33CC"/>
                              </a:solidFill>
                              <a:latin typeface="Cambria Math"/>
                            </a:rPr>
                            <m:t>𝑝</m:t>
                          </m:r>
                        </m:sup>
                      </m:sSup>
                      <m:r>
                        <a:rPr lang="en-US" sz="2400" i="1">
                          <a:solidFill>
                            <a:srgbClr val="FF33CC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rgbClr val="FF33CC"/>
                  </a:solidFill>
                </a:endParaRP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9064" y="1367136"/>
                <a:ext cx="1064137" cy="461665"/>
              </a:xfrm>
              <a:prstGeom prst="rect">
                <a:avLst/>
              </a:prstGeom>
              <a:blipFill>
                <a:blip r:embed="rId9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/>
          <p:cNvSpPr txBox="1"/>
          <p:nvPr/>
        </p:nvSpPr>
        <p:spPr>
          <a:xfrm>
            <a:off x="1615701" y="3497118"/>
            <a:ext cx="3322784" cy="830997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Then this could be done in polynomial time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374925" y="3495308"/>
            <a:ext cx="3125632" cy="830997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If This could be done in polynomial time</a:t>
            </a:r>
          </a:p>
        </p:txBody>
      </p:sp>
    </p:spTree>
    <p:extLst>
      <p:ext uri="{BB962C8B-B14F-4D97-AF65-F5344CB8AC3E}">
        <p14:creationId xmlns:p14="http://schemas.microsoft.com/office/powerpoint/2010/main" val="711135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/>
          <p:cNvSpPr/>
          <p:nvPr/>
        </p:nvSpPr>
        <p:spPr>
          <a:xfrm>
            <a:off x="4488720" y="1773199"/>
            <a:ext cx="3215508" cy="4843619"/>
          </a:xfrm>
          <a:prstGeom prst="rect">
            <a:avLst/>
          </a:prstGeom>
          <a:solidFill>
            <a:srgbClr val="FFA7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>
                    <a:solidFill>
                      <a:srgbClr val="FFA7FF"/>
                    </a:solidFill>
                  </a:rPr>
                  <a:t>NP-C: </a:t>
                </a:r>
                <a14:m>
                  <m:oMath xmlns:m="http://schemas.openxmlformats.org/officeDocument/2006/math">
                    <m:r>
                      <a:rPr lang="en-US" altLang="en-US" i="1">
                        <a:latin typeface="Cambria Math" panose="02040503050406030204" pitchFamily="18" charset="0"/>
                        <a:ea typeface="ＭＳ Ｐゴシック" panose="020B0600070205080204" pitchFamily="34" charset="-128"/>
                      </a:rPr>
                      <m:t>𝐴</m:t>
                    </m:r>
                    <m:sSub>
                      <m:sSubPr>
                        <m:ctrlPr>
                          <a:rPr lang="en-US" altLang="en-US" i="1">
                            <a:latin typeface="Cambria Math" panose="02040503050406030204" pitchFamily="18" charset="0"/>
                            <a:ea typeface="ＭＳ Ｐゴシック" panose="020B0600070205080204" pitchFamily="34" charset="-128"/>
                          </a:rPr>
                        </m:ctrlPr>
                      </m:sSubPr>
                      <m:e>
                        <m:r>
                          <a:rPr lang="en-US" altLang="en-US" i="1">
                            <a:latin typeface="Cambria Math" panose="02040503050406030204" pitchFamily="18" charset="0"/>
                            <a:ea typeface="ＭＳ Ｐゴシック" panose="020B0600070205080204" pitchFamily="34" charset="-128"/>
                          </a:rPr>
                          <m:t>≤</m:t>
                        </m:r>
                      </m:e>
                      <m:sub>
                        <m:r>
                          <a:rPr lang="en-US" altLang="en-US" i="1">
                            <a:latin typeface="Cambria Math" panose="02040503050406030204" pitchFamily="18" charset="0"/>
                            <a:ea typeface="ＭＳ Ｐゴシック" panose="020B0600070205080204" pitchFamily="34" charset="-128"/>
                          </a:rPr>
                          <m:t>𝑝</m:t>
                        </m:r>
                      </m:sub>
                    </m:sSub>
                    <m:r>
                      <a:rPr lang="en-US" altLang="en-US" b="0" i="1">
                        <a:latin typeface="Cambria Math" panose="02040503050406030204" pitchFamily="18" charset="0"/>
                        <a:ea typeface="ＭＳ Ｐゴシック" panose="020B0600070205080204" pitchFamily="34" charset="-128"/>
                      </a:rPr>
                      <m:t>𝐵</m:t>
                    </m:r>
                  </m:oMath>
                </a14:m>
                <a:r>
                  <a:rPr lang="en-US" dirty="0"/>
                  <a:t> and we prove A </a:t>
                </a:r>
                <a:r>
                  <a:rPr lang="en-US" u="sng" dirty="0"/>
                  <a:t>not</a:t>
                </a:r>
                <a:r>
                  <a:rPr lang="en-US" dirty="0"/>
                  <a:t> in P</a:t>
                </a:r>
                <a:endParaRPr lang="en-US" dirty="0">
                  <a:solidFill>
                    <a:srgbClr val="FFA7FF"/>
                  </a:solidFill>
                </a:endParaRPr>
              </a:p>
            </p:txBody>
          </p:sp>
        </mc:Choice>
        <mc:Fallback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t="-16418" b="-253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52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615701" y="1403866"/>
            <a:ext cx="2683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Any</a:t>
            </a:r>
            <a:r>
              <a:rPr lang="en-US" dirty="0"/>
              <a:t> NP-Complete Problem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467601" y="1371600"/>
            <a:ext cx="3252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Any other NP-Complete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8454979" y="4873374"/>
                <a:ext cx="150066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Solution for </a:t>
                </a:r>
                <a14:m>
                  <m:oMath xmlns:m="http://schemas.openxmlformats.org/officeDocument/2006/math">
                    <m:r>
                      <a:rPr lang="en-US" b="1" i="1" dirty="0">
                        <a:latin typeface="Cambria Math"/>
                      </a:rPr>
                      <m:t>𝑩</m:t>
                    </m:r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4979" y="4873374"/>
                <a:ext cx="1500667" cy="369332"/>
              </a:xfrm>
              <a:prstGeom prst="rect">
                <a:avLst/>
              </a:prstGeom>
              <a:blipFill>
                <a:blip r:embed="rId3"/>
                <a:stretch>
                  <a:fillRect l="-3361" t="-10345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Flowchart: Magnetic Disk 21"/>
              <p:cNvSpPr/>
              <p:nvPr/>
            </p:nvSpPr>
            <p:spPr>
              <a:xfrm>
                <a:off x="2741659" y="1806836"/>
                <a:ext cx="625924" cy="1184190"/>
              </a:xfrm>
              <a:prstGeom prst="flowChartMagneticDisk">
                <a:avLst/>
              </a:prstGeom>
              <a:solidFill>
                <a:srgbClr val="FF505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>
                          <a:solidFill>
                            <a:schemeClr val="tx1"/>
                          </a:solidFill>
                          <a:latin typeface="Cambria Math"/>
                        </a:rPr>
                        <m:t>𝐴</m:t>
                      </m:r>
                    </m:oMath>
                  </m:oMathPara>
                </a14:m>
                <a:endParaRPr lang="en-US" sz="4000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Flowchart: Magnetic Disk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1659" y="1806836"/>
                <a:ext cx="625924" cy="1184190"/>
              </a:xfrm>
              <a:prstGeom prst="flowChartMagneticDisk">
                <a:avLst/>
              </a:prstGeom>
              <a:blipFill>
                <a:blip r:embed="rId4"/>
                <a:stretch>
                  <a:fillRect l="-9615"/>
                </a:stretch>
              </a:blip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8913392" y="1892573"/>
                <a:ext cx="625924" cy="1004887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>
                          <a:solidFill>
                            <a:schemeClr val="tx1"/>
                          </a:solidFill>
                          <a:latin typeface="Cambria Math"/>
                        </a:rPr>
                        <m:t>𝐵</m:t>
                      </m:r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3392" y="1892573"/>
                <a:ext cx="625924" cy="1004887"/>
              </a:xfrm>
              <a:prstGeom prst="rect">
                <a:avLst/>
              </a:prstGeom>
              <a:blipFill>
                <a:blip r:embed="rId5"/>
                <a:stretch>
                  <a:fillRect l="-11538"/>
                </a:stretch>
              </a:blip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2378525" y="4727933"/>
                <a:ext cx="148624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Solution for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/>
                      </a:rPr>
                      <m:t>𝑨</m:t>
                    </m:r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8525" y="4727933"/>
                <a:ext cx="1486241" cy="369332"/>
              </a:xfrm>
              <a:prstGeom prst="rect">
                <a:avLst/>
              </a:prstGeom>
              <a:blipFill>
                <a:blip r:embed="rId6"/>
                <a:stretch>
                  <a:fillRect l="-2542" t="-6897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AutoShape 5"/>
          <p:cNvSpPr>
            <a:spLocks noChangeArrowheads="1"/>
          </p:cNvSpPr>
          <p:nvPr/>
        </p:nvSpPr>
        <p:spPr bwMode="auto">
          <a:xfrm>
            <a:off x="4627562" y="2137483"/>
            <a:ext cx="2840038" cy="759976"/>
          </a:xfrm>
          <a:prstGeom prst="rightArrow">
            <a:avLst>
              <a:gd name="adj1" fmla="val 52315"/>
              <a:gd name="adj2" fmla="val 59192"/>
            </a:avLst>
          </a:prstGeom>
          <a:noFill/>
          <a:ln w="31750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algn="ctr"/>
            <a:endParaRPr lang="en-US" altLang="en-US" sz="2000" dirty="0"/>
          </a:p>
        </p:txBody>
      </p:sp>
      <p:sp>
        <p:nvSpPr>
          <p:cNvPr id="31" name="AutoShape 5"/>
          <p:cNvSpPr>
            <a:spLocks noChangeArrowheads="1"/>
          </p:cNvSpPr>
          <p:nvPr/>
        </p:nvSpPr>
        <p:spPr bwMode="auto">
          <a:xfrm rot="5400000">
            <a:off x="8725391" y="3466305"/>
            <a:ext cx="1086255" cy="701516"/>
          </a:xfrm>
          <a:prstGeom prst="rightArrow">
            <a:avLst>
              <a:gd name="adj1" fmla="val 52315"/>
              <a:gd name="adj2" fmla="val 59192"/>
            </a:avLst>
          </a:prstGeom>
          <a:noFill/>
          <a:ln w="31750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algn="ctr"/>
            <a:endParaRPr lang="en-US" altLang="en-US" dirty="0"/>
          </a:p>
        </p:txBody>
      </p:sp>
      <p:sp>
        <p:nvSpPr>
          <p:cNvPr id="32" name="AutoShape 5"/>
          <p:cNvSpPr>
            <a:spLocks noChangeArrowheads="1"/>
          </p:cNvSpPr>
          <p:nvPr/>
        </p:nvSpPr>
        <p:spPr bwMode="auto">
          <a:xfrm rot="10800000">
            <a:off x="4779962" y="4839965"/>
            <a:ext cx="2840038" cy="993815"/>
          </a:xfrm>
          <a:prstGeom prst="rightArrow">
            <a:avLst>
              <a:gd name="adj1" fmla="val 52315"/>
              <a:gd name="adj2" fmla="val 59192"/>
            </a:avLst>
          </a:prstGeom>
          <a:noFill/>
          <a:ln w="31750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algn="ctr"/>
            <a:endParaRPr lang="en-US" altLang="en-US" sz="2800" dirty="0"/>
          </a:p>
        </p:txBody>
      </p:sp>
      <p:sp>
        <p:nvSpPr>
          <p:cNvPr id="35" name="TextBox 34"/>
          <p:cNvSpPr txBox="1"/>
          <p:nvPr/>
        </p:nvSpPr>
        <p:spPr>
          <a:xfrm>
            <a:off x="5479573" y="6215041"/>
            <a:ext cx="1136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Reduction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9" name="Rectangle 278"/>
              <p:cNvSpPr/>
              <p:nvPr/>
            </p:nvSpPr>
            <p:spPr>
              <a:xfrm>
                <a:off x="8937741" y="5242707"/>
                <a:ext cx="625924" cy="1004887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>
                          <a:solidFill>
                            <a:schemeClr val="tx1"/>
                          </a:solidFill>
                          <a:latin typeface="Cambria Math"/>
                        </a:rPr>
                        <m:t>𝑌</m:t>
                      </m:r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9" name="Rectangle 27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7741" y="5242707"/>
                <a:ext cx="625924" cy="1004887"/>
              </a:xfrm>
              <a:prstGeom prst="rect">
                <a:avLst/>
              </a:prstGeom>
              <a:blipFill>
                <a:blip r:embed="rId7"/>
                <a:stretch>
                  <a:fillRect l="-9615"/>
                </a:stretch>
              </a:blip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0" name="Flowchart: Magnetic Disk 279"/>
              <p:cNvSpPr/>
              <p:nvPr/>
            </p:nvSpPr>
            <p:spPr>
              <a:xfrm>
                <a:off x="2822171" y="5140410"/>
                <a:ext cx="625924" cy="1184190"/>
              </a:xfrm>
              <a:prstGeom prst="flowChartMagneticDisk">
                <a:avLst/>
              </a:prstGeom>
              <a:solidFill>
                <a:srgbClr val="FF505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>
                          <a:solidFill>
                            <a:schemeClr val="tx1"/>
                          </a:solidFill>
                          <a:latin typeface="Cambria Math"/>
                        </a:rPr>
                        <m:t>𝑋</m:t>
                      </m:r>
                    </m:oMath>
                  </m:oMathPara>
                </a14:m>
                <a:endParaRPr lang="en-US" sz="4000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80" name="Flowchart: Magnetic Disk 27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2171" y="5140410"/>
                <a:ext cx="625924" cy="1184190"/>
              </a:xfrm>
              <a:prstGeom prst="flowChartMagneticDisk">
                <a:avLst/>
              </a:prstGeom>
              <a:blipFill>
                <a:blip r:embed="rId8"/>
                <a:stretch>
                  <a:fillRect l="-9434"/>
                </a:stretch>
              </a:blip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5489064" y="1367136"/>
                <a:ext cx="106413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rgbClr val="FF33CC"/>
                          </a:solidFill>
                          <a:latin typeface="Cambria Math"/>
                        </a:rPr>
                        <m:t>𝑂</m:t>
                      </m:r>
                      <m:r>
                        <a:rPr lang="en-US" sz="2400" i="1">
                          <a:solidFill>
                            <a:srgbClr val="FF33CC"/>
                          </a:solidFill>
                          <a:latin typeface="Cambria Math"/>
                        </a:rPr>
                        <m:t>(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FF33C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FF33CC"/>
                              </a:solidFill>
                              <a:latin typeface="Cambria Math"/>
                            </a:rPr>
                            <m:t>𝑛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FF33CC"/>
                              </a:solidFill>
                              <a:latin typeface="Cambria Math"/>
                            </a:rPr>
                            <m:t>𝑝</m:t>
                          </m:r>
                        </m:sup>
                      </m:sSup>
                      <m:r>
                        <a:rPr lang="en-US" sz="2400" i="1">
                          <a:solidFill>
                            <a:srgbClr val="FF33CC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rgbClr val="FF33CC"/>
                  </a:solidFill>
                </a:endParaRP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9064" y="1367136"/>
                <a:ext cx="1064137" cy="461665"/>
              </a:xfrm>
              <a:prstGeom prst="rect">
                <a:avLst/>
              </a:prstGeom>
              <a:blipFill>
                <a:blip r:embed="rId9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/>
          <p:cNvSpPr txBox="1"/>
          <p:nvPr/>
        </p:nvSpPr>
        <p:spPr>
          <a:xfrm>
            <a:off x="7543920" y="3388772"/>
            <a:ext cx="3322784" cy="830997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Then this cannot be done in polynomial time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611962" y="3355310"/>
            <a:ext cx="3125632" cy="830997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If this cannot be done in polynomial time</a:t>
            </a:r>
          </a:p>
        </p:txBody>
      </p:sp>
    </p:spTree>
    <p:extLst>
      <p:ext uri="{BB962C8B-B14F-4D97-AF65-F5344CB8AC3E}">
        <p14:creationId xmlns:p14="http://schemas.microsoft.com/office/powerpoint/2010/main" val="495476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481A0D-9E7C-E640-8EC7-A5B179DC1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of Where We 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77DA0D-9CD8-1C48-96E6-B87F28616D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Focusing on “hard” problems, those that seem to be exponential</a:t>
            </a:r>
          </a:p>
          <a:p>
            <a:r>
              <a:rPr lang="en-US" dirty="0"/>
              <a:t>Reductions used to show “hardness” relationships between problems</a:t>
            </a:r>
          </a:p>
          <a:p>
            <a:r>
              <a:rPr lang="en-US" dirty="0"/>
              <a:t>Starting to define “classes” of problems based on complexity issues</a:t>
            </a:r>
          </a:p>
          <a:p>
            <a:pPr lvl="1"/>
            <a:r>
              <a:rPr lang="en-US" dirty="0"/>
              <a:t>P are problems that can be solved in polynomial time</a:t>
            </a:r>
          </a:p>
          <a:p>
            <a:pPr lvl="1"/>
            <a:r>
              <a:rPr lang="en-US" dirty="0"/>
              <a:t>NP are problems where a solution can be verified in polynomial time</a:t>
            </a:r>
          </a:p>
          <a:p>
            <a:pPr lvl="1"/>
            <a:r>
              <a:rPr lang="en-US" dirty="0"/>
              <a:t>NP-hard are problems that are at least as hard as anything in NP</a:t>
            </a:r>
          </a:p>
          <a:p>
            <a:pPr lvl="1"/>
            <a:r>
              <a:rPr lang="en-US" dirty="0"/>
              <a:t>NP-complete are NP-hard problems that “stand or fall together”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87A024-E923-F243-8856-C4AD8B437C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09135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2">
            <a:extLst>
              <a:ext uri="{FF2B5EF4-FFF2-40B4-BE49-F238E27FC236}">
                <a16:creationId xmlns:a16="http://schemas.microsoft.com/office/drawing/2014/main" id="{EB0E06BA-D4D8-2B41-8594-6067164C7E06}"/>
              </a:ext>
            </a:extLst>
          </p:cNvPr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Review: </a:t>
            </a:r>
            <a:r>
              <a:rPr lang="en-US" altLang="en-US" b="1">
                <a:ea typeface="ＭＳ Ｐゴシック" panose="020B0600070205080204" pitchFamily="34" charset="-128"/>
              </a:rPr>
              <a:t>P</a:t>
            </a:r>
            <a:r>
              <a:rPr lang="en-US" altLang="en-US">
                <a:ea typeface="ＭＳ Ｐゴシック" panose="020B0600070205080204" pitchFamily="34" charset="-128"/>
              </a:rPr>
              <a:t> And </a:t>
            </a:r>
            <a:r>
              <a:rPr lang="en-US" altLang="en-US" b="1">
                <a:ea typeface="ＭＳ Ｐゴシック" panose="020B0600070205080204" pitchFamily="34" charset="-128"/>
              </a:rPr>
              <a:t>NP </a:t>
            </a:r>
            <a:r>
              <a:rPr lang="en-US" altLang="en-US">
                <a:ea typeface="ＭＳ Ｐゴシック" panose="020B0600070205080204" pitchFamily="34" charset="-128"/>
              </a:rPr>
              <a:t>Summary</a:t>
            </a:r>
          </a:p>
        </p:txBody>
      </p:sp>
      <p:sp>
        <p:nvSpPr>
          <p:cNvPr id="17410" name="Rectangle 3">
            <a:extLst>
              <a:ext uri="{FF2B5EF4-FFF2-40B4-BE49-F238E27FC236}">
                <a16:creationId xmlns:a16="http://schemas.microsoft.com/office/drawing/2014/main" id="{E7CEC3E4-CE7A-6B48-9D6D-8C715B98B7B2}"/>
              </a:ext>
            </a:extLst>
          </p:cNvPr>
          <p:cNvSpPr>
            <a:spLocks noGrp="1" noChangeArrowheads="1"/>
          </p:cNvSpPr>
          <p:nvPr>
            <p:ph type="body"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altLang="en-US" b="1" dirty="0">
                <a:ea typeface="ＭＳ Ｐゴシック" panose="020B0600070205080204" pitchFamily="34" charset="-128"/>
              </a:rPr>
              <a:t>P</a:t>
            </a:r>
            <a:r>
              <a:rPr lang="en-US" altLang="en-US" dirty="0">
                <a:ea typeface="ＭＳ Ｐゴシック" panose="020B0600070205080204" pitchFamily="34" charset="-128"/>
              </a:rPr>
              <a:t> = set of problems that can be solved in polynomial time</a:t>
            </a:r>
          </a:p>
          <a:p>
            <a:r>
              <a:rPr lang="en-US" altLang="en-US" b="1" dirty="0">
                <a:ea typeface="ＭＳ Ｐゴシック" panose="020B0600070205080204" pitchFamily="34" charset="-128"/>
              </a:rPr>
              <a:t>NP</a:t>
            </a:r>
            <a:r>
              <a:rPr lang="en-US" altLang="en-US" dirty="0">
                <a:ea typeface="ＭＳ Ｐゴシック" panose="020B0600070205080204" pitchFamily="34" charset="-128"/>
              </a:rPr>
              <a:t> = set of problems for which a solution can be verified in polynomial time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Note: this is a more “informal” definition, but it’s fine for CS4102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See later slide on ”certificates” for more info.</a:t>
            </a:r>
          </a:p>
          <a:p>
            <a:r>
              <a:rPr lang="en-US" altLang="en-US" b="1" dirty="0">
                <a:ea typeface="ＭＳ Ｐゴシック" panose="020B0600070205080204" pitchFamily="34" charset="-128"/>
              </a:rPr>
              <a:t>P</a:t>
            </a:r>
            <a:r>
              <a:rPr lang="en-US" altLang="en-US" dirty="0">
                <a:ea typeface="ＭＳ Ｐゴシック" panose="020B0600070205080204" pitchFamily="34" charset="-128"/>
              </a:rPr>
              <a:t> </a:t>
            </a:r>
            <a:r>
              <a:rPr lang="en-US" altLang="en-US" dirty="0">
                <a:ea typeface="ＭＳ Ｐゴシック" panose="020B0600070205080204" pitchFamily="34" charset="-128"/>
                <a:sym typeface="Symbol" pitchFamily="2" charset="2"/>
              </a:rPr>
              <a:t></a:t>
            </a:r>
            <a:r>
              <a:rPr lang="en-US" altLang="en-US" dirty="0">
                <a:ea typeface="ＭＳ Ｐゴシック" panose="020B0600070205080204" pitchFamily="34" charset="-128"/>
              </a:rPr>
              <a:t> </a:t>
            </a:r>
            <a:r>
              <a:rPr lang="en-US" altLang="en-US" b="1" dirty="0">
                <a:ea typeface="ＭＳ Ｐゴシック" panose="020B0600070205080204" pitchFamily="34" charset="-128"/>
              </a:rPr>
              <a:t>NP</a:t>
            </a:r>
          </a:p>
          <a:p>
            <a:r>
              <a:rPr lang="en-US" altLang="en-US" dirty="0">
                <a:ea typeface="ＭＳ Ｐゴシック" panose="020B0600070205080204" pitchFamily="34" charset="-128"/>
              </a:rPr>
              <a:t>Open question: Does</a:t>
            </a:r>
            <a:r>
              <a:rPr lang="en-US" altLang="en-US" b="1" dirty="0">
                <a:ea typeface="ＭＳ Ｐゴシック" panose="020B0600070205080204" pitchFamily="34" charset="-128"/>
              </a:rPr>
              <a:t> P = NP</a:t>
            </a:r>
            <a:r>
              <a:rPr lang="en-US" altLang="en-US" dirty="0">
                <a:ea typeface="ＭＳ Ｐゴシック" panose="020B0600070205080204" pitchFamily="34" charset="-128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00746671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2">
            <a:extLst>
              <a:ext uri="{FF2B5EF4-FFF2-40B4-BE49-F238E27FC236}">
                <a16:creationId xmlns:a16="http://schemas.microsoft.com/office/drawing/2014/main" id="{2222656C-81CE-2A4C-847B-ECA5E8D394EE}"/>
              </a:ext>
            </a:extLst>
          </p:cNvPr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More Reminders and Some Consequences</a:t>
            </a:r>
          </a:p>
        </p:txBody>
      </p:sp>
      <p:sp>
        <p:nvSpPr>
          <p:cNvPr id="19458" name="Rectangle 3">
            <a:extLst>
              <a:ext uri="{FF2B5EF4-FFF2-40B4-BE49-F238E27FC236}">
                <a16:creationId xmlns:a16="http://schemas.microsoft.com/office/drawing/2014/main" id="{E28EBC3C-B1D5-BB46-A62C-3A49532D8DA7}"/>
              </a:ext>
            </a:extLst>
          </p:cNvPr>
          <p:cNvSpPr>
            <a:spLocks noGrp="1" noChangeArrowheads="1"/>
          </p:cNvSpPr>
          <p:nvPr>
            <p:ph type="body" idx="1"/>
            <p:custDataLst>
              <p:tags r:id="rId2"/>
            </p:custDataLst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90000"/>
              </a:lnSpc>
            </a:pPr>
            <a:r>
              <a:rPr lang="en-US" altLang="en-US" sz="3600" b="1" dirty="0">
                <a:ea typeface="ＭＳ Ｐゴシック" panose="020B0600070205080204" pitchFamily="34" charset="-128"/>
              </a:rPr>
              <a:t>Definition of NP-Hard and NP-Complete: </a:t>
            </a:r>
          </a:p>
          <a:p>
            <a:pPr lvl="1">
              <a:lnSpc>
                <a:spcPct val="90000"/>
              </a:lnSpc>
            </a:pPr>
            <a:r>
              <a:rPr lang="en-US" altLang="en-US" sz="3200" dirty="0">
                <a:ea typeface="ＭＳ Ｐゴシック" panose="020B0600070205080204" pitchFamily="34" charset="-128"/>
              </a:rPr>
              <a:t>If all problems A </a:t>
            </a:r>
            <a:r>
              <a:rPr lang="en-US" altLang="en-US" sz="3200" dirty="0">
                <a:ea typeface="ＭＳ Ｐゴシック" panose="020B0600070205080204" pitchFamily="34" charset="-128"/>
                <a:sym typeface="Symbol" pitchFamily="2" charset="2"/>
              </a:rPr>
              <a:t> </a:t>
            </a:r>
            <a:r>
              <a:rPr lang="en-US" altLang="en-US" sz="3200" b="1" dirty="0">
                <a:ea typeface="ＭＳ Ｐゴシック" panose="020B0600070205080204" pitchFamily="34" charset="-128"/>
                <a:sym typeface="Symbol" pitchFamily="2" charset="2"/>
              </a:rPr>
              <a:t>NP </a:t>
            </a:r>
            <a:r>
              <a:rPr lang="en-US" altLang="en-US" sz="3200" dirty="0">
                <a:ea typeface="ＭＳ Ｐゴシック" panose="020B0600070205080204" pitchFamily="34" charset="-128"/>
                <a:sym typeface="Symbol" pitchFamily="2" charset="2"/>
              </a:rPr>
              <a:t>are reducible to B</a:t>
            </a:r>
            <a:r>
              <a:rPr lang="en-US" altLang="en-US" sz="3200" dirty="0">
                <a:ea typeface="ＭＳ Ｐゴシック" panose="020B0600070205080204" pitchFamily="34" charset="-128"/>
              </a:rPr>
              <a:t> </a:t>
            </a:r>
            <a:r>
              <a:rPr lang="en-US" altLang="en-US" sz="3200" dirty="0">
                <a:ea typeface="ＭＳ Ｐゴシック" panose="020B0600070205080204" pitchFamily="34" charset="-128"/>
                <a:sym typeface="Symbol" pitchFamily="2" charset="2"/>
              </a:rPr>
              <a:t>, then B</a:t>
            </a:r>
            <a:r>
              <a:rPr lang="en-US" altLang="en-US" sz="3200" dirty="0">
                <a:ea typeface="ＭＳ Ｐゴシック" panose="020B0600070205080204" pitchFamily="34" charset="-128"/>
              </a:rPr>
              <a:t> </a:t>
            </a:r>
            <a:r>
              <a:rPr lang="en-US" altLang="en-US" sz="3200" dirty="0">
                <a:ea typeface="ＭＳ Ｐゴシック" panose="020B0600070205080204" pitchFamily="34" charset="-128"/>
                <a:sym typeface="Symbol" pitchFamily="2" charset="2"/>
              </a:rPr>
              <a:t>is </a:t>
            </a:r>
            <a:r>
              <a:rPr lang="en-US" altLang="en-US" sz="3200" i="1" dirty="0">
                <a:solidFill>
                  <a:schemeClr val="tx2"/>
                </a:solidFill>
                <a:ea typeface="ＭＳ Ｐゴシック" panose="020B0600070205080204" pitchFamily="34" charset="-128"/>
                <a:sym typeface="Symbol" pitchFamily="2" charset="2"/>
              </a:rPr>
              <a:t>NP-Hard</a:t>
            </a:r>
          </a:p>
          <a:p>
            <a:pPr lvl="1">
              <a:lnSpc>
                <a:spcPct val="90000"/>
              </a:lnSpc>
            </a:pPr>
            <a:r>
              <a:rPr lang="en-US" altLang="en-US" sz="3200" dirty="0">
                <a:ea typeface="ＭＳ Ｐゴシック" panose="020B0600070205080204" pitchFamily="34" charset="-128"/>
                <a:sym typeface="Symbol" pitchFamily="2" charset="2"/>
              </a:rPr>
              <a:t>We say B is </a:t>
            </a:r>
            <a:r>
              <a:rPr lang="en-US" altLang="en-US" sz="3200" i="1" dirty="0">
                <a:solidFill>
                  <a:schemeClr val="tx2"/>
                </a:solidFill>
                <a:ea typeface="ＭＳ Ｐゴシック" panose="020B0600070205080204" pitchFamily="34" charset="-128"/>
                <a:sym typeface="Symbol" pitchFamily="2" charset="2"/>
              </a:rPr>
              <a:t>NP-Complete</a:t>
            </a:r>
            <a:r>
              <a:rPr lang="en-US" altLang="en-US" sz="3200" dirty="0">
                <a:ea typeface="ＭＳ Ｐゴシック" panose="020B0600070205080204" pitchFamily="34" charset="-128"/>
                <a:sym typeface="Symbol" pitchFamily="2" charset="2"/>
              </a:rPr>
              <a:t> if:</a:t>
            </a:r>
          </a:p>
          <a:p>
            <a:pPr lvl="2">
              <a:lnSpc>
                <a:spcPct val="90000"/>
              </a:lnSpc>
            </a:pPr>
            <a:r>
              <a:rPr lang="en-US" altLang="en-US" sz="2800" dirty="0">
                <a:ea typeface="ＭＳ Ｐゴシック" panose="020B0600070205080204" pitchFamily="34" charset="-128"/>
                <a:sym typeface="Symbol" pitchFamily="2" charset="2"/>
              </a:rPr>
              <a:t>B</a:t>
            </a:r>
            <a:r>
              <a:rPr lang="en-US" altLang="en-US" sz="2800" dirty="0">
                <a:ea typeface="ＭＳ Ｐゴシック" panose="020B0600070205080204" pitchFamily="34" charset="-128"/>
              </a:rPr>
              <a:t> </a:t>
            </a:r>
            <a:r>
              <a:rPr lang="en-US" altLang="en-US" sz="2800" dirty="0">
                <a:ea typeface="ＭＳ Ｐゴシック" panose="020B0600070205080204" pitchFamily="34" charset="-128"/>
                <a:sym typeface="Symbol" pitchFamily="2" charset="2"/>
              </a:rPr>
              <a:t>is NP-Hard</a:t>
            </a:r>
            <a:endParaRPr lang="en-US" altLang="en-US" sz="2800" u="sng" dirty="0">
              <a:ea typeface="ＭＳ Ｐゴシック" panose="020B0600070205080204" pitchFamily="34" charset="-128"/>
              <a:sym typeface="Symbol" pitchFamily="2" charset="2"/>
            </a:endParaRPr>
          </a:p>
          <a:p>
            <a:pPr lvl="2">
              <a:lnSpc>
                <a:spcPct val="90000"/>
              </a:lnSpc>
            </a:pPr>
            <a:r>
              <a:rPr lang="en-US" altLang="en-US" sz="2800" u="sng" dirty="0">
                <a:ea typeface="ＭＳ Ｐゴシック" panose="020B0600070205080204" pitchFamily="34" charset="-128"/>
                <a:sym typeface="Symbol" pitchFamily="2" charset="2"/>
              </a:rPr>
              <a:t>and</a:t>
            </a:r>
            <a:r>
              <a:rPr lang="en-US" altLang="en-US" sz="2800" dirty="0">
                <a:ea typeface="ＭＳ Ｐゴシック" panose="020B0600070205080204" pitchFamily="34" charset="-128"/>
                <a:sym typeface="Symbol" pitchFamily="2" charset="2"/>
              </a:rPr>
              <a:t> B</a:t>
            </a:r>
            <a:r>
              <a:rPr lang="en-US" altLang="en-US" sz="2800" dirty="0">
                <a:ea typeface="ＭＳ Ｐゴシック" panose="020B0600070205080204" pitchFamily="34" charset="-128"/>
              </a:rPr>
              <a:t> </a:t>
            </a:r>
            <a:r>
              <a:rPr lang="en-US" altLang="en-US" sz="2800" dirty="0">
                <a:ea typeface="ＭＳ Ｐゴシック" panose="020B0600070205080204" pitchFamily="34" charset="-128"/>
                <a:sym typeface="Symbol" pitchFamily="2" charset="2"/>
              </a:rPr>
              <a:t> </a:t>
            </a:r>
            <a:r>
              <a:rPr lang="en-US" altLang="en-US" sz="2800" b="1" dirty="0">
                <a:ea typeface="ＭＳ Ｐゴシック" panose="020B0600070205080204" pitchFamily="34" charset="-128"/>
                <a:sym typeface="Symbol" pitchFamily="2" charset="2"/>
              </a:rPr>
              <a:t>NP</a:t>
            </a:r>
          </a:p>
          <a:p>
            <a:pPr lvl="2">
              <a:lnSpc>
                <a:spcPct val="90000"/>
              </a:lnSpc>
            </a:pPr>
            <a:endParaRPr lang="en-US" altLang="en-US" sz="2800" b="1" dirty="0">
              <a:ea typeface="ＭＳ Ｐゴシック" panose="020B0600070205080204" pitchFamily="34" charset="-128"/>
              <a:sym typeface="Symbol" pitchFamily="2" charset="2"/>
            </a:endParaRPr>
          </a:p>
          <a:p>
            <a:pPr>
              <a:lnSpc>
                <a:spcPct val="90000"/>
              </a:lnSpc>
            </a:pPr>
            <a:r>
              <a:rPr lang="en-US" altLang="en-US" sz="3600" dirty="0">
                <a:ea typeface="ＭＳ Ｐゴシック" panose="020B0600070205080204" pitchFamily="34" charset="-128"/>
              </a:rPr>
              <a:t>Any NP-C must reduce to any other NP-C.  Can you see why?</a:t>
            </a:r>
            <a:br>
              <a:rPr lang="en-US" altLang="en-US" sz="3600" dirty="0">
                <a:ea typeface="ＭＳ Ｐゴシック" panose="020B0600070205080204" pitchFamily="34" charset="-128"/>
              </a:rPr>
            </a:br>
            <a:endParaRPr lang="en-US" altLang="en-US" sz="3600" dirty="0">
              <a:ea typeface="ＭＳ Ｐゴシック" panose="020B0600070205080204" pitchFamily="34" charset="-128"/>
            </a:endParaRPr>
          </a:p>
          <a:p>
            <a:pPr>
              <a:lnSpc>
                <a:spcPct val="90000"/>
              </a:lnSpc>
            </a:pPr>
            <a:r>
              <a:rPr lang="en-US" altLang="en-US" sz="3600" dirty="0">
                <a:ea typeface="ＭＳ Ｐゴシック" panose="020B0600070205080204" pitchFamily="34" charset="-128"/>
              </a:rPr>
              <a:t>If B </a:t>
            </a:r>
            <a:r>
              <a:rPr lang="en-US" altLang="en-US" sz="3600" dirty="0">
                <a:ea typeface="ＭＳ Ｐゴシック" panose="020B0600070205080204" pitchFamily="34" charset="-128"/>
                <a:sym typeface="Symbol" pitchFamily="2" charset="2"/>
              </a:rPr>
              <a:t></a:t>
            </a:r>
            <a:r>
              <a:rPr lang="en-US" altLang="en-US" sz="3600" baseline="-25000" dirty="0">
                <a:ea typeface="ＭＳ Ｐゴシック" panose="020B0600070205080204" pitchFamily="34" charset="-128"/>
                <a:sym typeface="Symbol" pitchFamily="2" charset="2"/>
              </a:rPr>
              <a:t>p</a:t>
            </a:r>
            <a:r>
              <a:rPr lang="en-US" altLang="en-US" sz="3600" dirty="0">
                <a:ea typeface="ＭＳ Ｐゴシック" panose="020B0600070205080204" pitchFamily="34" charset="-128"/>
                <a:sym typeface="Symbol" pitchFamily="2" charset="2"/>
              </a:rPr>
              <a:t> C and B</a:t>
            </a:r>
            <a:r>
              <a:rPr lang="en-US" altLang="en-US" sz="3600" dirty="0">
                <a:ea typeface="ＭＳ Ｐゴシック" panose="020B0600070205080204" pitchFamily="34" charset="-128"/>
              </a:rPr>
              <a:t> is NP-Complete, C is also NP-Complete</a:t>
            </a:r>
          </a:p>
          <a:p>
            <a:pPr lvl="1">
              <a:lnSpc>
                <a:spcPct val="90000"/>
              </a:lnSpc>
            </a:pPr>
            <a:r>
              <a:rPr lang="en-US" altLang="en-US" sz="3200" dirty="0">
                <a:ea typeface="ＭＳ Ｐゴシック" panose="020B0600070205080204" pitchFamily="34" charset="-128"/>
              </a:rPr>
              <a:t>Don’t see why?  We’ll show details in two more slides</a:t>
            </a:r>
          </a:p>
          <a:p>
            <a:pPr lvl="1">
              <a:lnSpc>
                <a:spcPct val="90000"/>
              </a:lnSpc>
            </a:pPr>
            <a:r>
              <a:rPr lang="en-US" altLang="en-US" sz="3200" dirty="0">
                <a:ea typeface="ＭＳ Ｐゴシック" panose="020B0600070205080204" pitchFamily="34" charset="-128"/>
              </a:rPr>
              <a:t>As long as </a:t>
            </a:r>
            <a:r>
              <a:rPr lang="en-US" altLang="en-US" sz="3200" dirty="0">
                <a:ea typeface="ＭＳ Ｐゴシック" panose="020B0600070205080204" pitchFamily="34" charset="-128"/>
                <a:sym typeface="Symbol" pitchFamily="2" charset="2"/>
              </a:rPr>
              <a:t>C</a:t>
            </a:r>
            <a:r>
              <a:rPr lang="en-US" altLang="en-US" sz="3200" dirty="0">
                <a:ea typeface="ＭＳ Ｐゴシック" panose="020B0600070205080204" pitchFamily="34" charset="-128"/>
              </a:rPr>
              <a:t> </a:t>
            </a:r>
            <a:r>
              <a:rPr lang="en-US" altLang="en-US" sz="3200" dirty="0">
                <a:ea typeface="ＭＳ Ｐゴシック" panose="020B0600070205080204" pitchFamily="34" charset="-128"/>
                <a:sym typeface="Symbol" pitchFamily="2" charset="2"/>
              </a:rPr>
              <a:t> </a:t>
            </a:r>
            <a:r>
              <a:rPr lang="en-US" altLang="en-US" sz="3200" b="1" dirty="0">
                <a:ea typeface="ＭＳ Ｐゴシック" panose="020B0600070205080204" pitchFamily="34" charset="-128"/>
                <a:sym typeface="Symbol" pitchFamily="2" charset="2"/>
              </a:rPr>
              <a:t>NP</a:t>
            </a:r>
            <a:r>
              <a:rPr lang="en-US" altLang="en-US" sz="3200" dirty="0">
                <a:ea typeface="ＭＳ Ｐゴシック" panose="020B0600070205080204" pitchFamily="34" charset="-128"/>
                <a:sym typeface="Symbol" pitchFamily="2" charset="2"/>
              </a:rPr>
              <a:t>.  Otherwise can only say C</a:t>
            </a:r>
            <a:r>
              <a:rPr lang="en-US" altLang="en-US" sz="3200" dirty="0">
                <a:ea typeface="ＭＳ Ｐゴシック" panose="020B0600070205080204" pitchFamily="34" charset="-128"/>
              </a:rPr>
              <a:t> </a:t>
            </a:r>
            <a:r>
              <a:rPr lang="en-US" altLang="en-US" sz="3200" dirty="0">
                <a:ea typeface="ＭＳ Ｐゴシック" panose="020B0600070205080204" pitchFamily="34" charset="-128"/>
                <a:sym typeface="Symbol" pitchFamily="2" charset="2"/>
              </a:rPr>
              <a:t> </a:t>
            </a:r>
            <a:r>
              <a:rPr lang="en-US" altLang="en-US" sz="3200" b="1" dirty="0">
                <a:ea typeface="ＭＳ Ｐゴシック" panose="020B0600070205080204" pitchFamily="34" charset="-128"/>
                <a:sym typeface="Symbol" pitchFamily="2" charset="2"/>
              </a:rPr>
              <a:t>NP-hard.</a:t>
            </a:r>
          </a:p>
        </p:txBody>
      </p:sp>
    </p:spTree>
    <p:extLst>
      <p:ext uri="{BB962C8B-B14F-4D97-AF65-F5344CB8AC3E}">
        <p14:creationId xmlns:p14="http://schemas.microsoft.com/office/powerpoint/2010/main" val="393751516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3-SAT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Shown to be NP-Hard by Cook and Levin (independently)</a:t>
            </a:r>
          </a:p>
          <a:p>
            <a:r>
              <a:rPr lang="en-US" dirty="0"/>
              <a:t>Given a 3-CNF formula (logical AND of </a:t>
            </a:r>
            <a:r>
              <a:rPr lang="en-US" dirty="0">
                <a:solidFill>
                  <a:srgbClr val="FF0000"/>
                </a:solidFill>
              </a:rPr>
              <a:t>clauses</a:t>
            </a:r>
            <a:r>
              <a:rPr lang="en-US" dirty="0"/>
              <a:t>, each an OR of 3 </a:t>
            </a:r>
            <a:r>
              <a:rPr lang="en-US" dirty="0">
                <a:solidFill>
                  <a:srgbClr val="4F81BD"/>
                </a:solidFill>
              </a:rPr>
              <a:t>variables</a:t>
            </a:r>
            <a:r>
              <a:rPr lang="en-US" dirty="0"/>
              <a:t>), Is there an </a:t>
            </a:r>
            <a:r>
              <a:rPr lang="en-US" dirty="0">
                <a:solidFill>
                  <a:srgbClr val="7030A0"/>
                </a:solidFill>
              </a:rPr>
              <a:t>assignment </a:t>
            </a:r>
            <a:r>
              <a:rPr lang="en-US" dirty="0"/>
              <a:t>of true/false to each variable to make the formula true?</a:t>
            </a:r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56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828800" y="4876801"/>
                <a:ext cx="854426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4F81BD"/>
                              </a:solidFill>
                              <a:latin typeface="Cambria Math"/>
                            </a:rPr>
                            <m:t>𝑥</m:t>
                          </m:r>
                          <m:r>
                            <a:rPr lang="en-US" sz="2400" i="1">
                              <a:latin typeface="Cambria Math"/>
                            </a:rPr>
                            <m:t>∨</m:t>
                          </m:r>
                          <m:r>
                            <a:rPr lang="en-US" sz="2400" i="1">
                              <a:solidFill>
                                <a:srgbClr val="4F81BD"/>
                              </a:solidFill>
                              <a:latin typeface="Cambria Math"/>
                            </a:rPr>
                            <m:t>𝑦</m:t>
                          </m:r>
                          <m:r>
                            <a:rPr lang="en-US" sz="2400" i="1">
                              <a:latin typeface="Cambria Math"/>
                            </a:rPr>
                            <m:t>∨</m:t>
                          </m:r>
                          <m:r>
                            <a:rPr lang="en-US" sz="2400" i="1">
                              <a:solidFill>
                                <a:srgbClr val="4F81BD"/>
                              </a:solidFill>
                              <a:latin typeface="Cambria Math"/>
                            </a:rPr>
                            <m:t>𝑧</m:t>
                          </m:r>
                        </m:e>
                      </m:d>
                      <m:r>
                        <a:rPr lang="en-US" sz="2400" i="1">
                          <a:latin typeface="Cambria Math"/>
                        </a:rPr>
                        <m:t>∧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4F81BD"/>
                              </a:solidFill>
                              <a:latin typeface="Cambria Math"/>
                            </a:rPr>
                            <m:t>𝑥</m:t>
                          </m:r>
                          <m:r>
                            <a:rPr lang="en-US" sz="2400" i="1">
                              <a:latin typeface="Cambria Math"/>
                            </a:rPr>
                            <m:t>∨</m:t>
                          </m:r>
                          <m:acc>
                            <m:accPr>
                              <m:chr m:val="̅"/>
                              <m:ctrlPr>
                                <a:rPr lang="en-US" sz="2400" i="1">
                                  <a:solidFill>
                                    <a:srgbClr val="4F81B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4F81BD"/>
                                  </a:solidFill>
                                  <a:latin typeface="Cambria Math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sz="2400" i="1">
                              <a:latin typeface="Cambria Math"/>
                            </a:rPr>
                            <m:t>∨</m:t>
                          </m:r>
                          <m:r>
                            <a:rPr lang="en-US" sz="2400" i="1">
                              <a:solidFill>
                                <a:srgbClr val="4F81BD"/>
                              </a:solidFill>
                              <a:latin typeface="Cambria Math"/>
                            </a:rPr>
                            <m:t>𝑦</m:t>
                          </m:r>
                        </m:e>
                      </m:d>
                      <m:r>
                        <a:rPr lang="en-US" sz="2400" i="1">
                          <a:latin typeface="Cambria Math"/>
                        </a:rPr>
                        <m:t>∧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4F81BD"/>
                              </a:solidFill>
                              <a:latin typeface="Cambria Math"/>
                            </a:rPr>
                            <m:t>𝑢</m:t>
                          </m:r>
                          <m:r>
                            <a:rPr lang="en-US" sz="2400" i="1">
                              <a:latin typeface="Cambria Math"/>
                            </a:rPr>
                            <m:t>∨</m:t>
                          </m:r>
                          <m:r>
                            <a:rPr lang="en-US" sz="2400" i="1">
                              <a:solidFill>
                                <a:srgbClr val="4F81BD"/>
                              </a:solidFill>
                              <a:latin typeface="Cambria Math"/>
                            </a:rPr>
                            <m:t>𝑦</m:t>
                          </m:r>
                          <m:r>
                            <a:rPr lang="en-US" sz="2400" i="1">
                              <a:latin typeface="Cambria Math"/>
                            </a:rPr>
                            <m:t>∨</m:t>
                          </m:r>
                          <m:acc>
                            <m:accPr>
                              <m:chr m:val="̅"/>
                              <m:ctrlPr>
                                <a:rPr lang="en-US" sz="2400" i="1">
                                  <a:solidFill>
                                    <a:srgbClr val="4F81B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4F81BD"/>
                                  </a:solidFill>
                                  <a:latin typeface="Cambria Math"/>
                                </a:rPr>
                                <m:t>𝑧</m:t>
                              </m:r>
                            </m:e>
                          </m:acc>
                        </m:e>
                      </m:d>
                      <m:r>
                        <a:rPr lang="en-US" sz="2400" i="1">
                          <a:latin typeface="Cambria Math"/>
                        </a:rPr>
                        <m:t>∧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4F81BD"/>
                              </a:solidFill>
                              <a:latin typeface="Cambria Math"/>
                            </a:rPr>
                            <m:t>𝑧</m:t>
                          </m:r>
                          <m:r>
                            <a:rPr lang="en-US" sz="2400" i="1">
                              <a:latin typeface="Cambria Math"/>
                            </a:rPr>
                            <m:t>∨</m:t>
                          </m:r>
                          <m:acc>
                            <m:accPr>
                              <m:chr m:val="̅"/>
                              <m:ctrlPr>
                                <a:rPr lang="en-US" sz="2400" i="1">
                                  <a:solidFill>
                                    <a:srgbClr val="4F81B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4F81BD"/>
                                  </a:solidFill>
                                  <a:latin typeface="Cambria Math"/>
                                </a:rPr>
                                <m:t>𝑥</m:t>
                              </m:r>
                            </m:e>
                          </m:acc>
                          <m:r>
                            <a:rPr lang="en-US" sz="2400" i="1">
                              <a:latin typeface="Cambria Math"/>
                            </a:rPr>
                            <m:t>∨</m:t>
                          </m:r>
                          <m:r>
                            <a:rPr lang="en-US" sz="2400" i="1">
                              <a:solidFill>
                                <a:srgbClr val="4F81BD"/>
                              </a:solidFill>
                              <a:latin typeface="Cambria Math"/>
                            </a:rPr>
                            <m:t>𝑢</m:t>
                          </m:r>
                        </m:e>
                      </m:d>
                      <m:r>
                        <a:rPr lang="en-US" sz="2400" i="1">
                          <a:latin typeface="Cambria Math"/>
                        </a:rPr>
                        <m:t>∧(</m:t>
                      </m:r>
                      <m:acc>
                        <m:accPr>
                          <m:chr m:val="̅"/>
                          <m:ctrlPr>
                            <a:rPr lang="en-US" sz="2400" i="1">
                              <a:solidFill>
                                <a:srgbClr val="4F81BD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rgbClr val="4F81BD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</m:acc>
                      <m:r>
                        <a:rPr lang="en-US" sz="2400" i="1">
                          <a:latin typeface="Cambria Math"/>
                        </a:rPr>
                        <m:t>∨</m:t>
                      </m:r>
                      <m:acc>
                        <m:accPr>
                          <m:chr m:val="̅"/>
                          <m:ctrlPr>
                            <a:rPr lang="en-US" sz="2400" i="1">
                              <a:solidFill>
                                <a:srgbClr val="4F81BD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rgbClr val="4F81BD"/>
                              </a:solidFill>
                              <a:latin typeface="Cambria Math"/>
                            </a:rPr>
                            <m:t>𝑦</m:t>
                          </m:r>
                        </m:e>
                      </m:acc>
                      <m:r>
                        <a:rPr lang="en-US" sz="2400" i="1">
                          <a:latin typeface="Cambria Math"/>
                        </a:rPr>
                        <m:t>∨</m:t>
                      </m:r>
                      <m:acc>
                        <m:accPr>
                          <m:chr m:val="̅"/>
                          <m:ctrlPr>
                            <a:rPr lang="en-US" sz="2400" i="1">
                              <a:solidFill>
                                <a:srgbClr val="4F81BD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rgbClr val="4F81BD"/>
                              </a:solidFill>
                              <a:latin typeface="Cambria Math"/>
                            </a:rPr>
                            <m:t>𝑧</m:t>
                          </m:r>
                        </m:e>
                      </m:acc>
                      <m:r>
                        <a:rPr lang="en-US" sz="2400" i="1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8800" y="4876801"/>
                <a:ext cx="8544262" cy="461665"/>
              </a:xfrm>
              <a:prstGeom prst="rect">
                <a:avLst/>
              </a:prstGeom>
              <a:blipFill>
                <a:blip r:embed="rId2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2133601" y="5470525"/>
            <a:ext cx="10198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Clause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191001" y="5802868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Variables</a:t>
            </a:r>
          </a:p>
        </p:txBody>
      </p:sp>
      <p:sp>
        <p:nvSpPr>
          <p:cNvPr id="7" name="Left Brace 6"/>
          <p:cNvSpPr/>
          <p:nvPr/>
        </p:nvSpPr>
        <p:spPr>
          <a:xfrm rot="16200000">
            <a:off x="2476500" y="4652665"/>
            <a:ext cx="381000" cy="1371600"/>
          </a:xfrm>
          <a:prstGeom prst="lef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cxnSp>
        <p:nvCxnSpPr>
          <p:cNvPr id="10" name="Straight Arrow Connector 9"/>
          <p:cNvCxnSpPr>
            <a:stCxn id="8" idx="0"/>
          </p:cNvCxnSpPr>
          <p:nvPr/>
        </p:nvCxnSpPr>
        <p:spPr>
          <a:xfrm flipH="1" flipV="1">
            <a:off x="3962400" y="5338466"/>
            <a:ext cx="747332" cy="464403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8" idx="0"/>
          </p:cNvCxnSpPr>
          <p:nvPr/>
        </p:nvCxnSpPr>
        <p:spPr>
          <a:xfrm flipH="1" flipV="1">
            <a:off x="4412266" y="5338466"/>
            <a:ext cx="297466" cy="464403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8" idx="0"/>
          </p:cNvCxnSpPr>
          <p:nvPr/>
        </p:nvCxnSpPr>
        <p:spPr>
          <a:xfrm flipV="1">
            <a:off x="4709732" y="5296396"/>
            <a:ext cx="91858" cy="506473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6553201" y="5387369"/>
                <a:ext cx="1638013" cy="15696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/>
                        </a:rPr>
                        <m:t>𝒙</m:t>
                      </m:r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/>
                        </a:rPr>
                        <m:t>=</m:t>
                      </m:r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/>
                        </a:rPr>
                        <m:t>𝒕𝒓𝒖𝒆</m:t>
                      </m:r>
                    </m:oMath>
                  </m:oMathPara>
                </a14:m>
                <a:endParaRPr lang="en-US" sz="2400" b="1" dirty="0">
                  <a:solidFill>
                    <a:srgbClr val="7030A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/>
                        </a:rPr>
                        <m:t>𝒚</m:t>
                      </m:r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/>
                        </a:rPr>
                        <m:t>=</m:t>
                      </m:r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/>
                        </a:rPr>
                        <m:t>𝒇𝒂𝒍𝒔𝒆</m:t>
                      </m:r>
                    </m:oMath>
                  </m:oMathPara>
                </a14:m>
                <a:endParaRPr lang="en-US" sz="2400" b="1" dirty="0">
                  <a:solidFill>
                    <a:srgbClr val="7030A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/>
                        </a:rPr>
                        <m:t>𝒛</m:t>
                      </m:r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/>
                        </a:rPr>
                        <m:t>=</m:t>
                      </m:r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/>
                        </a:rPr>
                        <m:t>𝒇𝒂𝒍𝒔𝒆</m:t>
                      </m:r>
                    </m:oMath>
                  </m:oMathPara>
                </a14:m>
                <a:endParaRPr lang="en-US" sz="2400" b="1" dirty="0">
                  <a:solidFill>
                    <a:srgbClr val="7030A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/>
                        </a:rPr>
                        <m:t>𝒖</m:t>
                      </m:r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/>
                        </a:rPr>
                        <m:t>=</m:t>
                      </m:r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/>
                        </a:rPr>
                        <m:t>𝒕𝒓𝒖𝒆</m:t>
                      </m:r>
                    </m:oMath>
                  </m:oMathPara>
                </a14:m>
                <a:endParaRPr lang="en-US" sz="2400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3201" y="5387369"/>
                <a:ext cx="1638013" cy="156966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2910951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Rectangle 2">
            <a:extLst>
              <a:ext uri="{FF2B5EF4-FFF2-40B4-BE49-F238E27FC236}">
                <a16:creationId xmlns:a16="http://schemas.microsoft.com/office/drawing/2014/main" id="{1E248308-656D-834C-910F-EBC96027FFCB}"/>
              </a:ext>
            </a:extLst>
          </p:cNvPr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Conjunctive Normal Form (CNF)</a:t>
            </a:r>
          </a:p>
        </p:txBody>
      </p:sp>
      <p:sp>
        <p:nvSpPr>
          <p:cNvPr id="25602" name="Rectangle 3">
            <a:extLst>
              <a:ext uri="{FF2B5EF4-FFF2-40B4-BE49-F238E27FC236}">
                <a16:creationId xmlns:a16="http://schemas.microsoft.com/office/drawing/2014/main" id="{53C3387A-C619-F240-9D05-D2916E6B0363}"/>
              </a:ext>
            </a:extLst>
          </p:cNvPr>
          <p:cNvSpPr>
            <a:spLocks noGrp="1" noChangeArrowheads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609600" y="1524000"/>
            <a:ext cx="9753600" cy="48768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2800" dirty="0">
                <a:ea typeface="ＭＳ Ｐゴシック" panose="020B0600070205080204" pitchFamily="34" charset="-128"/>
              </a:rPr>
              <a:t>Even if the form of the Boolean expression is simplified, the problem may be NP-Complete</a:t>
            </a:r>
          </a:p>
          <a:p>
            <a:pPr lvl="1">
              <a:lnSpc>
                <a:spcPct val="90000"/>
              </a:lnSpc>
            </a:pPr>
            <a:r>
              <a:rPr lang="en-US" altLang="en-US" sz="2400" i="1" dirty="0">
                <a:solidFill>
                  <a:schemeClr val="tx2"/>
                </a:solidFill>
                <a:ea typeface="ＭＳ Ｐゴシック" panose="020B0600070205080204" pitchFamily="34" charset="-128"/>
              </a:rPr>
              <a:t>Literal</a:t>
            </a:r>
            <a:r>
              <a:rPr lang="en-US" altLang="en-US" sz="2400" dirty="0">
                <a:ea typeface="ＭＳ Ｐゴシック" panose="020B0600070205080204" pitchFamily="34" charset="-128"/>
              </a:rPr>
              <a:t>: an occurrence of a Boolean or its negation</a:t>
            </a:r>
          </a:p>
          <a:p>
            <a:pPr lvl="1">
              <a:lnSpc>
                <a:spcPct val="90000"/>
              </a:lnSpc>
            </a:pPr>
            <a:r>
              <a:rPr lang="en-US" altLang="en-US" sz="2400" dirty="0">
                <a:ea typeface="ＭＳ Ｐゴシック" panose="020B0600070205080204" pitchFamily="34" charset="-128"/>
              </a:rPr>
              <a:t>A Boolean formula is in </a:t>
            </a:r>
            <a:r>
              <a:rPr lang="en-US" altLang="en-US" sz="2400" i="1" dirty="0">
                <a:solidFill>
                  <a:schemeClr val="tx2"/>
                </a:solidFill>
                <a:ea typeface="ＭＳ Ｐゴシック" panose="020B0600070205080204" pitchFamily="34" charset="-128"/>
              </a:rPr>
              <a:t>conjunctive normal form</a:t>
            </a:r>
            <a:r>
              <a:rPr lang="en-US" altLang="en-US" sz="2400" dirty="0">
                <a:ea typeface="ＭＳ Ｐゴシック" panose="020B0600070205080204" pitchFamily="34" charset="-128"/>
              </a:rPr>
              <a:t>, or </a:t>
            </a:r>
            <a:r>
              <a:rPr lang="en-US" altLang="en-US" sz="2400" i="1" dirty="0">
                <a:solidFill>
                  <a:schemeClr val="tx2"/>
                </a:solidFill>
                <a:ea typeface="ＭＳ Ｐゴシック" panose="020B0600070205080204" pitchFamily="34" charset="-128"/>
              </a:rPr>
              <a:t>CNF</a:t>
            </a:r>
            <a:r>
              <a:rPr lang="en-US" altLang="en-US" sz="2400" dirty="0">
                <a:ea typeface="ＭＳ Ｐゴシック" panose="020B0600070205080204" pitchFamily="34" charset="-128"/>
              </a:rPr>
              <a:t>, if it is an AND of clauses, each of which is an OR of literals</a:t>
            </a:r>
          </a:p>
          <a:p>
            <a:pPr lvl="2">
              <a:lnSpc>
                <a:spcPct val="90000"/>
              </a:lnSpc>
            </a:pPr>
            <a:r>
              <a:rPr lang="en-US" altLang="en-US" sz="2000" dirty="0">
                <a:ea typeface="ＭＳ Ｐゴシック" panose="020B0600070205080204" pitchFamily="34" charset="-128"/>
              </a:rPr>
              <a:t>Ex: </a:t>
            </a:r>
            <a:r>
              <a:rPr lang="en-US" altLang="en-US" sz="2000" dirty="0">
                <a:ea typeface="ＭＳ Ｐゴシック" panose="020B0600070205080204" pitchFamily="34" charset="-128"/>
                <a:sym typeface="Symbol" pitchFamily="2" charset="2"/>
              </a:rPr>
              <a:t>(x</a:t>
            </a:r>
            <a:r>
              <a:rPr lang="en-US" altLang="en-US" sz="2000" baseline="-25000" dirty="0">
                <a:ea typeface="ＭＳ Ｐゴシック" panose="020B0600070205080204" pitchFamily="34" charset="-128"/>
                <a:sym typeface="Symbol" pitchFamily="2" charset="2"/>
              </a:rPr>
              <a:t>1</a:t>
            </a:r>
            <a:r>
              <a:rPr lang="en-US" altLang="en-US" sz="2000" dirty="0">
                <a:ea typeface="ＭＳ Ｐゴシック" panose="020B0600070205080204" pitchFamily="34" charset="-128"/>
                <a:sym typeface="Symbol" pitchFamily="2" charset="2"/>
              </a:rPr>
              <a:t>  x</a:t>
            </a:r>
            <a:r>
              <a:rPr lang="en-US" altLang="en-US" sz="2000" baseline="-25000" dirty="0">
                <a:ea typeface="ＭＳ Ｐゴシック" panose="020B0600070205080204" pitchFamily="34" charset="-128"/>
                <a:sym typeface="Symbol" pitchFamily="2" charset="2"/>
              </a:rPr>
              <a:t>2</a:t>
            </a:r>
            <a:r>
              <a:rPr lang="en-US" altLang="en-US" sz="2000" dirty="0">
                <a:ea typeface="ＭＳ Ｐゴシック" panose="020B0600070205080204" pitchFamily="34" charset="-128"/>
                <a:sym typeface="Symbol" pitchFamily="2" charset="2"/>
              </a:rPr>
              <a:t>)  (x</a:t>
            </a:r>
            <a:r>
              <a:rPr lang="en-US" altLang="en-US" sz="2000" baseline="-25000" dirty="0">
                <a:ea typeface="ＭＳ Ｐゴシック" panose="020B0600070205080204" pitchFamily="34" charset="-128"/>
                <a:sym typeface="Symbol" pitchFamily="2" charset="2"/>
              </a:rPr>
              <a:t>1</a:t>
            </a:r>
            <a:r>
              <a:rPr lang="en-US" altLang="en-US" sz="2000" dirty="0">
                <a:ea typeface="ＭＳ Ｐゴシック" panose="020B0600070205080204" pitchFamily="34" charset="-128"/>
                <a:sym typeface="Symbol" pitchFamily="2" charset="2"/>
              </a:rPr>
              <a:t>  x</a:t>
            </a:r>
            <a:r>
              <a:rPr lang="en-US" altLang="en-US" sz="2000" baseline="-25000" dirty="0">
                <a:ea typeface="ＭＳ Ｐゴシック" panose="020B0600070205080204" pitchFamily="34" charset="-128"/>
                <a:sym typeface="Symbol" pitchFamily="2" charset="2"/>
              </a:rPr>
              <a:t>3</a:t>
            </a:r>
            <a:r>
              <a:rPr lang="en-US" altLang="en-US" sz="2000" dirty="0">
                <a:ea typeface="ＭＳ Ｐゴシック" panose="020B0600070205080204" pitchFamily="34" charset="-128"/>
                <a:sym typeface="Symbol" pitchFamily="2" charset="2"/>
              </a:rPr>
              <a:t>  x</a:t>
            </a:r>
            <a:r>
              <a:rPr lang="en-US" altLang="en-US" sz="2000" baseline="-25000" dirty="0">
                <a:ea typeface="ＭＳ Ｐゴシック" panose="020B0600070205080204" pitchFamily="34" charset="-128"/>
                <a:sym typeface="Symbol" pitchFamily="2" charset="2"/>
              </a:rPr>
              <a:t>4</a:t>
            </a:r>
            <a:r>
              <a:rPr lang="en-US" altLang="en-US" sz="2000" dirty="0">
                <a:ea typeface="ＭＳ Ｐゴシック" panose="020B0600070205080204" pitchFamily="34" charset="-128"/>
                <a:sym typeface="Symbol" pitchFamily="2" charset="2"/>
              </a:rPr>
              <a:t>)  (x</a:t>
            </a:r>
            <a:r>
              <a:rPr lang="en-US" altLang="en-US" sz="2000" baseline="-25000" dirty="0">
                <a:ea typeface="ＭＳ Ｐゴシック" panose="020B0600070205080204" pitchFamily="34" charset="-128"/>
                <a:sym typeface="Symbol" pitchFamily="2" charset="2"/>
              </a:rPr>
              <a:t>5</a:t>
            </a:r>
            <a:r>
              <a:rPr lang="en-US" altLang="en-US" sz="2000" dirty="0">
                <a:ea typeface="ＭＳ Ｐゴシック" panose="020B0600070205080204" pitchFamily="34" charset="-128"/>
                <a:sym typeface="Symbol" pitchFamily="2" charset="2"/>
              </a:rPr>
              <a:t>)</a:t>
            </a:r>
          </a:p>
          <a:p>
            <a:pPr lvl="1">
              <a:lnSpc>
                <a:spcPct val="90000"/>
              </a:lnSpc>
            </a:pPr>
            <a:r>
              <a:rPr lang="en-US" altLang="en-US" sz="2400" i="1" dirty="0">
                <a:solidFill>
                  <a:schemeClr val="tx2"/>
                </a:solidFill>
                <a:ea typeface="ＭＳ Ｐゴシック" panose="020B0600070205080204" pitchFamily="34" charset="-128"/>
              </a:rPr>
              <a:t>3-CNF</a:t>
            </a:r>
            <a:r>
              <a:rPr lang="en-US" altLang="en-US" sz="2400" dirty="0">
                <a:ea typeface="ＭＳ Ｐゴシック" panose="020B0600070205080204" pitchFamily="34" charset="-128"/>
              </a:rPr>
              <a:t>: each clause has exactly 3 distinct literals</a:t>
            </a:r>
          </a:p>
          <a:p>
            <a:pPr lvl="2">
              <a:lnSpc>
                <a:spcPct val="90000"/>
              </a:lnSpc>
            </a:pPr>
            <a:r>
              <a:rPr lang="en-US" altLang="en-US" sz="2000" dirty="0">
                <a:ea typeface="ＭＳ Ｐゴシック" panose="020B0600070205080204" pitchFamily="34" charset="-128"/>
              </a:rPr>
              <a:t>Ex: </a:t>
            </a:r>
            <a:r>
              <a:rPr lang="en-US" altLang="en-US" sz="2000" dirty="0">
                <a:ea typeface="ＭＳ Ｐゴシック" panose="020B0600070205080204" pitchFamily="34" charset="-128"/>
                <a:sym typeface="Symbol" pitchFamily="2" charset="2"/>
              </a:rPr>
              <a:t>(x</a:t>
            </a:r>
            <a:r>
              <a:rPr lang="en-US" altLang="en-US" sz="2000" baseline="-25000" dirty="0">
                <a:ea typeface="ＭＳ Ｐゴシック" panose="020B0600070205080204" pitchFamily="34" charset="-128"/>
                <a:sym typeface="Symbol" pitchFamily="2" charset="2"/>
              </a:rPr>
              <a:t>1</a:t>
            </a:r>
            <a:r>
              <a:rPr lang="en-US" altLang="en-US" sz="2000" dirty="0">
                <a:ea typeface="ＭＳ Ｐゴシック" panose="020B0600070205080204" pitchFamily="34" charset="-128"/>
                <a:sym typeface="Symbol" pitchFamily="2" charset="2"/>
              </a:rPr>
              <a:t>  x</a:t>
            </a:r>
            <a:r>
              <a:rPr lang="en-US" altLang="en-US" sz="2000" baseline="-25000" dirty="0">
                <a:ea typeface="ＭＳ Ｐゴシック" panose="020B0600070205080204" pitchFamily="34" charset="-128"/>
                <a:sym typeface="Symbol" pitchFamily="2" charset="2"/>
              </a:rPr>
              <a:t>2 </a:t>
            </a:r>
            <a:r>
              <a:rPr lang="en-US" altLang="en-US" sz="2000" dirty="0">
                <a:ea typeface="ＭＳ Ｐゴシック" panose="020B0600070205080204" pitchFamily="34" charset="-128"/>
                <a:sym typeface="Symbol" pitchFamily="2" charset="2"/>
              </a:rPr>
              <a:t> x</a:t>
            </a:r>
            <a:r>
              <a:rPr lang="en-US" altLang="en-US" sz="2000" baseline="-25000" dirty="0">
                <a:ea typeface="ＭＳ Ｐゴシック" panose="020B0600070205080204" pitchFamily="34" charset="-128"/>
                <a:sym typeface="Symbol" pitchFamily="2" charset="2"/>
              </a:rPr>
              <a:t>3</a:t>
            </a:r>
            <a:r>
              <a:rPr lang="en-US" altLang="en-US" sz="2000" dirty="0">
                <a:ea typeface="ＭＳ Ｐゴシック" panose="020B0600070205080204" pitchFamily="34" charset="-128"/>
                <a:sym typeface="Symbol" pitchFamily="2" charset="2"/>
              </a:rPr>
              <a:t>)  (x</a:t>
            </a:r>
            <a:r>
              <a:rPr lang="en-US" altLang="en-US" sz="2000" baseline="-25000" dirty="0">
                <a:ea typeface="ＭＳ Ｐゴシック" panose="020B0600070205080204" pitchFamily="34" charset="-128"/>
                <a:sym typeface="Symbol" pitchFamily="2" charset="2"/>
              </a:rPr>
              <a:t>1</a:t>
            </a:r>
            <a:r>
              <a:rPr lang="en-US" altLang="en-US" sz="2000" dirty="0">
                <a:ea typeface="ＭＳ Ｐゴシック" panose="020B0600070205080204" pitchFamily="34" charset="-128"/>
                <a:sym typeface="Symbol" pitchFamily="2" charset="2"/>
              </a:rPr>
              <a:t>  x</a:t>
            </a:r>
            <a:r>
              <a:rPr lang="en-US" altLang="en-US" sz="2000" baseline="-25000" dirty="0">
                <a:ea typeface="ＭＳ Ｐゴシック" panose="020B0600070205080204" pitchFamily="34" charset="-128"/>
                <a:sym typeface="Symbol" pitchFamily="2" charset="2"/>
              </a:rPr>
              <a:t>3</a:t>
            </a:r>
            <a:r>
              <a:rPr lang="en-US" altLang="en-US" sz="2000" dirty="0">
                <a:ea typeface="ＭＳ Ｐゴシック" panose="020B0600070205080204" pitchFamily="34" charset="-128"/>
                <a:sym typeface="Symbol" pitchFamily="2" charset="2"/>
              </a:rPr>
              <a:t>  x</a:t>
            </a:r>
            <a:r>
              <a:rPr lang="en-US" altLang="en-US" sz="2000" baseline="-25000" dirty="0">
                <a:ea typeface="ＭＳ Ｐゴシック" panose="020B0600070205080204" pitchFamily="34" charset="-128"/>
                <a:sym typeface="Symbol" pitchFamily="2" charset="2"/>
              </a:rPr>
              <a:t>4</a:t>
            </a:r>
            <a:r>
              <a:rPr lang="en-US" altLang="en-US" sz="2000" dirty="0">
                <a:ea typeface="ＭＳ Ｐゴシック" panose="020B0600070205080204" pitchFamily="34" charset="-128"/>
                <a:sym typeface="Symbol" pitchFamily="2" charset="2"/>
              </a:rPr>
              <a:t>)  (x</a:t>
            </a:r>
            <a:r>
              <a:rPr lang="en-US" altLang="en-US" sz="2000" baseline="-25000" dirty="0">
                <a:ea typeface="ＭＳ Ｐゴシック" panose="020B0600070205080204" pitchFamily="34" charset="-128"/>
                <a:sym typeface="Symbol" pitchFamily="2" charset="2"/>
              </a:rPr>
              <a:t>5 </a:t>
            </a:r>
            <a:r>
              <a:rPr lang="en-US" altLang="en-US" sz="2000" dirty="0">
                <a:ea typeface="ＭＳ Ｐゴシック" panose="020B0600070205080204" pitchFamily="34" charset="-128"/>
                <a:sym typeface="Symbol" pitchFamily="2" charset="2"/>
              </a:rPr>
              <a:t> x</a:t>
            </a:r>
            <a:r>
              <a:rPr lang="en-US" altLang="en-US" sz="2000" baseline="-25000" dirty="0">
                <a:ea typeface="ＭＳ Ｐゴシック" panose="020B0600070205080204" pitchFamily="34" charset="-128"/>
                <a:sym typeface="Symbol" pitchFamily="2" charset="2"/>
              </a:rPr>
              <a:t>3</a:t>
            </a:r>
            <a:r>
              <a:rPr lang="en-US" altLang="en-US" sz="2000" dirty="0">
                <a:ea typeface="ＭＳ Ｐゴシック" panose="020B0600070205080204" pitchFamily="34" charset="-128"/>
                <a:sym typeface="Symbol" pitchFamily="2" charset="2"/>
              </a:rPr>
              <a:t>  x</a:t>
            </a:r>
            <a:r>
              <a:rPr lang="en-US" altLang="en-US" sz="2000" baseline="-25000" dirty="0">
                <a:ea typeface="ＭＳ Ｐゴシック" panose="020B0600070205080204" pitchFamily="34" charset="-128"/>
                <a:sym typeface="Symbol" pitchFamily="2" charset="2"/>
              </a:rPr>
              <a:t>4</a:t>
            </a:r>
            <a:r>
              <a:rPr lang="en-US" altLang="en-US" sz="2000" dirty="0">
                <a:ea typeface="ＭＳ Ｐゴシック" panose="020B0600070205080204" pitchFamily="34" charset="-128"/>
                <a:sym typeface="Symbol" pitchFamily="2" charset="2"/>
              </a:rPr>
              <a:t>)</a:t>
            </a:r>
          </a:p>
          <a:p>
            <a:pPr lvl="2">
              <a:lnSpc>
                <a:spcPct val="90000"/>
              </a:lnSpc>
            </a:pPr>
            <a:r>
              <a:rPr lang="en-US" altLang="en-US" sz="2000" dirty="0">
                <a:ea typeface="ＭＳ Ｐゴシック" panose="020B0600070205080204" pitchFamily="34" charset="-128"/>
              </a:rPr>
              <a:t>Notice: true if at least one literal in each clause is true</a:t>
            </a:r>
          </a:p>
          <a:p>
            <a:pPr lvl="1">
              <a:lnSpc>
                <a:spcPct val="90000"/>
              </a:lnSpc>
            </a:pPr>
            <a:r>
              <a:rPr lang="en-US" altLang="en-US" sz="2400" dirty="0">
                <a:ea typeface="ＭＳ Ｐゴシック" panose="020B0600070205080204" pitchFamily="34" charset="-128"/>
                <a:sym typeface="Symbol" pitchFamily="2" charset="2"/>
              </a:rPr>
              <a:t>Note: Arbitrary SAT expressions can be translated into CNF forms by introducing intermediate variables etc.</a:t>
            </a:r>
          </a:p>
        </p:txBody>
      </p:sp>
    </p:spTree>
    <p:extLst>
      <p:ext uri="{BB962C8B-B14F-4D97-AF65-F5344CB8AC3E}">
        <p14:creationId xmlns:p14="http://schemas.microsoft.com/office/powerpoint/2010/main" val="1333688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2">
            <a:extLst>
              <a:ext uri="{FF2B5EF4-FFF2-40B4-BE49-F238E27FC236}">
                <a16:creationId xmlns:a16="http://schemas.microsoft.com/office/drawing/2014/main" id="{BC36879A-ADF6-4E4E-B776-2A7FA92C2DE8}"/>
              </a:ext>
            </a:extLst>
          </p:cNvPr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Joining the Club</a:t>
            </a:r>
          </a:p>
        </p:txBody>
      </p:sp>
      <p:sp>
        <p:nvSpPr>
          <p:cNvPr id="27650" name="Rectangle 3">
            <a:extLst>
              <a:ext uri="{FF2B5EF4-FFF2-40B4-BE49-F238E27FC236}">
                <a16:creationId xmlns:a16="http://schemas.microsoft.com/office/drawing/2014/main" id="{A40704A5-CFBE-5F4A-BB96-53267D64C490}"/>
              </a:ext>
            </a:extLst>
          </p:cNvPr>
          <p:cNvSpPr>
            <a:spLocks noGrp="1" noChangeArrowheads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1447800" y="1524000"/>
            <a:ext cx="8991600" cy="4876800"/>
          </a:xfrm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 altLang="en-US" sz="2800" dirty="0">
                <a:ea typeface="ＭＳ Ｐゴシック" panose="020B0600070205080204" pitchFamily="34" charset="-128"/>
              </a:rPr>
              <a:t>Given one NP-Complete problem, others can join the club</a:t>
            </a:r>
          </a:p>
          <a:p>
            <a:pPr lvl="1">
              <a:lnSpc>
                <a:spcPct val="90000"/>
              </a:lnSpc>
            </a:pPr>
            <a:r>
              <a:rPr lang="en-US" altLang="en-US" sz="2400" dirty="0">
                <a:ea typeface="ＭＳ Ｐゴシック" panose="020B0600070205080204" pitchFamily="34" charset="-128"/>
              </a:rPr>
              <a:t>Prove that SAT reduces to another problem, and so on…</a:t>
            </a:r>
          </a:p>
          <a:p>
            <a:pPr lvl="1">
              <a:lnSpc>
                <a:spcPct val="90000"/>
              </a:lnSpc>
            </a:pPr>
            <a:endParaRPr lang="en-US" altLang="en-US" sz="2400" dirty="0">
              <a:ea typeface="ＭＳ Ｐゴシック" panose="020B0600070205080204" pitchFamily="34" charset="-128"/>
            </a:endParaRPr>
          </a:p>
          <a:p>
            <a:pPr lvl="1">
              <a:lnSpc>
                <a:spcPct val="90000"/>
              </a:lnSpc>
            </a:pPr>
            <a:endParaRPr lang="en-US" altLang="en-US" sz="2400" dirty="0">
              <a:ea typeface="ＭＳ Ｐゴシック" panose="020B0600070205080204" pitchFamily="34" charset="-128"/>
            </a:endParaRPr>
          </a:p>
          <a:p>
            <a:pPr lvl="1">
              <a:lnSpc>
                <a:spcPct val="90000"/>
              </a:lnSpc>
            </a:pPr>
            <a:endParaRPr lang="en-US" altLang="en-US" sz="2400" dirty="0">
              <a:ea typeface="ＭＳ Ｐゴシック" panose="020B0600070205080204" pitchFamily="34" charset="-128"/>
            </a:endParaRPr>
          </a:p>
          <a:p>
            <a:pPr lvl="1">
              <a:lnSpc>
                <a:spcPct val="90000"/>
              </a:lnSpc>
            </a:pPr>
            <a:endParaRPr lang="en-US" altLang="en-US" sz="2400" dirty="0">
              <a:ea typeface="ＭＳ Ｐゴシック" panose="020B0600070205080204" pitchFamily="34" charset="-128"/>
            </a:endParaRPr>
          </a:p>
          <a:p>
            <a:pPr lvl="1">
              <a:lnSpc>
                <a:spcPct val="90000"/>
              </a:lnSpc>
            </a:pPr>
            <a:endParaRPr lang="en-US" altLang="en-US" sz="2400" dirty="0">
              <a:ea typeface="ＭＳ Ｐゴシック" panose="020B0600070205080204" pitchFamily="34" charset="-128"/>
            </a:endParaRPr>
          </a:p>
          <a:p>
            <a:pPr lvl="1">
              <a:lnSpc>
                <a:spcPct val="90000"/>
              </a:lnSpc>
            </a:pPr>
            <a:endParaRPr lang="en-US" altLang="en-US" sz="2400" dirty="0">
              <a:ea typeface="ＭＳ Ｐゴシック" panose="020B0600070205080204" pitchFamily="34" charset="-128"/>
            </a:endParaRPr>
          </a:p>
          <a:p>
            <a:pPr lvl="1">
              <a:lnSpc>
                <a:spcPct val="90000"/>
              </a:lnSpc>
            </a:pPr>
            <a:endParaRPr lang="en-US" altLang="en-US" sz="2400" dirty="0">
              <a:ea typeface="ＭＳ Ｐゴシック" panose="020B0600070205080204" pitchFamily="34" charset="-128"/>
            </a:endParaRPr>
          </a:p>
          <a:p>
            <a:pPr lvl="1">
              <a:lnSpc>
                <a:spcPct val="90000"/>
              </a:lnSpc>
            </a:pPr>
            <a:r>
              <a:rPr lang="en-US" altLang="en-US" sz="2400" dirty="0">
                <a:ea typeface="ＭＳ Ｐゴシック" panose="020B0600070205080204" pitchFamily="34" charset="-128"/>
              </a:rPr>
              <a:t>Membership in NP-Complete grows…</a:t>
            </a:r>
          </a:p>
          <a:p>
            <a:pPr lvl="1">
              <a:lnSpc>
                <a:spcPct val="90000"/>
              </a:lnSpc>
            </a:pPr>
            <a:r>
              <a:rPr lang="en-US" altLang="en-US" sz="2400" dirty="0">
                <a:ea typeface="ＭＳ Ｐゴシック" panose="020B0600070205080204" pitchFamily="34" charset="-128"/>
              </a:rPr>
              <a:t>Classic textbook: </a:t>
            </a:r>
            <a:r>
              <a:rPr lang="en-US" altLang="en-US" sz="2400" dirty="0" err="1">
                <a:ea typeface="ＭＳ Ｐゴシック" panose="020B0600070205080204" pitchFamily="34" charset="-128"/>
              </a:rPr>
              <a:t>Garey</a:t>
            </a:r>
            <a:r>
              <a:rPr lang="en-US" altLang="en-US" sz="2400" dirty="0">
                <a:ea typeface="ＭＳ Ｐゴシック" panose="020B0600070205080204" pitchFamily="34" charset="-128"/>
              </a:rPr>
              <a:t>, M. and D. Johnson,</a:t>
            </a:r>
            <a:br>
              <a:rPr lang="en-US" altLang="en-US" sz="2400" dirty="0">
                <a:ea typeface="ＭＳ Ｐゴシック" panose="020B0600070205080204" pitchFamily="34" charset="-128"/>
              </a:rPr>
            </a:br>
            <a:r>
              <a:rPr lang="en-US" altLang="en-US" sz="2400" i="1" dirty="0">
                <a:ea typeface="ＭＳ Ｐゴシック" panose="020B0600070205080204" pitchFamily="34" charset="-128"/>
              </a:rPr>
              <a:t>Computers and Intractability: A Guide to the Theory of NP-Completeness,</a:t>
            </a:r>
            <a:r>
              <a:rPr lang="en-US" altLang="en-US" sz="2400" dirty="0">
                <a:ea typeface="ＭＳ Ｐゴシック" panose="020B0600070205080204" pitchFamily="34" charset="-128"/>
              </a:rPr>
              <a:t> 1979.</a:t>
            </a:r>
          </a:p>
          <a:p>
            <a:pPr lvl="1">
              <a:lnSpc>
                <a:spcPct val="90000"/>
              </a:lnSpc>
              <a:buFont typeface="Times New Roman" panose="02020603050405020304" pitchFamily="18" charset="0"/>
              <a:buNone/>
            </a:pPr>
            <a:endParaRPr lang="en-US" altLang="en-US" sz="2400" dirty="0">
              <a:ea typeface="ＭＳ Ｐゴシック" panose="020B0600070205080204" pitchFamily="34" charset="-128"/>
            </a:endParaRPr>
          </a:p>
        </p:txBody>
      </p:sp>
      <p:grpSp>
        <p:nvGrpSpPr>
          <p:cNvPr id="27651" name="Group 24">
            <a:extLst>
              <a:ext uri="{FF2B5EF4-FFF2-40B4-BE49-F238E27FC236}">
                <a16:creationId xmlns:a16="http://schemas.microsoft.com/office/drawing/2014/main" id="{DBFA1D97-D202-C745-AAFF-7188EC617562}"/>
              </a:ext>
            </a:extLst>
          </p:cNvPr>
          <p:cNvGrpSpPr>
            <a:grpSpLocks/>
          </p:cNvGrpSpPr>
          <p:nvPr>
            <p:custDataLst>
              <p:tags r:id="rId3"/>
            </p:custDataLst>
          </p:nvPr>
        </p:nvGrpSpPr>
        <p:grpSpPr bwMode="auto">
          <a:xfrm>
            <a:off x="2362201" y="2895601"/>
            <a:ext cx="7313613" cy="1851025"/>
            <a:chOff x="336" y="2208"/>
            <a:chExt cx="4607" cy="1166"/>
          </a:xfrm>
        </p:grpSpPr>
        <p:sp>
          <p:nvSpPr>
            <p:cNvPr id="27652" name="Text Box 6">
              <a:extLst>
                <a:ext uri="{FF2B5EF4-FFF2-40B4-BE49-F238E27FC236}">
                  <a16:creationId xmlns:a16="http://schemas.microsoft.com/office/drawing/2014/main" id="{BB382666-700D-F145-8142-9291142A7A13}"/>
                </a:ext>
              </a:extLst>
            </p:cNvPr>
            <p:cNvSpPr txBox="1">
              <a:spLocks noChangeArrowheads="1"/>
            </p:cNvSpPr>
            <p:nvPr>
              <p:custDataLst>
                <p:tags r:id="rId4"/>
              </p:custDataLst>
            </p:nvPr>
          </p:nvSpPr>
          <p:spPr bwMode="auto">
            <a:xfrm>
              <a:off x="336" y="2208"/>
              <a:ext cx="419" cy="252"/>
            </a:xfrm>
            <a:prstGeom prst="rect">
              <a:avLst/>
            </a:prstGeom>
            <a:noFill/>
            <a:ln w="38100">
              <a:solidFill>
                <a:schemeClr val="accent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>
                <a:defRPr sz="2000" 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 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 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 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 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i="0"/>
                <a:t>SAT</a:t>
              </a:r>
            </a:p>
          </p:txBody>
        </p:sp>
        <p:sp>
          <p:nvSpPr>
            <p:cNvPr id="27653" name="Text Box 7">
              <a:extLst>
                <a:ext uri="{FF2B5EF4-FFF2-40B4-BE49-F238E27FC236}">
                  <a16:creationId xmlns:a16="http://schemas.microsoft.com/office/drawing/2014/main" id="{E820D181-FD32-F548-A413-5C2B8546754F}"/>
                </a:ext>
              </a:extLst>
            </p:cNvPr>
            <p:cNvSpPr txBox="1"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1248" y="2208"/>
              <a:ext cx="950" cy="252"/>
            </a:xfrm>
            <a:prstGeom prst="rect">
              <a:avLst/>
            </a:prstGeom>
            <a:noFill/>
            <a:ln w="38100">
              <a:solidFill>
                <a:schemeClr val="accent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>
                <a:defRPr sz="2000" 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 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 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 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 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i="0"/>
                <a:t>3-CNF-SAT</a:t>
              </a:r>
            </a:p>
          </p:txBody>
        </p:sp>
        <p:sp>
          <p:nvSpPr>
            <p:cNvPr id="27654" name="Text Box 8">
              <a:extLst>
                <a:ext uri="{FF2B5EF4-FFF2-40B4-BE49-F238E27FC236}">
                  <a16:creationId xmlns:a16="http://schemas.microsoft.com/office/drawing/2014/main" id="{55433BDE-1F1A-CE48-8521-85B559D83C18}"/>
                </a:ext>
              </a:extLst>
            </p:cNvPr>
            <p:cNvSpPr txBox="1">
              <a:spLocks noChangeArrowheads="1"/>
            </p:cNvSpPr>
            <p:nvPr>
              <p:custDataLst>
                <p:tags r:id="rId6"/>
              </p:custDataLst>
            </p:nvPr>
          </p:nvSpPr>
          <p:spPr bwMode="auto">
            <a:xfrm>
              <a:off x="1296" y="2928"/>
              <a:ext cx="718" cy="252"/>
            </a:xfrm>
            <a:prstGeom prst="rect">
              <a:avLst/>
            </a:prstGeom>
            <a:noFill/>
            <a:ln w="38100">
              <a:solidFill>
                <a:schemeClr val="accent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>
                <a:defRPr sz="2000" 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 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 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 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 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i="0" dirty="0"/>
                <a:t>CLIQUE</a:t>
              </a:r>
            </a:p>
          </p:txBody>
        </p:sp>
        <p:sp>
          <p:nvSpPr>
            <p:cNvPr id="27655" name="Text Box 9">
              <a:extLst>
                <a:ext uri="{FF2B5EF4-FFF2-40B4-BE49-F238E27FC236}">
                  <a16:creationId xmlns:a16="http://schemas.microsoft.com/office/drawing/2014/main" id="{86A6A4A6-CC2F-DE4D-992C-8CA40BBA9AAF}"/>
                </a:ext>
              </a:extLst>
            </p:cNvPr>
            <p:cNvSpPr txBox="1">
              <a:spLocks noChangeArrowheads="1"/>
            </p:cNvSpPr>
            <p:nvPr>
              <p:custDataLst>
                <p:tags r:id="rId7"/>
              </p:custDataLst>
            </p:nvPr>
          </p:nvSpPr>
          <p:spPr bwMode="auto">
            <a:xfrm>
              <a:off x="2832" y="2208"/>
              <a:ext cx="1169" cy="252"/>
            </a:xfrm>
            <a:prstGeom prst="rect">
              <a:avLst/>
            </a:prstGeom>
            <a:noFill/>
            <a:ln w="38100">
              <a:solidFill>
                <a:schemeClr val="accent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>
                <a:defRPr sz="2000" 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 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 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 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 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i="0"/>
                <a:t>SUBSET-SUM</a:t>
              </a:r>
            </a:p>
          </p:txBody>
        </p:sp>
        <p:sp>
          <p:nvSpPr>
            <p:cNvPr id="27656" name="Text Box 10">
              <a:extLst>
                <a:ext uri="{FF2B5EF4-FFF2-40B4-BE49-F238E27FC236}">
                  <a16:creationId xmlns:a16="http://schemas.microsoft.com/office/drawing/2014/main" id="{15DA4C19-15CF-364D-9999-03A05D147702}"/>
                </a:ext>
              </a:extLst>
            </p:cNvPr>
            <p:cNvSpPr txBox="1">
              <a:spLocks noChangeArrowheads="1"/>
            </p:cNvSpPr>
            <p:nvPr>
              <p:custDataLst>
                <p:tags r:id="rId8"/>
              </p:custDataLst>
            </p:nvPr>
          </p:nvSpPr>
          <p:spPr bwMode="auto">
            <a:xfrm>
              <a:off x="2448" y="2928"/>
              <a:ext cx="815" cy="446"/>
            </a:xfrm>
            <a:prstGeom prst="rect">
              <a:avLst/>
            </a:prstGeom>
            <a:noFill/>
            <a:ln w="38100">
              <a:solidFill>
                <a:schemeClr val="accent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>
                <a:defRPr sz="2000" 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 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 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 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 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i="0"/>
                <a:t>VERTEX-</a:t>
              </a:r>
              <a:br>
                <a:rPr lang="en-US" altLang="en-US" i="0"/>
              </a:br>
              <a:r>
                <a:rPr lang="en-US" altLang="en-US" i="0"/>
                <a:t>COVER</a:t>
              </a:r>
            </a:p>
          </p:txBody>
        </p:sp>
        <p:sp>
          <p:nvSpPr>
            <p:cNvPr id="27657" name="Text Box 11">
              <a:extLst>
                <a:ext uri="{FF2B5EF4-FFF2-40B4-BE49-F238E27FC236}">
                  <a16:creationId xmlns:a16="http://schemas.microsoft.com/office/drawing/2014/main" id="{B61AF424-DB88-864F-83AC-24E633703B37}"/>
                </a:ext>
              </a:extLst>
            </p:cNvPr>
            <p:cNvSpPr txBox="1">
              <a:spLocks noChangeArrowheads="1"/>
            </p:cNvSpPr>
            <p:nvPr>
              <p:custDataLst>
                <p:tags r:id="rId9"/>
              </p:custDataLst>
            </p:nvPr>
          </p:nvSpPr>
          <p:spPr bwMode="auto">
            <a:xfrm>
              <a:off x="3552" y="2928"/>
              <a:ext cx="657" cy="446"/>
            </a:xfrm>
            <a:prstGeom prst="rect">
              <a:avLst/>
            </a:prstGeom>
            <a:noFill/>
            <a:ln w="38100">
              <a:solidFill>
                <a:schemeClr val="accent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>
                <a:defRPr sz="2000" 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 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 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 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 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i="0"/>
                <a:t>HAM-</a:t>
              </a:r>
              <a:br>
                <a:rPr lang="en-US" altLang="en-US" i="0"/>
              </a:br>
              <a:r>
                <a:rPr lang="en-US" altLang="en-US" i="0"/>
                <a:t>CYCLE</a:t>
              </a:r>
            </a:p>
          </p:txBody>
        </p:sp>
        <p:sp>
          <p:nvSpPr>
            <p:cNvPr id="27658" name="Text Box 12">
              <a:extLst>
                <a:ext uri="{FF2B5EF4-FFF2-40B4-BE49-F238E27FC236}">
                  <a16:creationId xmlns:a16="http://schemas.microsoft.com/office/drawing/2014/main" id="{2440B377-4DAF-404D-9057-6A0ED8CD74DD}"/>
                </a:ext>
              </a:extLst>
            </p:cNvPr>
            <p:cNvSpPr txBox="1">
              <a:spLocks noChangeArrowheads="1"/>
            </p:cNvSpPr>
            <p:nvPr>
              <p:custDataLst>
                <p:tags r:id="rId10"/>
              </p:custDataLst>
            </p:nvPr>
          </p:nvSpPr>
          <p:spPr bwMode="auto">
            <a:xfrm>
              <a:off x="4512" y="2928"/>
              <a:ext cx="431" cy="252"/>
            </a:xfrm>
            <a:prstGeom prst="rect">
              <a:avLst/>
            </a:prstGeom>
            <a:noFill/>
            <a:ln w="38100">
              <a:solidFill>
                <a:schemeClr val="accent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>
                <a:defRPr sz="2000" 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 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 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 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 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i="0"/>
                <a:t>TSP</a:t>
              </a:r>
            </a:p>
          </p:txBody>
        </p:sp>
        <p:sp>
          <p:nvSpPr>
            <p:cNvPr id="27659" name="Line 13">
              <a:extLst>
                <a:ext uri="{FF2B5EF4-FFF2-40B4-BE49-F238E27FC236}">
                  <a16:creationId xmlns:a16="http://schemas.microsoft.com/office/drawing/2014/main" id="{1A7D4544-58F0-5946-9674-8FA779313721}"/>
                </a:ext>
              </a:extLst>
            </p:cNvPr>
            <p:cNvSpPr>
              <a:spLocks noChangeShapeType="1"/>
            </p:cNvSpPr>
            <p:nvPr>
              <p:custDataLst>
                <p:tags r:id="rId11"/>
              </p:custDataLst>
            </p:nvPr>
          </p:nvSpPr>
          <p:spPr bwMode="auto">
            <a:xfrm>
              <a:off x="768" y="2352"/>
              <a:ext cx="480" cy="0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60" name="Line 15">
              <a:extLst>
                <a:ext uri="{FF2B5EF4-FFF2-40B4-BE49-F238E27FC236}">
                  <a16:creationId xmlns:a16="http://schemas.microsoft.com/office/drawing/2014/main" id="{03A6951F-E7B9-5049-B2E8-7889A81A63C0}"/>
                </a:ext>
              </a:extLst>
            </p:cNvPr>
            <p:cNvSpPr>
              <a:spLocks noChangeShapeType="1"/>
            </p:cNvSpPr>
            <p:nvPr>
              <p:custDataLst>
                <p:tags r:id="rId12"/>
              </p:custDataLst>
            </p:nvPr>
          </p:nvSpPr>
          <p:spPr bwMode="auto">
            <a:xfrm>
              <a:off x="2208" y="2352"/>
              <a:ext cx="624" cy="0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61" name="Line 16">
              <a:extLst>
                <a:ext uri="{FF2B5EF4-FFF2-40B4-BE49-F238E27FC236}">
                  <a16:creationId xmlns:a16="http://schemas.microsoft.com/office/drawing/2014/main" id="{9CF12494-64F2-4C4E-8BFB-8A8929A2E0BC}"/>
                </a:ext>
              </a:extLst>
            </p:cNvPr>
            <p:cNvSpPr>
              <a:spLocks noChangeShapeType="1"/>
            </p:cNvSpPr>
            <p:nvPr>
              <p:custDataLst>
                <p:tags r:id="rId13"/>
              </p:custDataLst>
            </p:nvPr>
          </p:nvSpPr>
          <p:spPr bwMode="auto">
            <a:xfrm>
              <a:off x="1392" y="2496"/>
              <a:ext cx="144" cy="432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62" name="Line 17">
              <a:extLst>
                <a:ext uri="{FF2B5EF4-FFF2-40B4-BE49-F238E27FC236}">
                  <a16:creationId xmlns:a16="http://schemas.microsoft.com/office/drawing/2014/main" id="{CF773F4B-53C2-8640-849A-2078996B4E67}"/>
                </a:ext>
              </a:extLst>
            </p:cNvPr>
            <p:cNvSpPr>
              <a:spLocks noChangeShapeType="1"/>
            </p:cNvSpPr>
            <p:nvPr>
              <p:custDataLst>
                <p:tags r:id="rId14"/>
              </p:custDataLst>
            </p:nvPr>
          </p:nvSpPr>
          <p:spPr bwMode="auto">
            <a:xfrm>
              <a:off x="2014" y="3072"/>
              <a:ext cx="434" cy="0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63" name="Line 18">
              <a:extLst>
                <a:ext uri="{FF2B5EF4-FFF2-40B4-BE49-F238E27FC236}">
                  <a16:creationId xmlns:a16="http://schemas.microsoft.com/office/drawing/2014/main" id="{54A7105C-404D-1D48-AA0E-0BA8C46587F6}"/>
                </a:ext>
              </a:extLst>
            </p:cNvPr>
            <p:cNvSpPr>
              <a:spLocks noChangeShapeType="1"/>
            </p:cNvSpPr>
            <p:nvPr>
              <p:custDataLst>
                <p:tags r:id="rId15"/>
              </p:custDataLst>
            </p:nvPr>
          </p:nvSpPr>
          <p:spPr bwMode="auto">
            <a:xfrm>
              <a:off x="3264" y="3072"/>
              <a:ext cx="288" cy="0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64" name="Line 19">
              <a:extLst>
                <a:ext uri="{FF2B5EF4-FFF2-40B4-BE49-F238E27FC236}">
                  <a16:creationId xmlns:a16="http://schemas.microsoft.com/office/drawing/2014/main" id="{E13576B0-A114-D44E-9995-842441FD2141}"/>
                </a:ext>
              </a:extLst>
            </p:cNvPr>
            <p:cNvSpPr>
              <a:spLocks noChangeShapeType="1"/>
            </p:cNvSpPr>
            <p:nvPr>
              <p:custDataLst>
                <p:tags r:id="rId16"/>
              </p:custDataLst>
            </p:nvPr>
          </p:nvSpPr>
          <p:spPr bwMode="auto">
            <a:xfrm>
              <a:off x="4224" y="3072"/>
              <a:ext cx="288" cy="0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9963084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𝑘</m:t>
                    </m:r>
                  </m:oMath>
                </a14:m>
                <a:r>
                  <a:rPr lang="en-US" dirty="0"/>
                  <a:t>-Independent Set is NP-Complete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1">
                <a:blip r:embed="rId2"/>
                <a:stretch>
                  <a:fillRect r="-2074" b="-8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Show that it belongs to NP</a:t>
                </a:r>
              </a:p>
              <a:p>
                <a:pPr marL="914400" lvl="1" indent="-514350"/>
                <a:r>
                  <a:rPr lang="en-US" dirty="0"/>
                  <a:t>Give a polynomial time verifier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Show it is NP-Hard</a:t>
                </a:r>
              </a:p>
              <a:p>
                <a:pPr marL="914400" lvl="1" indent="-514350"/>
                <a:r>
                  <a:rPr lang="en-US" dirty="0"/>
                  <a:t>Give a reduction from a known NP-Hard problem</a:t>
                </a:r>
              </a:p>
              <a:p>
                <a:pPr marL="914400" lvl="1" indent="-514350"/>
                <a:r>
                  <a:rPr lang="en-US" dirty="0"/>
                  <a:t>Show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3</m:t>
                    </m:r>
                    <m:r>
                      <a:rPr lang="en-US" b="0" i="1" smtClean="0">
                        <a:latin typeface="Cambria Math"/>
                      </a:rPr>
                      <m:t>𝑆𝐴𝑇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≤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𝑘𝐼𝑛𝑑𝑆𝑒𝑡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5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1311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Reductions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Algorithm technique of supreme ultimate power</a:t>
            </a:r>
          </a:p>
          <a:p>
            <a:r>
              <a:rPr lang="en-US" dirty="0"/>
              <a:t>Convert instance of problem A to an instance of Problem B</a:t>
            </a:r>
          </a:p>
          <a:p>
            <a:r>
              <a:rPr lang="en-US" dirty="0"/>
              <a:t>Convert solution of problem B back to a solution of problem 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57715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b="0" dirty="0"/>
                  <a:t>Remember: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𝑘</m:t>
                    </m:r>
                  </m:oMath>
                </a14:m>
                <a:r>
                  <a:rPr lang="en-US" dirty="0"/>
                  <a:t>-Independent Set is NP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t="-10606" b="-303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371600" y="1696400"/>
                <a:ext cx="9601200" cy="1732599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To show: Given a certificate (“solution” for the search problem), can we </a:t>
                </a:r>
                <a:r>
                  <a:rPr lang="en-US" b="1" dirty="0"/>
                  <a:t>verify</a:t>
                </a:r>
                <a:r>
                  <a:rPr lang="en-US" dirty="0"/>
                  <a:t> it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𝑂</m:t>
                    </m:r>
                    <m:r>
                      <a:rPr lang="en-US" b="0" i="1" smtClean="0">
                        <a:latin typeface="Cambria Math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/>
                          </a:rPr>
                          <m:t>𝑛</m:t>
                        </m:r>
                      </m:e>
                      <m:sup>
                        <m:r>
                          <a:rPr lang="en-US" b="0" i="1" smtClean="0">
                            <a:latin typeface="Cambria Math"/>
                          </a:rPr>
                          <m:t>𝑝</m:t>
                        </m:r>
                      </m:sup>
                    </m:sSup>
                    <m:r>
                      <a:rPr lang="en-US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dirty="0"/>
                  <a:t>? </a:t>
                </a:r>
                <a14:m>
                  <m:oMath xmlns:m="http://schemas.openxmlformats.org/officeDocument/2006/math">
                    <m:r>
                      <a:rPr lang="en-US" b="0" i="0" dirty="0" smtClean="0">
                        <a:latin typeface="Cambria Math"/>
                      </a:rPr>
                      <m:t>[</m:t>
                    </m:r>
                    <m:r>
                      <a:rPr lang="en-US" b="0" i="1" dirty="0" smtClean="0">
                        <a:latin typeface="Cambria Math"/>
                      </a:rPr>
                      <m:t>𝑛</m:t>
                    </m:r>
                    <m:r>
                      <a:rPr lang="en-US" b="0" i="1" dirty="0" smtClean="0">
                        <a:latin typeface="Cambria Math"/>
                      </a:rPr>
                      <m:t>=</m:t>
                    </m:r>
                    <m:r>
                      <a:rPr lang="en-US" b="0" i="1" dirty="0" smtClean="0">
                        <a:latin typeface="Cambria Math"/>
                      </a:rPr>
                      <m:t>𝑉</m:t>
                    </m:r>
                    <m:r>
                      <a:rPr lang="en-US" b="0" i="1" dirty="0" smtClean="0">
                        <a:latin typeface="Cambria Math"/>
                      </a:rPr>
                      <m:t>+</m:t>
                    </m:r>
                    <m:r>
                      <a:rPr lang="en-US" b="0" i="1" dirty="0" smtClean="0">
                        <a:latin typeface="Cambria Math"/>
                      </a:rPr>
                      <m:t>𝐸</m:t>
                    </m:r>
                    <m:r>
                      <a:rPr lang="en-US" b="0" i="1" dirty="0" smtClean="0">
                        <a:latin typeface="Cambria Math"/>
                      </a:rPr>
                      <m:t>]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71600" y="1696400"/>
                <a:ext cx="9601200" cy="1732599"/>
              </a:xfrm>
              <a:blipFill>
                <a:blip r:embed="rId3"/>
                <a:stretch>
                  <a:fillRect l="-15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60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Content Placeholder 2"/>
              <p:cNvSpPr txBox="1">
                <a:spLocks/>
              </p:cNvSpPr>
              <p:nvPr/>
            </p:nvSpPr>
            <p:spPr>
              <a:xfrm>
                <a:off x="2438400" y="3194962"/>
                <a:ext cx="7162800" cy="183967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dirty="0"/>
                  <a:t>How can we verify it?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Check that it’s of size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𝑘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FF0000"/>
                        </a:solidFill>
                        <a:latin typeface="Cambria Math"/>
                      </a:rPr>
                      <m:t>𝑂</m:t>
                    </m:r>
                    <m:r>
                      <a:rPr lang="en-US" i="1" dirty="0" smtClean="0">
                        <a:solidFill>
                          <a:srgbClr val="FF0000"/>
                        </a:solidFill>
                        <a:latin typeface="Cambria Math"/>
                      </a:rPr>
                      <m:t>(</m:t>
                    </m:r>
                    <m:r>
                      <a:rPr lang="en-US" i="1" dirty="0" smtClean="0">
                        <a:solidFill>
                          <a:srgbClr val="FF0000"/>
                        </a:solidFill>
                        <a:latin typeface="Cambria Math"/>
                      </a:rPr>
                      <m:t>𝑉</m:t>
                    </m:r>
                    <m:r>
                      <a:rPr lang="en-US" i="1" dirty="0" smtClean="0">
                        <a:solidFill>
                          <a:srgbClr val="FF0000"/>
                        </a:solidFill>
                        <a:latin typeface="Cambria Math"/>
                      </a:rPr>
                      <m:t>)</m:t>
                    </m:r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Check that it’s an independent set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FF0000"/>
                        </a:solidFill>
                        <a:latin typeface="Cambria Math"/>
                      </a:rPr>
                      <m:t>𝑂</m:t>
                    </m:r>
                    <m:r>
                      <a:rPr lang="en-US" i="1" dirty="0" smtClean="0">
                        <a:solidFill>
                          <a:srgbClr val="FF0000"/>
                        </a:solidFill>
                        <a:latin typeface="Cambria Math"/>
                      </a:rPr>
                      <m:t>(</m:t>
                    </m:r>
                    <m:sSup>
                      <m:sSupPr>
                        <m:ctrlPr>
                          <a:rPr lang="en-US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solidFill>
                              <a:srgbClr val="FF0000"/>
                            </a:solidFill>
                            <a:latin typeface="Cambria Math"/>
                          </a:rPr>
                          <m:t>𝑉</m:t>
                        </m:r>
                      </m:e>
                      <m:sup>
                        <m:r>
                          <a:rPr lang="en-US" i="1" dirty="0">
                            <a:solidFill>
                              <a:srgbClr val="FF0000"/>
                            </a:solidFill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US" i="1" dirty="0">
                        <a:solidFill>
                          <a:srgbClr val="FF0000"/>
                        </a:solidFill>
                        <a:latin typeface="Cambria Math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0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8400" y="3194962"/>
                <a:ext cx="7162800" cy="1839675"/>
              </a:xfrm>
              <a:prstGeom prst="rect">
                <a:avLst/>
              </a:prstGeom>
              <a:blipFill>
                <a:blip r:embed="rId4"/>
                <a:stretch>
                  <a:fillRect l="-2128" t="-48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143607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𝑘</m:t>
                    </m:r>
                  </m:oMath>
                </a14:m>
                <a:r>
                  <a:rPr lang="en-US" dirty="0"/>
                  <a:t>-Independent Set is NP-Complete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1">
                <a:blip r:embed="rId2"/>
                <a:stretch>
                  <a:fillRect r="-2074" b="-8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Show that it belongs to NP</a:t>
                </a:r>
              </a:p>
              <a:p>
                <a:pPr marL="914400" lvl="1" indent="-514350"/>
                <a:r>
                  <a:rPr lang="en-US" dirty="0"/>
                  <a:t>Give a polynomial time verifier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Show it is NP-Hard</a:t>
                </a:r>
              </a:p>
              <a:p>
                <a:pPr marL="914400" lvl="1" indent="-514350"/>
                <a:r>
                  <a:rPr lang="en-US" dirty="0"/>
                  <a:t>Give a reduction from a known NP-Hard problem</a:t>
                </a:r>
              </a:p>
              <a:p>
                <a:pPr marL="914400" lvl="1" indent="-514350"/>
                <a:r>
                  <a:rPr lang="en-US" dirty="0"/>
                  <a:t>Show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3</m:t>
                    </m:r>
                    <m:r>
                      <a:rPr lang="en-US" b="0" i="1" smtClean="0">
                        <a:latin typeface="Cambria Math"/>
                      </a:rPr>
                      <m:t>𝑆𝐴𝑇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≤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𝑘𝐼𝑛𝑑𝑆𝑒𝑡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5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90340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/>
          <p:cNvSpPr/>
          <p:nvPr/>
        </p:nvSpPr>
        <p:spPr>
          <a:xfrm>
            <a:off x="4488720" y="1773199"/>
            <a:ext cx="3215508" cy="4843619"/>
          </a:xfrm>
          <a:prstGeom prst="rect">
            <a:avLst/>
          </a:prstGeom>
          <a:solidFill>
            <a:srgbClr val="FFA7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3</m:t>
                      </m:r>
                      <m:r>
                        <a:rPr lang="en-US" i="1">
                          <a:latin typeface="Cambria Math"/>
                        </a:rPr>
                        <m:t>𝑆𝐴𝑇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≤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𝑝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𝑘𝐼𝑛𝑑𝑆𝑒𝑡</m:t>
                      </m:r>
                    </m:oMath>
                  </m:oMathPara>
                </a14:m>
                <a:endParaRPr lang="en-US" dirty="0">
                  <a:solidFill>
                    <a:srgbClr val="FF33CC"/>
                  </a:solidFill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62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2780878" y="1371600"/>
            <a:ext cx="6330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3SAT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8686800" y="1403866"/>
                <a:ext cx="10397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>
                        <a:latin typeface="Cambria Math"/>
                      </a:rPr>
                      <m:t>𝑘</m:t>
                    </m:r>
                  </m:oMath>
                </a14:m>
                <a:r>
                  <a:rPr lang="en-US" dirty="0"/>
                  <a:t>-</a:t>
                </a:r>
                <a:r>
                  <a:rPr lang="en-US" dirty="0" err="1"/>
                  <a:t>Ind</a:t>
                </a:r>
                <a:r>
                  <a:rPr lang="en-US" dirty="0"/>
                  <a:t> Set</a:t>
                </a: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6800" y="1403866"/>
                <a:ext cx="1039772" cy="369332"/>
              </a:xfrm>
              <a:prstGeom prst="rect">
                <a:avLst/>
              </a:prstGeom>
              <a:blipFill>
                <a:blip r:embed="rId3"/>
                <a:stretch>
                  <a:fillRect t="-6667" r="-2439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8077201" y="4873374"/>
                <a:ext cx="218906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Solution for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/>
                      </a:rPr>
                      <m:t>𝑘</m:t>
                    </m:r>
                  </m:oMath>
                </a14:m>
                <a:r>
                  <a:rPr lang="en-US" dirty="0"/>
                  <a:t>-</a:t>
                </a:r>
                <a:r>
                  <a:rPr lang="en-US" dirty="0" err="1"/>
                  <a:t>Ind</a:t>
                </a:r>
                <a:r>
                  <a:rPr lang="en-US" dirty="0"/>
                  <a:t> Set</a:t>
                </a:r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7201" y="4873374"/>
                <a:ext cx="2189061" cy="369332"/>
              </a:xfrm>
              <a:prstGeom prst="rect">
                <a:avLst/>
              </a:prstGeom>
              <a:blipFill>
                <a:blip r:embed="rId4"/>
                <a:stretch>
                  <a:fillRect l="-2326" t="-10345" r="-1163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Flowchart: Magnetic Disk 21"/>
              <p:cNvSpPr/>
              <p:nvPr/>
            </p:nvSpPr>
            <p:spPr>
              <a:xfrm>
                <a:off x="2741659" y="1806836"/>
                <a:ext cx="625924" cy="1184190"/>
              </a:xfrm>
              <a:prstGeom prst="flowChartMagneticDisk">
                <a:avLst/>
              </a:prstGeom>
              <a:solidFill>
                <a:srgbClr val="FF505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>
                          <a:solidFill>
                            <a:schemeClr val="tx1"/>
                          </a:solidFill>
                          <a:latin typeface="Cambria Math"/>
                        </a:rPr>
                        <m:t>𝐴</m:t>
                      </m:r>
                    </m:oMath>
                  </m:oMathPara>
                </a14:m>
                <a:endParaRPr lang="en-US" sz="4000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Flowchart: Magnetic Disk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1659" y="1806836"/>
                <a:ext cx="625924" cy="1184190"/>
              </a:xfrm>
              <a:prstGeom prst="flowChartMagneticDisk">
                <a:avLst/>
              </a:prstGeom>
              <a:blipFill>
                <a:blip r:embed="rId5"/>
                <a:stretch>
                  <a:fillRect l="-9615"/>
                </a:stretch>
              </a:blip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8913392" y="1892573"/>
                <a:ext cx="625924" cy="1004887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>
                          <a:solidFill>
                            <a:schemeClr val="tx1"/>
                          </a:solidFill>
                          <a:latin typeface="Cambria Math"/>
                        </a:rPr>
                        <m:t>𝐵</m:t>
                      </m:r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3392" y="1892573"/>
                <a:ext cx="625924" cy="1004887"/>
              </a:xfrm>
              <a:prstGeom prst="rect">
                <a:avLst/>
              </a:prstGeom>
              <a:blipFill>
                <a:blip r:embed="rId6"/>
                <a:stretch>
                  <a:fillRect l="-11538"/>
                </a:stretch>
              </a:blip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/>
          <p:cNvSpPr txBox="1"/>
          <p:nvPr/>
        </p:nvSpPr>
        <p:spPr>
          <a:xfrm>
            <a:off x="2209801" y="4727933"/>
            <a:ext cx="1782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Solution for 3SAT</a:t>
            </a:r>
            <a:endParaRPr lang="en-US" b="1" dirty="0"/>
          </a:p>
        </p:txBody>
      </p:sp>
      <p:sp>
        <p:nvSpPr>
          <p:cNvPr id="30" name="AutoShape 5"/>
          <p:cNvSpPr>
            <a:spLocks noChangeArrowheads="1"/>
          </p:cNvSpPr>
          <p:nvPr/>
        </p:nvSpPr>
        <p:spPr bwMode="auto">
          <a:xfrm>
            <a:off x="4627562" y="2137483"/>
            <a:ext cx="2840038" cy="759976"/>
          </a:xfrm>
          <a:prstGeom prst="rightArrow">
            <a:avLst>
              <a:gd name="adj1" fmla="val 52315"/>
              <a:gd name="adj2" fmla="val 59192"/>
            </a:avLst>
          </a:prstGeom>
          <a:noFill/>
          <a:ln w="31750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algn="ctr"/>
            <a:endParaRPr lang="en-US" altLang="en-US" sz="2000" dirty="0"/>
          </a:p>
        </p:txBody>
      </p:sp>
      <p:sp>
        <p:nvSpPr>
          <p:cNvPr id="31" name="AutoShape 5"/>
          <p:cNvSpPr>
            <a:spLocks noChangeArrowheads="1"/>
          </p:cNvSpPr>
          <p:nvPr/>
        </p:nvSpPr>
        <p:spPr bwMode="auto">
          <a:xfrm rot="5400000">
            <a:off x="8725391" y="3466305"/>
            <a:ext cx="1086255" cy="701516"/>
          </a:xfrm>
          <a:prstGeom prst="rightArrow">
            <a:avLst>
              <a:gd name="adj1" fmla="val 52315"/>
              <a:gd name="adj2" fmla="val 59192"/>
            </a:avLst>
          </a:prstGeom>
          <a:noFill/>
          <a:ln w="31750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algn="ctr"/>
            <a:endParaRPr lang="en-US" altLang="en-US" dirty="0"/>
          </a:p>
        </p:txBody>
      </p:sp>
      <p:sp>
        <p:nvSpPr>
          <p:cNvPr id="32" name="AutoShape 5"/>
          <p:cNvSpPr>
            <a:spLocks noChangeArrowheads="1"/>
          </p:cNvSpPr>
          <p:nvPr/>
        </p:nvSpPr>
        <p:spPr bwMode="auto">
          <a:xfrm rot="10800000">
            <a:off x="4779962" y="4839965"/>
            <a:ext cx="2840038" cy="993815"/>
          </a:xfrm>
          <a:prstGeom prst="rightArrow">
            <a:avLst>
              <a:gd name="adj1" fmla="val 52315"/>
              <a:gd name="adj2" fmla="val 59192"/>
            </a:avLst>
          </a:prstGeom>
          <a:noFill/>
          <a:ln w="31750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algn="ctr"/>
            <a:endParaRPr lang="en-US" altLang="en-US" sz="2800" dirty="0"/>
          </a:p>
        </p:txBody>
      </p:sp>
      <p:sp>
        <p:nvSpPr>
          <p:cNvPr id="35" name="TextBox 34"/>
          <p:cNvSpPr txBox="1"/>
          <p:nvPr/>
        </p:nvSpPr>
        <p:spPr>
          <a:xfrm>
            <a:off x="5479573" y="6215041"/>
            <a:ext cx="1136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Reduction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9" name="Rectangle 278"/>
              <p:cNvSpPr/>
              <p:nvPr/>
            </p:nvSpPr>
            <p:spPr>
              <a:xfrm>
                <a:off x="8937741" y="5242707"/>
                <a:ext cx="625924" cy="1004887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>
                          <a:solidFill>
                            <a:schemeClr val="tx1"/>
                          </a:solidFill>
                          <a:latin typeface="Cambria Math"/>
                        </a:rPr>
                        <m:t>𝑌</m:t>
                      </m:r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9" name="Rectangle 27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7741" y="5242707"/>
                <a:ext cx="625924" cy="1004887"/>
              </a:xfrm>
              <a:prstGeom prst="rect">
                <a:avLst/>
              </a:prstGeom>
              <a:blipFill>
                <a:blip r:embed="rId7"/>
                <a:stretch>
                  <a:fillRect l="-9615"/>
                </a:stretch>
              </a:blip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0" name="Flowchart: Magnetic Disk 279"/>
              <p:cNvSpPr/>
              <p:nvPr/>
            </p:nvSpPr>
            <p:spPr>
              <a:xfrm>
                <a:off x="2822171" y="5140410"/>
                <a:ext cx="625924" cy="1184190"/>
              </a:xfrm>
              <a:prstGeom prst="flowChartMagneticDisk">
                <a:avLst/>
              </a:prstGeom>
              <a:solidFill>
                <a:srgbClr val="FF505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>
                          <a:solidFill>
                            <a:schemeClr val="tx1"/>
                          </a:solidFill>
                          <a:latin typeface="Cambria Math"/>
                        </a:rPr>
                        <m:t>𝑋</m:t>
                      </m:r>
                    </m:oMath>
                  </m:oMathPara>
                </a14:m>
                <a:endParaRPr lang="en-US" sz="4000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80" name="Flowchart: Magnetic Disk 27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2171" y="5140410"/>
                <a:ext cx="625924" cy="1184190"/>
              </a:xfrm>
              <a:prstGeom prst="flowChartMagneticDisk">
                <a:avLst/>
              </a:prstGeom>
              <a:blipFill>
                <a:blip r:embed="rId8"/>
                <a:stretch>
                  <a:fillRect l="-9434"/>
                </a:stretch>
              </a:blip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5489064" y="1367136"/>
                <a:ext cx="106413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rgbClr val="FF33CC"/>
                          </a:solidFill>
                          <a:latin typeface="Cambria Math"/>
                        </a:rPr>
                        <m:t>𝑂</m:t>
                      </m:r>
                      <m:r>
                        <a:rPr lang="en-US" sz="2400" i="1">
                          <a:solidFill>
                            <a:srgbClr val="FF33CC"/>
                          </a:solidFill>
                          <a:latin typeface="Cambria Math"/>
                        </a:rPr>
                        <m:t>(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FF33C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FF33CC"/>
                              </a:solidFill>
                              <a:latin typeface="Cambria Math"/>
                            </a:rPr>
                            <m:t>𝑛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FF33CC"/>
                              </a:solidFill>
                              <a:latin typeface="Cambria Math"/>
                            </a:rPr>
                            <m:t>𝑝</m:t>
                          </m:r>
                        </m:sup>
                      </m:sSup>
                      <m:r>
                        <a:rPr lang="en-US" sz="2400" i="1">
                          <a:solidFill>
                            <a:srgbClr val="FF33CC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rgbClr val="FF33CC"/>
                  </a:solidFill>
                </a:endParaRP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9064" y="1367136"/>
                <a:ext cx="1064137" cy="461665"/>
              </a:xfrm>
              <a:prstGeom prst="rect">
                <a:avLst/>
              </a:prstGeom>
              <a:blipFill>
                <a:blip r:embed="rId9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0307782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Instance of 3SAT to Instance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𝑘</m:t>
                    </m:r>
                  </m:oMath>
                </a14:m>
                <a:r>
                  <a:rPr lang="en-US" dirty="0" err="1"/>
                  <a:t>IndSet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b="-87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63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828800" y="1600201"/>
                <a:ext cx="854426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4F81BD"/>
                              </a:solidFill>
                              <a:latin typeface="Cambria Math"/>
                            </a:rPr>
                            <m:t>𝑥</m:t>
                          </m:r>
                          <m:r>
                            <a:rPr lang="en-US" sz="2400" i="1">
                              <a:latin typeface="Cambria Math"/>
                            </a:rPr>
                            <m:t>∨</m:t>
                          </m:r>
                          <m:r>
                            <a:rPr lang="en-US" sz="2400" i="1">
                              <a:solidFill>
                                <a:srgbClr val="4F81BD"/>
                              </a:solidFill>
                              <a:latin typeface="Cambria Math"/>
                            </a:rPr>
                            <m:t>𝑦</m:t>
                          </m:r>
                          <m:r>
                            <a:rPr lang="en-US" sz="2400" i="1">
                              <a:latin typeface="Cambria Math"/>
                            </a:rPr>
                            <m:t>∨</m:t>
                          </m:r>
                          <m:r>
                            <a:rPr lang="en-US" sz="2400" i="1">
                              <a:solidFill>
                                <a:srgbClr val="4F81BD"/>
                              </a:solidFill>
                              <a:latin typeface="Cambria Math"/>
                            </a:rPr>
                            <m:t>𝑧</m:t>
                          </m:r>
                        </m:e>
                      </m:d>
                      <m:r>
                        <a:rPr lang="en-US" sz="2400" i="1">
                          <a:latin typeface="Cambria Math"/>
                        </a:rPr>
                        <m:t>∧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4F81BD"/>
                              </a:solidFill>
                              <a:latin typeface="Cambria Math"/>
                            </a:rPr>
                            <m:t>𝑥</m:t>
                          </m:r>
                          <m:r>
                            <a:rPr lang="en-US" sz="2400" i="1">
                              <a:latin typeface="Cambria Math"/>
                            </a:rPr>
                            <m:t>∨</m:t>
                          </m:r>
                          <m:acc>
                            <m:accPr>
                              <m:chr m:val="̅"/>
                              <m:ctrlPr>
                                <a:rPr lang="en-US" sz="2400" i="1">
                                  <a:solidFill>
                                    <a:srgbClr val="4F81B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4F81BD"/>
                                  </a:solidFill>
                                  <a:latin typeface="Cambria Math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sz="2400" i="1">
                              <a:latin typeface="Cambria Math"/>
                            </a:rPr>
                            <m:t>∨</m:t>
                          </m:r>
                          <m:r>
                            <a:rPr lang="en-US" sz="2400" i="1">
                              <a:solidFill>
                                <a:srgbClr val="4F81BD"/>
                              </a:solidFill>
                              <a:latin typeface="Cambria Math"/>
                            </a:rPr>
                            <m:t>𝑦</m:t>
                          </m:r>
                        </m:e>
                      </m:d>
                      <m:r>
                        <a:rPr lang="en-US" sz="2400" i="1">
                          <a:latin typeface="Cambria Math"/>
                        </a:rPr>
                        <m:t>∧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4F81BD"/>
                              </a:solidFill>
                              <a:latin typeface="Cambria Math"/>
                            </a:rPr>
                            <m:t>𝑢</m:t>
                          </m:r>
                          <m:r>
                            <a:rPr lang="en-US" sz="2400" i="1">
                              <a:latin typeface="Cambria Math"/>
                            </a:rPr>
                            <m:t>∨</m:t>
                          </m:r>
                          <m:r>
                            <a:rPr lang="en-US" sz="2400" i="1">
                              <a:solidFill>
                                <a:srgbClr val="4F81BD"/>
                              </a:solidFill>
                              <a:latin typeface="Cambria Math"/>
                            </a:rPr>
                            <m:t>𝑦</m:t>
                          </m:r>
                          <m:r>
                            <a:rPr lang="en-US" sz="2400" i="1">
                              <a:latin typeface="Cambria Math"/>
                            </a:rPr>
                            <m:t>∨</m:t>
                          </m:r>
                          <m:acc>
                            <m:accPr>
                              <m:chr m:val="̅"/>
                              <m:ctrlPr>
                                <a:rPr lang="en-US" sz="2400" i="1">
                                  <a:solidFill>
                                    <a:srgbClr val="4F81B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4F81BD"/>
                                  </a:solidFill>
                                  <a:latin typeface="Cambria Math"/>
                                </a:rPr>
                                <m:t>𝑧</m:t>
                              </m:r>
                            </m:e>
                          </m:acc>
                        </m:e>
                      </m:d>
                      <m:r>
                        <a:rPr lang="en-US" sz="2400" i="1">
                          <a:latin typeface="Cambria Math"/>
                        </a:rPr>
                        <m:t>∧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4F81BD"/>
                              </a:solidFill>
                              <a:latin typeface="Cambria Math"/>
                            </a:rPr>
                            <m:t>𝑧</m:t>
                          </m:r>
                          <m:r>
                            <a:rPr lang="en-US" sz="2400" i="1">
                              <a:latin typeface="Cambria Math"/>
                            </a:rPr>
                            <m:t>∨</m:t>
                          </m:r>
                          <m:acc>
                            <m:accPr>
                              <m:chr m:val="̅"/>
                              <m:ctrlPr>
                                <a:rPr lang="en-US" sz="2400" i="1">
                                  <a:solidFill>
                                    <a:srgbClr val="4F81B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4F81BD"/>
                                  </a:solidFill>
                                  <a:latin typeface="Cambria Math"/>
                                </a:rPr>
                                <m:t>𝑥</m:t>
                              </m:r>
                            </m:e>
                          </m:acc>
                          <m:r>
                            <a:rPr lang="en-US" sz="2400" i="1">
                              <a:latin typeface="Cambria Math"/>
                            </a:rPr>
                            <m:t>∨</m:t>
                          </m:r>
                          <m:r>
                            <a:rPr lang="en-US" sz="2400" i="1">
                              <a:solidFill>
                                <a:srgbClr val="4F81BD"/>
                              </a:solidFill>
                              <a:latin typeface="Cambria Math"/>
                            </a:rPr>
                            <m:t>𝑢</m:t>
                          </m:r>
                        </m:e>
                      </m:d>
                      <m:r>
                        <a:rPr lang="en-US" sz="2400" i="1">
                          <a:latin typeface="Cambria Math"/>
                        </a:rPr>
                        <m:t>∧(</m:t>
                      </m:r>
                      <m:acc>
                        <m:accPr>
                          <m:chr m:val="̅"/>
                          <m:ctrlPr>
                            <a:rPr lang="en-US" sz="2400" i="1">
                              <a:solidFill>
                                <a:srgbClr val="4F81BD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rgbClr val="4F81BD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</m:acc>
                      <m:r>
                        <a:rPr lang="en-US" sz="2400" i="1">
                          <a:latin typeface="Cambria Math"/>
                        </a:rPr>
                        <m:t>∨</m:t>
                      </m:r>
                      <m:acc>
                        <m:accPr>
                          <m:chr m:val="̅"/>
                          <m:ctrlPr>
                            <a:rPr lang="en-US" sz="2400" i="1">
                              <a:solidFill>
                                <a:srgbClr val="4F81BD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rgbClr val="4F81BD"/>
                              </a:solidFill>
                              <a:latin typeface="Cambria Math"/>
                            </a:rPr>
                            <m:t>𝑦</m:t>
                          </m:r>
                        </m:e>
                      </m:acc>
                      <m:r>
                        <a:rPr lang="en-US" sz="2400" i="1">
                          <a:latin typeface="Cambria Math"/>
                        </a:rPr>
                        <m:t>∨</m:t>
                      </m:r>
                      <m:acc>
                        <m:accPr>
                          <m:chr m:val="̅"/>
                          <m:ctrlPr>
                            <a:rPr lang="en-US" sz="2400" i="1">
                              <a:solidFill>
                                <a:srgbClr val="4F81BD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rgbClr val="4F81BD"/>
                              </a:solidFill>
                              <a:latin typeface="Cambria Math"/>
                            </a:rPr>
                            <m:t>𝑧</m:t>
                          </m:r>
                        </m:e>
                      </m:acc>
                      <m:r>
                        <a:rPr lang="en-US" sz="2400" i="1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8800" y="1600201"/>
                <a:ext cx="8544262" cy="461665"/>
              </a:xfrm>
              <a:prstGeom prst="rect">
                <a:avLst/>
              </a:prstGeom>
              <a:blipFill>
                <a:blip r:embed="rId3"/>
                <a:stretch>
                  <a:fillRect b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2322786" y="2476500"/>
                <a:ext cx="228600" cy="228600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bg1"/>
                          </a:solidFill>
                          <a:latin typeface="Cambria Math"/>
                        </a:rPr>
                        <m:t>𝑥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2786" y="2476500"/>
                <a:ext cx="228600" cy="228600"/>
              </a:xfrm>
              <a:prstGeom prst="rect">
                <a:avLst/>
              </a:prstGeom>
              <a:blipFill>
                <a:blip r:embed="rId4"/>
                <a:stretch>
                  <a:fillRect l="-4762" b="-4762"/>
                </a:stretch>
              </a:blip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2667000" y="2971800"/>
                <a:ext cx="228600" cy="228600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bg1"/>
                          </a:solidFill>
                          <a:latin typeface="Cambria Math"/>
                        </a:rPr>
                        <m:t>𝑦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7000" y="2971800"/>
                <a:ext cx="228600" cy="228600"/>
              </a:xfrm>
              <a:prstGeom prst="rect">
                <a:avLst/>
              </a:prstGeom>
              <a:blipFill>
                <a:blip r:embed="rId5"/>
                <a:stretch>
                  <a:fillRect l="-19048" b="-33333"/>
                </a:stretch>
              </a:blip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1981200" y="2962603"/>
                <a:ext cx="228600" cy="228600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bg1"/>
                          </a:solidFill>
                          <a:latin typeface="Cambria Math"/>
                        </a:rPr>
                        <m:t>𝑧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1200" y="2962603"/>
                <a:ext cx="228600" cy="2286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Connector 9"/>
          <p:cNvCxnSpPr>
            <a:stCxn id="8" idx="3"/>
            <a:endCxn id="7" idx="1"/>
          </p:cNvCxnSpPr>
          <p:nvPr/>
        </p:nvCxnSpPr>
        <p:spPr>
          <a:xfrm>
            <a:off x="2209800" y="3076904"/>
            <a:ext cx="457200" cy="91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stCxn id="6" idx="3"/>
            <a:endCxn id="7" idx="0"/>
          </p:cNvCxnSpPr>
          <p:nvPr/>
        </p:nvCxnSpPr>
        <p:spPr>
          <a:xfrm>
            <a:off x="2551386" y="2590800"/>
            <a:ext cx="229914" cy="381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6" idx="1"/>
            <a:endCxn id="8" idx="0"/>
          </p:cNvCxnSpPr>
          <p:nvPr/>
        </p:nvCxnSpPr>
        <p:spPr>
          <a:xfrm flipH="1">
            <a:off x="2095500" y="2590801"/>
            <a:ext cx="227286" cy="37180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4303986" y="2362200"/>
                <a:ext cx="228600" cy="228600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bg1"/>
                          </a:solidFill>
                          <a:latin typeface="Cambria Math"/>
                        </a:rPr>
                        <m:t>𝑥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3986" y="2362200"/>
                <a:ext cx="228600" cy="228600"/>
              </a:xfrm>
              <a:prstGeom prst="rect">
                <a:avLst/>
              </a:prstGeom>
              <a:blipFill>
                <a:blip r:embed="rId7"/>
                <a:stretch>
                  <a:fillRect l="-4762"/>
                </a:stretch>
              </a:blip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4648200" y="2857500"/>
                <a:ext cx="228600" cy="228600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8200" y="2857500"/>
                <a:ext cx="228600" cy="228600"/>
              </a:xfrm>
              <a:prstGeom prst="rect">
                <a:avLst/>
              </a:prstGeom>
              <a:blipFill>
                <a:blip r:embed="rId8"/>
                <a:stretch>
                  <a:fillRect l="-19048" b="-33333"/>
                </a:stretch>
              </a:blip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3962400" y="2848303"/>
                <a:ext cx="228600" cy="228600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bg1"/>
                          </a:solidFill>
                          <a:latin typeface="Cambria Math"/>
                        </a:rPr>
                        <m:t>𝑦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2400" y="2848303"/>
                <a:ext cx="228600" cy="228600"/>
              </a:xfrm>
              <a:prstGeom prst="rect">
                <a:avLst/>
              </a:prstGeom>
              <a:blipFill>
                <a:blip r:embed="rId9"/>
                <a:stretch>
                  <a:fillRect l="-14286" b="-33333"/>
                </a:stretch>
              </a:blip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Connector 19"/>
          <p:cNvCxnSpPr>
            <a:stCxn id="19" idx="3"/>
            <a:endCxn id="18" idx="1"/>
          </p:cNvCxnSpPr>
          <p:nvPr/>
        </p:nvCxnSpPr>
        <p:spPr>
          <a:xfrm>
            <a:off x="4191000" y="2962604"/>
            <a:ext cx="457200" cy="91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17" idx="3"/>
            <a:endCxn id="18" idx="0"/>
          </p:cNvCxnSpPr>
          <p:nvPr/>
        </p:nvCxnSpPr>
        <p:spPr>
          <a:xfrm>
            <a:off x="4532586" y="2476500"/>
            <a:ext cx="229914" cy="381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17" idx="1"/>
            <a:endCxn id="19" idx="0"/>
          </p:cNvCxnSpPr>
          <p:nvPr/>
        </p:nvCxnSpPr>
        <p:spPr>
          <a:xfrm flipH="1">
            <a:off x="4076700" y="2476501"/>
            <a:ext cx="227286" cy="37180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6100931" y="2404241"/>
                <a:ext cx="228600" cy="228600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bg1"/>
                          </a:solidFill>
                          <a:latin typeface="Cambria Math"/>
                        </a:rPr>
                        <m:t>𝑢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0931" y="2404241"/>
                <a:ext cx="228600" cy="228600"/>
              </a:xfrm>
              <a:prstGeom prst="rect">
                <a:avLst/>
              </a:prstGeom>
              <a:blipFill>
                <a:blip r:embed="rId10"/>
                <a:stretch>
                  <a:fillRect l="-4762" b="-4762"/>
                </a:stretch>
              </a:blip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/>
              <p:cNvSpPr/>
              <p:nvPr/>
            </p:nvSpPr>
            <p:spPr>
              <a:xfrm>
                <a:off x="6445145" y="2899541"/>
                <a:ext cx="228600" cy="228600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bg1"/>
                          </a:solidFill>
                          <a:latin typeface="Cambria Math"/>
                        </a:rPr>
                        <m:t>𝑦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5145" y="2899541"/>
                <a:ext cx="228600" cy="228600"/>
              </a:xfrm>
              <a:prstGeom prst="rect">
                <a:avLst/>
              </a:prstGeom>
              <a:blipFill>
                <a:blip r:embed="rId11"/>
                <a:stretch>
                  <a:fillRect l="-14286" b="-33333"/>
                </a:stretch>
              </a:blip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/>
              <p:cNvSpPr/>
              <p:nvPr/>
            </p:nvSpPr>
            <p:spPr>
              <a:xfrm>
                <a:off x="5759345" y="2890344"/>
                <a:ext cx="228600" cy="228600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𝑧</m:t>
                          </m:r>
                        </m:e>
                      </m:acc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5" name="Rectangle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9345" y="2890344"/>
                <a:ext cx="228600" cy="22860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Connector 25"/>
          <p:cNvCxnSpPr>
            <a:stCxn id="25" idx="3"/>
            <a:endCxn id="24" idx="1"/>
          </p:cNvCxnSpPr>
          <p:nvPr/>
        </p:nvCxnSpPr>
        <p:spPr>
          <a:xfrm>
            <a:off x="5987945" y="3004645"/>
            <a:ext cx="457200" cy="91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23" idx="3"/>
            <a:endCxn id="24" idx="0"/>
          </p:cNvCxnSpPr>
          <p:nvPr/>
        </p:nvCxnSpPr>
        <p:spPr>
          <a:xfrm>
            <a:off x="6329531" y="2518541"/>
            <a:ext cx="229914" cy="381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23" idx="1"/>
            <a:endCxn id="25" idx="0"/>
          </p:cNvCxnSpPr>
          <p:nvPr/>
        </p:nvCxnSpPr>
        <p:spPr>
          <a:xfrm flipH="1">
            <a:off x="5873645" y="2518542"/>
            <a:ext cx="227286" cy="37180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/>
              <p:cNvSpPr/>
              <p:nvPr/>
            </p:nvSpPr>
            <p:spPr>
              <a:xfrm>
                <a:off x="7771086" y="2299138"/>
                <a:ext cx="228600" cy="228600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bg1"/>
                          </a:solidFill>
                          <a:latin typeface="Cambria Math"/>
                        </a:rPr>
                        <m:t>𝑧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9" name="Rectangle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1086" y="2299138"/>
                <a:ext cx="228600" cy="22860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/>
              <p:cNvSpPr/>
              <p:nvPr/>
            </p:nvSpPr>
            <p:spPr>
              <a:xfrm>
                <a:off x="8115300" y="2794438"/>
                <a:ext cx="228600" cy="228600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0" name="Rectangle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5300" y="2794438"/>
                <a:ext cx="228600" cy="228600"/>
              </a:xfrm>
              <a:prstGeom prst="rect">
                <a:avLst/>
              </a:prstGeom>
              <a:blipFill>
                <a:blip r:embed="rId14"/>
                <a:stretch>
                  <a:fillRect l="-4762" b="-4762"/>
                </a:stretch>
              </a:blip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/>
              <p:cNvSpPr/>
              <p:nvPr/>
            </p:nvSpPr>
            <p:spPr>
              <a:xfrm>
                <a:off x="7429500" y="2785241"/>
                <a:ext cx="228600" cy="228600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bg1"/>
                          </a:solidFill>
                          <a:latin typeface="Cambria Math"/>
                        </a:rPr>
                        <m:t>𝑢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1" name="Rectangle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9500" y="2785241"/>
                <a:ext cx="228600" cy="228600"/>
              </a:xfrm>
              <a:prstGeom prst="rect">
                <a:avLst/>
              </a:prstGeom>
              <a:blipFill>
                <a:blip r:embed="rId15"/>
                <a:stretch>
                  <a:fillRect l="-9524" b="-4762"/>
                </a:stretch>
              </a:blip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Connector 31"/>
          <p:cNvCxnSpPr>
            <a:stCxn id="31" idx="3"/>
            <a:endCxn id="30" idx="1"/>
          </p:cNvCxnSpPr>
          <p:nvPr/>
        </p:nvCxnSpPr>
        <p:spPr>
          <a:xfrm>
            <a:off x="7658100" y="2899542"/>
            <a:ext cx="457200" cy="91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29" idx="3"/>
            <a:endCxn id="30" idx="0"/>
          </p:cNvCxnSpPr>
          <p:nvPr/>
        </p:nvCxnSpPr>
        <p:spPr>
          <a:xfrm>
            <a:off x="7999686" y="2413438"/>
            <a:ext cx="229914" cy="381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stCxn id="29" idx="1"/>
            <a:endCxn id="31" idx="0"/>
          </p:cNvCxnSpPr>
          <p:nvPr/>
        </p:nvCxnSpPr>
        <p:spPr>
          <a:xfrm flipH="1">
            <a:off x="7543800" y="2413439"/>
            <a:ext cx="227286" cy="37180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/>
              <p:cNvSpPr/>
              <p:nvPr/>
            </p:nvSpPr>
            <p:spPr>
              <a:xfrm>
                <a:off x="9447486" y="2392417"/>
                <a:ext cx="228600" cy="228600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𝑢</m:t>
                          </m:r>
                        </m:e>
                      </m:acc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5" name="Rectangle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7486" y="2392417"/>
                <a:ext cx="228600" cy="228600"/>
              </a:xfrm>
              <a:prstGeom prst="rect">
                <a:avLst/>
              </a:prstGeom>
              <a:blipFill>
                <a:blip r:embed="rId16"/>
                <a:stretch>
                  <a:fillRect l="-9524" b="-4762"/>
                </a:stretch>
              </a:blip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/>
              <p:cNvSpPr/>
              <p:nvPr/>
            </p:nvSpPr>
            <p:spPr>
              <a:xfrm>
                <a:off x="9791700" y="2887717"/>
                <a:ext cx="228600" cy="228600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6" name="Rectangle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91700" y="2887717"/>
                <a:ext cx="228600" cy="228600"/>
              </a:xfrm>
              <a:prstGeom prst="rect">
                <a:avLst/>
              </a:prstGeom>
              <a:blipFill>
                <a:blip r:embed="rId17"/>
                <a:stretch>
                  <a:fillRect l="-14286" b="-33333"/>
                </a:stretch>
              </a:blip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/>
              <p:cNvSpPr/>
              <p:nvPr/>
            </p:nvSpPr>
            <p:spPr>
              <a:xfrm>
                <a:off x="9105900" y="2878520"/>
                <a:ext cx="228600" cy="228600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𝑧</m:t>
                          </m:r>
                        </m:e>
                      </m:acc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7" name="Rectangle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5900" y="2878520"/>
                <a:ext cx="228600" cy="22860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Straight Connector 37"/>
          <p:cNvCxnSpPr>
            <a:stCxn id="37" idx="3"/>
            <a:endCxn id="36" idx="1"/>
          </p:cNvCxnSpPr>
          <p:nvPr/>
        </p:nvCxnSpPr>
        <p:spPr>
          <a:xfrm>
            <a:off x="9334500" y="2992821"/>
            <a:ext cx="457200" cy="91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35" idx="3"/>
            <a:endCxn id="36" idx="0"/>
          </p:cNvCxnSpPr>
          <p:nvPr/>
        </p:nvCxnSpPr>
        <p:spPr>
          <a:xfrm>
            <a:off x="9676086" y="2506717"/>
            <a:ext cx="229914" cy="381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35" idx="1"/>
            <a:endCxn id="37" idx="0"/>
          </p:cNvCxnSpPr>
          <p:nvPr/>
        </p:nvCxnSpPr>
        <p:spPr>
          <a:xfrm flipH="1">
            <a:off x="9220200" y="2506718"/>
            <a:ext cx="227286" cy="37180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647228" y="4299772"/>
            <a:ext cx="109709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For each clause, produce a triangle graph with its three variables as nodes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647228" y="4851108"/>
            <a:ext cx="105269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33CC"/>
                </a:solidFill>
              </a:rPr>
              <a:t>Connect each node to all of its opposites</a:t>
            </a:r>
          </a:p>
        </p:txBody>
      </p:sp>
      <p:sp>
        <p:nvSpPr>
          <p:cNvPr id="43" name="Freeform 42"/>
          <p:cNvSpPr/>
          <p:nvPr/>
        </p:nvSpPr>
        <p:spPr>
          <a:xfrm>
            <a:off x="2454166" y="2055163"/>
            <a:ext cx="6184712" cy="861459"/>
          </a:xfrm>
          <a:custGeom>
            <a:avLst/>
            <a:gdLst>
              <a:gd name="connsiteX0" fmla="*/ 0 w 6184712"/>
              <a:gd name="connsiteY0" fmla="*/ 435790 h 861459"/>
              <a:gd name="connsiteX1" fmla="*/ 331075 w 6184712"/>
              <a:gd name="connsiteY1" fmla="*/ 136245 h 861459"/>
              <a:gd name="connsiteX2" fmla="*/ 1213944 w 6184712"/>
              <a:gd name="connsiteY2" fmla="*/ 41652 h 861459"/>
              <a:gd name="connsiteX3" fmla="*/ 5817475 w 6184712"/>
              <a:gd name="connsiteY3" fmla="*/ 73183 h 861459"/>
              <a:gd name="connsiteX4" fmla="*/ 5896303 w 6184712"/>
              <a:gd name="connsiteY4" fmla="*/ 861459 h 8614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84712" h="861459">
                <a:moveTo>
                  <a:pt x="0" y="435790"/>
                </a:moveTo>
                <a:cubicBezTo>
                  <a:pt x="64375" y="318862"/>
                  <a:pt x="128751" y="201935"/>
                  <a:pt x="331075" y="136245"/>
                </a:cubicBezTo>
                <a:cubicBezTo>
                  <a:pt x="533399" y="70555"/>
                  <a:pt x="1213944" y="41652"/>
                  <a:pt x="1213944" y="41652"/>
                </a:cubicBezTo>
                <a:cubicBezTo>
                  <a:pt x="2128344" y="31142"/>
                  <a:pt x="5037082" y="-63451"/>
                  <a:pt x="5817475" y="73183"/>
                </a:cubicBezTo>
                <a:cubicBezTo>
                  <a:pt x="6597868" y="209817"/>
                  <a:pt x="5891048" y="714314"/>
                  <a:pt x="5896303" y="861459"/>
                </a:cubicBezTo>
              </a:path>
            </a:pathLst>
          </a:custGeom>
          <a:noFill/>
          <a:ln>
            <a:solidFill>
              <a:srgbClr val="FF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Freeform 43"/>
          <p:cNvSpPr/>
          <p:nvPr/>
        </p:nvSpPr>
        <p:spPr>
          <a:xfrm>
            <a:off x="4424855" y="2141067"/>
            <a:ext cx="4077198" cy="649430"/>
          </a:xfrm>
          <a:custGeom>
            <a:avLst/>
            <a:gdLst>
              <a:gd name="connsiteX0" fmla="*/ 0 w 4077198"/>
              <a:gd name="connsiteY0" fmla="*/ 192230 h 649430"/>
              <a:gd name="connsiteX1" fmla="*/ 599090 w 4077198"/>
              <a:gd name="connsiteY1" fmla="*/ 34574 h 649430"/>
              <a:gd name="connsiteX2" fmla="*/ 3279228 w 4077198"/>
              <a:gd name="connsiteY2" fmla="*/ 18809 h 649430"/>
              <a:gd name="connsiteX3" fmla="*/ 4035973 w 4077198"/>
              <a:gd name="connsiteY3" fmla="*/ 255292 h 649430"/>
              <a:gd name="connsiteX4" fmla="*/ 3909848 w 4077198"/>
              <a:gd name="connsiteY4" fmla="*/ 649430 h 649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77198" h="649430">
                <a:moveTo>
                  <a:pt x="0" y="192230"/>
                </a:moveTo>
                <a:cubicBezTo>
                  <a:pt x="26276" y="127853"/>
                  <a:pt x="52552" y="63477"/>
                  <a:pt x="599090" y="34574"/>
                </a:cubicBezTo>
                <a:cubicBezTo>
                  <a:pt x="1145628" y="5671"/>
                  <a:pt x="2706414" y="-17977"/>
                  <a:pt x="3279228" y="18809"/>
                </a:cubicBezTo>
                <a:cubicBezTo>
                  <a:pt x="3852042" y="55595"/>
                  <a:pt x="3930870" y="150189"/>
                  <a:pt x="4035973" y="255292"/>
                </a:cubicBezTo>
                <a:cubicBezTo>
                  <a:pt x="4141076" y="360395"/>
                  <a:pt x="4025462" y="504912"/>
                  <a:pt x="3909848" y="649430"/>
                </a:cubicBezTo>
              </a:path>
            </a:pathLst>
          </a:custGeom>
          <a:noFill/>
          <a:ln>
            <a:solidFill>
              <a:srgbClr val="FF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Freeform 45"/>
          <p:cNvSpPr/>
          <p:nvPr/>
        </p:nvSpPr>
        <p:spPr>
          <a:xfrm>
            <a:off x="2107324" y="3130425"/>
            <a:ext cx="3768764" cy="543868"/>
          </a:xfrm>
          <a:custGeom>
            <a:avLst/>
            <a:gdLst>
              <a:gd name="connsiteX0" fmla="*/ 0 w 3768764"/>
              <a:gd name="connsiteY0" fmla="*/ 85741 h 543868"/>
              <a:gd name="connsiteX1" fmla="*/ 110359 w 3768764"/>
              <a:gd name="connsiteY1" fmla="*/ 306458 h 543868"/>
              <a:gd name="connsiteX2" fmla="*/ 536028 w 3768764"/>
              <a:gd name="connsiteY2" fmla="*/ 432582 h 543868"/>
              <a:gd name="connsiteX3" fmla="*/ 1970690 w 3768764"/>
              <a:gd name="connsiteY3" fmla="*/ 542941 h 543868"/>
              <a:gd name="connsiteX4" fmla="*/ 3389586 w 3768764"/>
              <a:gd name="connsiteY4" fmla="*/ 369520 h 543868"/>
              <a:gd name="connsiteX5" fmla="*/ 3752193 w 3768764"/>
              <a:gd name="connsiteY5" fmla="*/ 22678 h 543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768764" h="543868">
                <a:moveTo>
                  <a:pt x="0" y="85741"/>
                </a:moveTo>
                <a:cubicBezTo>
                  <a:pt x="10510" y="167196"/>
                  <a:pt x="21021" y="248651"/>
                  <a:pt x="110359" y="306458"/>
                </a:cubicBezTo>
                <a:cubicBezTo>
                  <a:pt x="199697" y="364265"/>
                  <a:pt x="225973" y="393168"/>
                  <a:pt x="536028" y="432582"/>
                </a:cubicBezTo>
                <a:cubicBezTo>
                  <a:pt x="846083" y="471996"/>
                  <a:pt x="1495097" y="553451"/>
                  <a:pt x="1970690" y="542941"/>
                </a:cubicBezTo>
                <a:cubicBezTo>
                  <a:pt x="2446283" y="532431"/>
                  <a:pt x="3092669" y="456231"/>
                  <a:pt x="3389586" y="369520"/>
                </a:cubicBezTo>
                <a:cubicBezTo>
                  <a:pt x="3686503" y="282809"/>
                  <a:pt x="3817883" y="-95563"/>
                  <a:pt x="3752193" y="22678"/>
                </a:cubicBezTo>
              </a:path>
            </a:pathLst>
          </a:custGeom>
          <a:noFill/>
          <a:ln>
            <a:solidFill>
              <a:srgbClr val="FF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Freeform 47"/>
          <p:cNvSpPr/>
          <p:nvPr/>
        </p:nvSpPr>
        <p:spPr>
          <a:xfrm>
            <a:off x="2091560" y="3121572"/>
            <a:ext cx="7126013" cy="1051950"/>
          </a:xfrm>
          <a:custGeom>
            <a:avLst/>
            <a:gdLst>
              <a:gd name="connsiteX0" fmla="*/ 0 w 7126013"/>
              <a:gd name="connsiteY0" fmla="*/ 126125 h 1051950"/>
              <a:gd name="connsiteX1" fmla="*/ 173420 w 7126013"/>
              <a:gd name="connsiteY1" fmla="*/ 677918 h 1051950"/>
              <a:gd name="connsiteX2" fmla="*/ 772510 w 7126013"/>
              <a:gd name="connsiteY2" fmla="*/ 867104 h 1051950"/>
              <a:gd name="connsiteX3" fmla="*/ 1671144 w 7126013"/>
              <a:gd name="connsiteY3" fmla="*/ 945931 h 1051950"/>
              <a:gd name="connsiteX4" fmla="*/ 3878317 w 7126013"/>
              <a:gd name="connsiteY4" fmla="*/ 1040525 h 1051950"/>
              <a:gd name="connsiteX5" fmla="*/ 6432331 w 7126013"/>
              <a:gd name="connsiteY5" fmla="*/ 662152 h 1051950"/>
              <a:gd name="connsiteX6" fmla="*/ 7126013 w 7126013"/>
              <a:gd name="connsiteY6" fmla="*/ 0 h 1051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26013" h="1051950">
                <a:moveTo>
                  <a:pt x="0" y="126125"/>
                </a:moveTo>
                <a:cubicBezTo>
                  <a:pt x="22334" y="340273"/>
                  <a:pt x="44668" y="554422"/>
                  <a:pt x="173420" y="677918"/>
                </a:cubicBezTo>
                <a:cubicBezTo>
                  <a:pt x="302172" y="801414"/>
                  <a:pt x="522889" y="822435"/>
                  <a:pt x="772510" y="867104"/>
                </a:cubicBezTo>
                <a:cubicBezTo>
                  <a:pt x="1022131" y="911773"/>
                  <a:pt x="1153510" y="917028"/>
                  <a:pt x="1671144" y="945931"/>
                </a:cubicBezTo>
                <a:cubicBezTo>
                  <a:pt x="2188778" y="974834"/>
                  <a:pt x="3084786" y="1087821"/>
                  <a:pt x="3878317" y="1040525"/>
                </a:cubicBezTo>
                <a:cubicBezTo>
                  <a:pt x="4671848" y="993229"/>
                  <a:pt x="5891048" y="835573"/>
                  <a:pt x="6432331" y="662152"/>
                </a:cubicBezTo>
                <a:cubicBezTo>
                  <a:pt x="6973614" y="488731"/>
                  <a:pt x="7020910" y="68317"/>
                  <a:pt x="7126013" y="0"/>
                </a:cubicBezTo>
              </a:path>
            </a:pathLst>
          </a:custGeom>
          <a:noFill/>
          <a:ln>
            <a:solidFill>
              <a:srgbClr val="FF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Freeform 48"/>
          <p:cNvSpPr/>
          <p:nvPr/>
        </p:nvSpPr>
        <p:spPr>
          <a:xfrm>
            <a:off x="5954111" y="2333298"/>
            <a:ext cx="1813035" cy="1046627"/>
          </a:xfrm>
          <a:custGeom>
            <a:avLst/>
            <a:gdLst>
              <a:gd name="connsiteX0" fmla="*/ 1813035 w 1813035"/>
              <a:gd name="connsiteY0" fmla="*/ 0 h 1046627"/>
              <a:gd name="connsiteX1" fmla="*/ 1198180 w 1813035"/>
              <a:gd name="connsiteY1" fmla="*/ 189186 h 1046627"/>
              <a:gd name="connsiteX2" fmla="*/ 993228 w 1813035"/>
              <a:gd name="connsiteY2" fmla="*/ 1024758 h 1046627"/>
              <a:gd name="connsiteX3" fmla="*/ 0 w 1813035"/>
              <a:gd name="connsiteY3" fmla="*/ 804041 h 1046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13035" h="1046627">
                <a:moveTo>
                  <a:pt x="1813035" y="0"/>
                </a:moveTo>
                <a:cubicBezTo>
                  <a:pt x="1573924" y="9196"/>
                  <a:pt x="1334814" y="18393"/>
                  <a:pt x="1198180" y="189186"/>
                </a:cubicBezTo>
                <a:cubicBezTo>
                  <a:pt x="1061546" y="359979"/>
                  <a:pt x="1192925" y="922282"/>
                  <a:pt x="993228" y="1024758"/>
                </a:cubicBezTo>
                <a:cubicBezTo>
                  <a:pt x="793531" y="1127234"/>
                  <a:pt x="162910" y="838200"/>
                  <a:pt x="0" y="804041"/>
                </a:cubicBezTo>
              </a:path>
            </a:pathLst>
          </a:custGeom>
          <a:noFill/>
          <a:ln>
            <a:solidFill>
              <a:srgbClr val="FF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0" name="Freeform 49"/>
          <p:cNvSpPr/>
          <p:nvPr/>
        </p:nvSpPr>
        <p:spPr>
          <a:xfrm>
            <a:off x="8019394" y="2349062"/>
            <a:ext cx="1087821" cy="599090"/>
          </a:xfrm>
          <a:custGeom>
            <a:avLst/>
            <a:gdLst>
              <a:gd name="connsiteX0" fmla="*/ 0 w 1087821"/>
              <a:gd name="connsiteY0" fmla="*/ 0 h 599090"/>
              <a:gd name="connsiteX1" fmla="*/ 693683 w 1087821"/>
              <a:gd name="connsiteY1" fmla="*/ 283779 h 599090"/>
              <a:gd name="connsiteX2" fmla="*/ 1087821 w 1087821"/>
              <a:gd name="connsiteY2" fmla="*/ 599090 h 599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87821" h="599090">
                <a:moveTo>
                  <a:pt x="0" y="0"/>
                </a:moveTo>
                <a:cubicBezTo>
                  <a:pt x="256190" y="91965"/>
                  <a:pt x="512380" y="183931"/>
                  <a:pt x="693683" y="283779"/>
                </a:cubicBezTo>
                <a:cubicBezTo>
                  <a:pt x="874987" y="383627"/>
                  <a:pt x="1043152" y="525518"/>
                  <a:pt x="1087821" y="599090"/>
                </a:cubicBezTo>
              </a:path>
            </a:pathLst>
          </a:custGeom>
          <a:noFill/>
          <a:ln>
            <a:solidFill>
              <a:srgbClr val="FF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1" name="Freeform 50"/>
          <p:cNvSpPr/>
          <p:nvPr/>
        </p:nvSpPr>
        <p:spPr>
          <a:xfrm>
            <a:off x="2895601" y="3105807"/>
            <a:ext cx="1876097" cy="161214"/>
          </a:xfrm>
          <a:custGeom>
            <a:avLst/>
            <a:gdLst>
              <a:gd name="connsiteX0" fmla="*/ 0 w 1876097"/>
              <a:gd name="connsiteY0" fmla="*/ 94593 h 161214"/>
              <a:gd name="connsiteX1" fmla="*/ 1277007 w 1876097"/>
              <a:gd name="connsiteY1" fmla="*/ 157655 h 161214"/>
              <a:gd name="connsiteX2" fmla="*/ 1876097 w 1876097"/>
              <a:gd name="connsiteY2" fmla="*/ 0 h 161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76097" h="161214">
                <a:moveTo>
                  <a:pt x="0" y="94593"/>
                </a:moveTo>
                <a:cubicBezTo>
                  <a:pt x="482162" y="134006"/>
                  <a:pt x="964324" y="173420"/>
                  <a:pt x="1277007" y="157655"/>
                </a:cubicBezTo>
                <a:cubicBezTo>
                  <a:pt x="1589690" y="141890"/>
                  <a:pt x="1876097" y="0"/>
                  <a:pt x="1876097" y="0"/>
                </a:cubicBezTo>
              </a:path>
            </a:pathLst>
          </a:custGeom>
          <a:noFill/>
          <a:ln>
            <a:solidFill>
              <a:srgbClr val="FF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Freeform 51"/>
          <p:cNvSpPr/>
          <p:nvPr/>
        </p:nvSpPr>
        <p:spPr>
          <a:xfrm>
            <a:off x="4755931" y="3137339"/>
            <a:ext cx="1828800" cy="551793"/>
          </a:xfrm>
          <a:custGeom>
            <a:avLst/>
            <a:gdLst>
              <a:gd name="connsiteX0" fmla="*/ 1828800 w 1828800"/>
              <a:gd name="connsiteY0" fmla="*/ 0 h 551793"/>
              <a:gd name="connsiteX1" fmla="*/ 1135117 w 1828800"/>
              <a:gd name="connsiteY1" fmla="*/ 551793 h 551793"/>
              <a:gd name="connsiteX2" fmla="*/ 0 w 1828800"/>
              <a:gd name="connsiteY2" fmla="*/ 0 h 551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28800" h="551793">
                <a:moveTo>
                  <a:pt x="1828800" y="0"/>
                </a:moveTo>
                <a:cubicBezTo>
                  <a:pt x="1634358" y="275896"/>
                  <a:pt x="1439917" y="551793"/>
                  <a:pt x="1135117" y="551793"/>
                </a:cubicBezTo>
                <a:cubicBezTo>
                  <a:pt x="830317" y="551793"/>
                  <a:pt x="139262" y="65690"/>
                  <a:pt x="0" y="0"/>
                </a:cubicBezTo>
              </a:path>
            </a:pathLst>
          </a:custGeom>
          <a:noFill/>
          <a:ln>
            <a:solidFill>
              <a:srgbClr val="FF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Freeform 52"/>
          <p:cNvSpPr/>
          <p:nvPr/>
        </p:nvSpPr>
        <p:spPr>
          <a:xfrm>
            <a:off x="2769476" y="3153103"/>
            <a:ext cx="7126014" cy="770776"/>
          </a:xfrm>
          <a:custGeom>
            <a:avLst/>
            <a:gdLst>
              <a:gd name="connsiteX0" fmla="*/ 0 w 7126014"/>
              <a:gd name="connsiteY0" fmla="*/ 47297 h 770776"/>
              <a:gd name="connsiteX1" fmla="*/ 1939158 w 7126014"/>
              <a:gd name="connsiteY1" fmla="*/ 725214 h 770776"/>
              <a:gd name="connsiteX2" fmla="*/ 4540469 w 7126014"/>
              <a:gd name="connsiteY2" fmla="*/ 630621 h 770776"/>
              <a:gd name="connsiteX3" fmla="*/ 7126014 w 7126014"/>
              <a:gd name="connsiteY3" fmla="*/ 0 h 770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126014" h="770776">
                <a:moveTo>
                  <a:pt x="0" y="47297"/>
                </a:moveTo>
                <a:cubicBezTo>
                  <a:pt x="591206" y="337645"/>
                  <a:pt x="1182413" y="627993"/>
                  <a:pt x="1939158" y="725214"/>
                </a:cubicBezTo>
                <a:cubicBezTo>
                  <a:pt x="2695903" y="822435"/>
                  <a:pt x="3675993" y="751490"/>
                  <a:pt x="4540469" y="630621"/>
                </a:cubicBezTo>
                <a:cubicBezTo>
                  <a:pt x="5404945" y="509752"/>
                  <a:pt x="6689835" y="0"/>
                  <a:pt x="7126014" y="0"/>
                </a:cubicBezTo>
              </a:path>
            </a:pathLst>
          </a:custGeom>
          <a:noFill/>
          <a:ln>
            <a:solidFill>
              <a:srgbClr val="FF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Freeform 53"/>
          <p:cNvSpPr/>
          <p:nvPr/>
        </p:nvSpPr>
        <p:spPr>
          <a:xfrm>
            <a:off x="4078014" y="3074276"/>
            <a:ext cx="5738648" cy="725494"/>
          </a:xfrm>
          <a:custGeom>
            <a:avLst/>
            <a:gdLst>
              <a:gd name="connsiteX0" fmla="*/ 0 w 5738648"/>
              <a:gd name="connsiteY0" fmla="*/ 0 h 725494"/>
              <a:gd name="connsiteX1" fmla="*/ 1434662 w 5738648"/>
              <a:gd name="connsiteY1" fmla="*/ 725214 h 725494"/>
              <a:gd name="connsiteX2" fmla="*/ 5738648 w 5738648"/>
              <a:gd name="connsiteY2" fmla="*/ 94593 h 725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738648" h="725494">
                <a:moveTo>
                  <a:pt x="0" y="0"/>
                </a:moveTo>
                <a:cubicBezTo>
                  <a:pt x="239110" y="354724"/>
                  <a:pt x="478221" y="709449"/>
                  <a:pt x="1434662" y="725214"/>
                </a:cubicBezTo>
                <a:cubicBezTo>
                  <a:pt x="2391103" y="740979"/>
                  <a:pt x="5016062" y="86710"/>
                  <a:pt x="5738648" y="94593"/>
                </a:cubicBezTo>
              </a:path>
            </a:pathLst>
          </a:custGeom>
          <a:noFill/>
          <a:ln>
            <a:solidFill>
              <a:srgbClr val="FF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Freeform 54"/>
          <p:cNvSpPr/>
          <p:nvPr/>
        </p:nvSpPr>
        <p:spPr>
          <a:xfrm>
            <a:off x="6553200" y="3137339"/>
            <a:ext cx="3326524" cy="586301"/>
          </a:xfrm>
          <a:custGeom>
            <a:avLst/>
            <a:gdLst>
              <a:gd name="connsiteX0" fmla="*/ 0 w 3326524"/>
              <a:gd name="connsiteY0" fmla="*/ 0 h 586301"/>
              <a:gd name="connsiteX1" fmla="*/ 488731 w 3326524"/>
              <a:gd name="connsiteY1" fmla="*/ 346841 h 586301"/>
              <a:gd name="connsiteX2" fmla="*/ 851338 w 3326524"/>
              <a:gd name="connsiteY2" fmla="*/ 520262 h 586301"/>
              <a:gd name="connsiteX3" fmla="*/ 1403131 w 3326524"/>
              <a:gd name="connsiteY3" fmla="*/ 551793 h 586301"/>
              <a:gd name="connsiteX4" fmla="*/ 3326524 w 3326524"/>
              <a:gd name="connsiteY4" fmla="*/ 47296 h 586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26524" h="586301">
                <a:moveTo>
                  <a:pt x="0" y="0"/>
                </a:moveTo>
                <a:cubicBezTo>
                  <a:pt x="173420" y="130065"/>
                  <a:pt x="346841" y="260131"/>
                  <a:pt x="488731" y="346841"/>
                </a:cubicBezTo>
                <a:cubicBezTo>
                  <a:pt x="630621" y="433551"/>
                  <a:pt x="698938" y="486103"/>
                  <a:pt x="851338" y="520262"/>
                </a:cubicBezTo>
                <a:cubicBezTo>
                  <a:pt x="1003738" y="554421"/>
                  <a:pt x="990600" y="630621"/>
                  <a:pt x="1403131" y="551793"/>
                </a:cubicBezTo>
                <a:cubicBezTo>
                  <a:pt x="1815662" y="472965"/>
                  <a:pt x="3092669" y="7882"/>
                  <a:pt x="3326524" y="47296"/>
                </a:cubicBezTo>
              </a:path>
            </a:pathLst>
          </a:custGeom>
          <a:noFill/>
          <a:ln>
            <a:solidFill>
              <a:srgbClr val="FF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Freeform 56"/>
          <p:cNvSpPr/>
          <p:nvPr/>
        </p:nvSpPr>
        <p:spPr>
          <a:xfrm>
            <a:off x="6237891" y="2221939"/>
            <a:ext cx="3358055" cy="158655"/>
          </a:xfrm>
          <a:custGeom>
            <a:avLst/>
            <a:gdLst>
              <a:gd name="connsiteX0" fmla="*/ 0 w 3358055"/>
              <a:gd name="connsiteY0" fmla="*/ 158655 h 158655"/>
              <a:gd name="connsiteX1" fmla="*/ 835572 w 3358055"/>
              <a:gd name="connsiteY1" fmla="*/ 16765 h 158655"/>
              <a:gd name="connsiteX2" fmla="*/ 2191407 w 3358055"/>
              <a:gd name="connsiteY2" fmla="*/ 16765 h 158655"/>
              <a:gd name="connsiteX3" fmla="*/ 3358055 w 3358055"/>
              <a:gd name="connsiteY3" fmla="*/ 142890 h 158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58055" h="158655">
                <a:moveTo>
                  <a:pt x="0" y="158655"/>
                </a:moveTo>
                <a:cubicBezTo>
                  <a:pt x="235169" y="99534"/>
                  <a:pt x="470338" y="40413"/>
                  <a:pt x="835572" y="16765"/>
                </a:cubicBezTo>
                <a:cubicBezTo>
                  <a:pt x="1200806" y="-6883"/>
                  <a:pt x="1770993" y="-4256"/>
                  <a:pt x="2191407" y="16765"/>
                </a:cubicBezTo>
                <a:cubicBezTo>
                  <a:pt x="2611821" y="37786"/>
                  <a:pt x="3050628" y="174421"/>
                  <a:pt x="3358055" y="142890"/>
                </a:cubicBezTo>
              </a:path>
            </a:pathLst>
          </a:custGeom>
          <a:noFill/>
          <a:ln>
            <a:solidFill>
              <a:srgbClr val="FF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8" name="Freeform 57"/>
          <p:cNvSpPr/>
          <p:nvPr/>
        </p:nvSpPr>
        <p:spPr>
          <a:xfrm>
            <a:off x="7562193" y="2437086"/>
            <a:ext cx="1891862" cy="846004"/>
          </a:xfrm>
          <a:custGeom>
            <a:avLst/>
            <a:gdLst>
              <a:gd name="connsiteX0" fmla="*/ 0 w 1891862"/>
              <a:gd name="connsiteY0" fmla="*/ 589893 h 846004"/>
              <a:gd name="connsiteX1" fmla="*/ 268014 w 1891862"/>
              <a:gd name="connsiteY1" fmla="*/ 842142 h 846004"/>
              <a:gd name="connsiteX2" fmla="*/ 1024759 w 1891862"/>
              <a:gd name="connsiteY2" fmla="*/ 700252 h 846004"/>
              <a:gd name="connsiteX3" fmla="*/ 1560786 w 1891862"/>
              <a:gd name="connsiteY3" fmla="*/ 164224 h 846004"/>
              <a:gd name="connsiteX4" fmla="*/ 1891862 w 1891862"/>
              <a:gd name="connsiteY4" fmla="*/ 38100 h 846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91862" h="846004">
                <a:moveTo>
                  <a:pt x="0" y="589893"/>
                </a:moveTo>
                <a:cubicBezTo>
                  <a:pt x="48610" y="706821"/>
                  <a:pt x="97221" y="823749"/>
                  <a:pt x="268014" y="842142"/>
                </a:cubicBezTo>
                <a:cubicBezTo>
                  <a:pt x="438807" y="860535"/>
                  <a:pt x="809297" y="813238"/>
                  <a:pt x="1024759" y="700252"/>
                </a:cubicBezTo>
                <a:cubicBezTo>
                  <a:pt x="1240221" y="587266"/>
                  <a:pt x="1416269" y="274583"/>
                  <a:pt x="1560786" y="164224"/>
                </a:cubicBezTo>
                <a:cubicBezTo>
                  <a:pt x="1705303" y="53865"/>
                  <a:pt x="1831428" y="-61748"/>
                  <a:pt x="1891862" y="38100"/>
                </a:cubicBezTo>
              </a:path>
            </a:pathLst>
          </a:custGeom>
          <a:noFill/>
          <a:ln>
            <a:solidFill>
              <a:srgbClr val="FF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/>
              <p:cNvSpPr txBox="1"/>
              <p:nvPr/>
            </p:nvSpPr>
            <p:spPr>
              <a:xfrm>
                <a:off x="647226" y="5953780"/>
                <a:ext cx="1055417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There is a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/>
                      </a:rPr>
                      <m:t>𝑘</m:t>
                    </m:r>
                  </m:oMath>
                </a14:m>
                <a:r>
                  <a:rPr lang="en-US" sz="2800" dirty="0"/>
                  <a:t>-IndSet in this graph </a:t>
                </a:r>
                <a:r>
                  <a:rPr lang="en-US" sz="2800" b="1" dirty="0" err="1"/>
                  <a:t>iff</a:t>
                </a:r>
                <a:r>
                  <a:rPr lang="en-US" sz="2800" dirty="0"/>
                  <a:t> there is a satisfying assignment</a:t>
                </a:r>
              </a:p>
            </p:txBody>
          </p:sp>
        </mc:Choice>
        <mc:Fallback xmlns="">
          <p:sp>
            <p:nvSpPr>
              <p:cNvPr id="59" name="TextBox 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226" y="5953780"/>
                <a:ext cx="10554174" cy="523220"/>
              </a:xfrm>
              <a:prstGeom prst="rect">
                <a:avLst/>
              </a:prstGeom>
              <a:blipFill>
                <a:blip r:embed="rId19"/>
                <a:stretch>
                  <a:fillRect l="-1202" t="-11905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/>
              <p:cNvSpPr txBox="1"/>
              <p:nvPr/>
            </p:nvSpPr>
            <p:spPr>
              <a:xfrm>
                <a:off x="647226" y="5402444"/>
                <a:ext cx="1055417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Let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/>
                      </a:rPr>
                      <m:t>𝑘</m:t>
                    </m:r>
                    <m:r>
                      <a:rPr lang="en-US" sz="2800" i="1">
                        <a:latin typeface="Cambria Math"/>
                      </a:rPr>
                      <m:t>=</m:t>
                    </m:r>
                  </m:oMath>
                </a14:m>
                <a:r>
                  <a:rPr lang="en-US" sz="2800" dirty="0"/>
                  <a:t> number of clauses</a:t>
                </a:r>
              </a:p>
            </p:txBody>
          </p:sp>
        </mc:Choice>
        <mc:Fallback xmlns="">
          <p:sp>
            <p:nvSpPr>
              <p:cNvPr id="60" name="TextBox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226" y="5402444"/>
                <a:ext cx="10554174" cy="523220"/>
              </a:xfrm>
              <a:prstGeom prst="rect">
                <a:avLst/>
              </a:prstGeom>
              <a:blipFill>
                <a:blip r:embed="rId20"/>
                <a:stretch>
                  <a:fillRect l="-1202" t="-9302" b="-279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15232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3" grpId="0" animBg="1"/>
      <p:bldP spid="44" grpId="0" animBg="1"/>
      <p:bldP spid="46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7" grpId="0" animBg="1"/>
      <p:bldP spid="58" grpId="0" animBg="1"/>
      <p:bldP spid="59" grpId="0"/>
      <p:bldP spid="60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𝑘</m:t>
                    </m:r>
                  </m:oMath>
                </a14:m>
                <a:r>
                  <a:rPr lang="en-US" dirty="0" err="1"/>
                  <a:t>IndSet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⇒</m:t>
                    </m:r>
                  </m:oMath>
                </a14:m>
                <a:r>
                  <a:rPr lang="en-US" dirty="0"/>
                  <a:t> Satisfying Assignment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1">
                <a:blip r:embed="rId2"/>
                <a:stretch>
                  <a:fillRect b="-8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64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828800" y="1600200"/>
                <a:ext cx="854426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4F81BD"/>
                              </a:solidFill>
                              <a:latin typeface="Cambria Math"/>
                            </a:rPr>
                            <m:t>𝑥</m:t>
                          </m:r>
                          <m:r>
                            <a:rPr lang="en-US" sz="2400" i="1">
                              <a:latin typeface="Cambria Math"/>
                            </a:rPr>
                            <m:t>∨</m:t>
                          </m:r>
                          <m:r>
                            <a:rPr lang="en-US" sz="2400" i="1">
                              <a:solidFill>
                                <a:srgbClr val="4F81BD"/>
                              </a:solidFill>
                              <a:latin typeface="Cambria Math"/>
                            </a:rPr>
                            <m:t>𝑦</m:t>
                          </m:r>
                          <m:r>
                            <a:rPr lang="en-US" sz="2400" i="1">
                              <a:latin typeface="Cambria Math"/>
                            </a:rPr>
                            <m:t>∨</m:t>
                          </m:r>
                          <m:r>
                            <a:rPr lang="en-US" sz="2400" i="1">
                              <a:solidFill>
                                <a:srgbClr val="4F81BD"/>
                              </a:solidFill>
                              <a:latin typeface="Cambria Math"/>
                            </a:rPr>
                            <m:t>𝑧</m:t>
                          </m:r>
                        </m:e>
                      </m:d>
                      <m:r>
                        <a:rPr lang="en-US" sz="2400" i="1">
                          <a:latin typeface="Cambria Math"/>
                        </a:rPr>
                        <m:t>∧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4F81BD"/>
                              </a:solidFill>
                              <a:latin typeface="Cambria Math"/>
                            </a:rPr>
                            <m:t>𝑥</m:t>
                          </m:r>
                          <m:r>
                            <a:rPr lang="en-US" sz="2400" i="1">
                              <a:latin typeface="Cambria Math"/>
                            </a:rPr>
                            <m:t>∨</m:t>
                          </m:r>
                          <m:acc>
                            <m:accPr>
                              <m:chr m:val="̅"/>
                              <m:ctrlPr>
                                <a:rPr lang="en-US" sz="2400" i="1">
                                  <a:solidFill>
                                    <a:srgbClr val="4F81B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4F81BD"/>
                                  </a:solidFill>
                                  <a:latin typeface="Cambria Math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sz="2400" i="1">
                              <a:latin typeface="Cambria Math"/>
                            </a:rPr>
                            <m:t>∨</m:t>
                          </m:r>
                          <m:r>
                            <a:rPr lang="en-US" sz="2400" i="1">
                              <a:solidFill>
                                <a:srgbClr val="4F81BD"/>
                              </a:solidFill>
                              <a:latin typeface="Cambria Math"/>
                            </a:rPr>
                            <m:t>𝑦</m:t>
                          </m:r>
                        </m:e>
                      </m:d>
                      <m:r>
                        <a:rPr lang="en-US" sz="2400" i="1">
                          <a:latin typeface="Cambria Math"/>
                        </a:rPr>
                        <m:t>∧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4F81BD"/>
                              </a:solidFill>
                              <a:latin typeface="Cambria Math"/>
                            </a:rPr>
                            <m:t>𝑢</m:t>
                          </m:r>
                          <m:r>
                            <a:rPr lang="en-US" sz="2400" i="1">
                              <a:latin typeface="Cambria Math"/>
                            </a:rPr>
                            <m:t>∨</m:t>
                          </m:r>
                          <m:r>
                            <a:rPr lang="en-US" sz="2400" i="1">
                              <a:solidFill>
                                <a:srgbClr val="4F81BD"/>
                              </a:solidFill>
                              <a:latin typeface="Cambria Math"/>
                            </a:rPr>
                            <m:t>𝑦</m:t>
                          </m:r>
                          <m:r>
                            <a:rPr lang="en-US" sz="2400" i="1">
                              <a:latin typeface="Cambria Math"/>
                            </a:rPr>
                            <m:t>∨</m:t>
                          </m:r>
                          <m:acc>
                            <m:accPr>
                              <m:chr m:val="̅"/>
                              <m:ctrlPr>
                                <a:rPr lang="en-US" sz="2400" i="1">
                                  <a:solidFill>
                                    <a:srgbClr val="4F81B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4F81BD"/>
                                  </a:solidFill>
                                  <a:latin typeface="Cambria Math"/>
                                </a:rPr>
                                <m:t>𝑧</m:t>
                              </m:r>
                            </m:e>
                          </m:acc>
                        </m:e>
                      </m:d>
                      <m:r>
                        <a:rPr lang="en-US" sz="2400" i="1">
                          <a:latin typeface="Cambria Math"/>
                        </a:rPr>
                        <m:t>∧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4F81BD"/>
                              </a:solidFill>
                              <a:latin typeface="Cambria Math"/>
                            </a:rPr>
                            <m:t>𝑧</m:t>
                          </m:r>
                          <m:r>
                            <a:rPr lang="en-US" sz="2400" i="1">
                              <a:latin typeface="Cambria Math"/>
                            </a:rPr>
                            <m:t>∨</m:t>
                          </m:r>
                          <m:acc>
                            <m:accPr>
                              <m:chr m:val="̅"/>
                              <m:ctrlPr>
                                <a:rPr lang="en-US" sz="2400" i="1">
                                  <a:solidFill>
                                    <a:srgbClr val="4F81B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4F81BD"/>
                                  </a:solidFill>
                                  <a:latin typeface="Cambria Math"/>
                                </a:rPr>
                                <m:t>𝑥</m:t>
                              </m:r>
                            </m:e>
                          </m:acc>
                          <m:r>
                            <a:rPr lang="en-US" sz="2400" i="1">
                              <a:latin typeface="Cambria Math"/>
                            </a:rPr>
                            <m:t>∨</m:t>
                          </m:r>
                          <m:r>
                            <a:rPr lang="en-US" sz="2400" i="1">
                              <a:solidFill>
                                <a:srgbClr val="4F81BD"/>
                              </a:solidFill>
                              <a:latin typeface="Cambria Math"/>
                            </a:rPr>
                            <m:t>𝑢</m:t>
                          </m:r>
                        </m:e>
                      </m:d>
                      <m:r>
                        <a:rPr lang="en-US" sz="2400" i="1">
                          <a:latin typeface="Cambria Math"/>
                        </a:rPr>
                        <m:t>∧(</m:t>
                      </m:r>
                      <m:acc>
                        <m:accPr>
                          <m:chr m:val="̅"/>
                          <m:ctrlPr>
                            <a:rPr lang="en-US" sz="2400" i="1">
                              <a:solidFill>
                                <a:srgbClr val="4F81BD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rgbClr val="4F81BD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</m:acc>
                      <m:r>
                        <a:rPr lang="en-US" sz="2400" i="1">
                          <a:latin typeface="Cambria Math"/>
                        </a:rPr>
                        <m:t>∨</m:t>
                      </m:r>
                      <m:acc>
                        <m:accPr>
                          <m:chr m:val="̅"/>
                          <m:ctrlPr>
                            <a:rPr lang="en-US" sz="2400" i="1">
                              <a:solidFill>
                                <a:srgbClr val="4F81BD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rgbClr val="4F81BD"/>
                              </a:solidFill>
                              <a:latin typeface="Cambria Math"/>
                            </a:rPr>
                            <m:t>𝑦</m:t>
                          </m:r>
                        </m:e>
                      </m:acc>
                      <m:r>
                        <a:rPr lang="en-US" sz="2400" i="1">
                          <a:latin typeface="Cambria Math"/>
                        </a:rPr>
                        <m:t>∨</m:t>
                      </m:r>
                      <m:acc>
                        <m:accPr>
                          <m:chr m:val="̅"/>
                          <m:ctrlPr>
                            <a:rPr lang="en-US" sz="2400" i="1">
                              <a:solidFill>
                                <a:srgbClr val="4F81BD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rgbClr val="4F81BD"/>
                              </a:solidFill>
                              <a:latin typeface="Cambria Math"/>
                            </a:rPr>
                            <m:t>𝑧</m:t>
                          </m:r>
                        </m:e>
                      </m:acc>
                      <m:r>
                        <a:rPr lang="en-US" sz="2400" i="1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8800" y="1600200"/>
                <a:ext cx="8544262" cy="461665"/>
              </a:xfrm>
              <a:prstGeom prst="rect">
                <a:avLst/>
              </a:prstGeom>
              <a:blipFill>
                <a:blip r:embed="rId3"/>
                <a:stretch>
                  <a:fillRect b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/>
              <p:cNvSpPr txBox="1"/>
              <p:nvPr/>
            </p:nvSpPr>
            <p:spPr>
              <a:xfrm>
                <a:off x="964162" y="4285785"/>
                <a:ext cx="10547456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One node per triangle is in the Independent set: </a:t>
                </a:r>
              </a:p>
              <a:p>
                <a:r>
                  <a:rPr lang="en-US" sz="2400" dirty="0"/>
                  <a:t>because we can have exactly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𝑘</m:t>
                    </m:r>
                  </m:oMath>
                </a14:m>
                <a:r>
                  <a:rPr lang="en-US" sz="2400" dirty="0"/>
                  <a:t> total in the set, and 2 in a triangle would be adjacent</a:t>
                </a:r>
              </a:p>
            </p:txBody>
          </p:sp>
        </mc:Choice>
        <mc:Fallback xmlns="">
          <p:sp>
            <p:nvSpPr>
              <p:cNvPr id="41" name="TextBox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4162" y="4285785"/>
                <a:ext cx="10547456" cy="830997"/>
              </a:xfrm>
              <a:prstGeom prst="rect">
                <a:avLst/>
              </a:prstGeom>
              <a:blipFill>
                <a:blip r:embed="rId4"/>
                <a:stretch>
                  <a:fillRect l="-842" t="-4478" r="-842" b="-134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/>
          <p:cNvGrpSpPr/>
          <p:nvPr/>
        </p:nvGrpSpPr>
        <p:grpSpPr>
          <a:xfrm>
            <a:off x="1981200" y="2055161"/>
            <a:ext cx="8039100" cy="2118360"/>
            <a:chOff x="457200" y="1539240"/>
            <a:chExt cx="8039100" cy="211836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Rectangle 5"/>
                <p:cNvSpPr/>
                <p:nvPr/>
              </p:nvSpPr>
              <p:spPr>
                <a:xfrm>
                  <a:off x="798786" y="1960578"/>
                  <a:ext cx="228600" cy="228600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solidFill>
                              <a:schemeClr val="bg1"/>
                            </a:solidFill>
                            <a:latin typeface="Cambria Math"/>
                          </a:rPr>
                          <m:t>𝑥</m:t>
                        </m:r>
                      </m:oMath>
                    </m:oMathPara>
                  </a14:m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6" name="Rectangle 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8786" y="1960578"/>
                  <a:ext cx="228600" cy="228600"/>
                </a:xfrm>
                <a:prstGeom prst="rect">
                  <a:avLst/>
                </a:prstGeom>
                <a:blipFill>
                  <a:blip r:embed="rId5"/>
                  <a:stretch>
                    <a:fillRect l="-4762" b="-4762"/>
                  </a:stretch>
                </a:blipFill>
                <a:ln>
                  <a:solidFill>
                    <a:srgbClr val="7030A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ectangle 6"/>
                <p:cNvSpPr/>
                <p:nvPr/>
              </p:nvSpPr>
              <p:spPr>
                <a:xfrm>
                  <a:off x="1143000" y="2455878"/>
                  <a:ext cx="228600" cy="228600"/>
                </a:xfrm>
                <a:prstGeom prst="rect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solidFill>
                              <a:schemeClr val="bg1"/>
                            </a:solidFill>
                            <a:latin typeface="Cambria Math"/>
                          </a:rPr>
                          <m:t>𝑦</m:t>
                        </m:r>
                      </m:oMath>
                    </m:oMathPara>
                  </a14:m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7" name="Rectangle 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3000" y="2455878"/>
                  <a:ext cx="228600" cy="228600"/>
                </a:xfrm>
                <a:prstGeom prst="rect">
                  <a:avLst/>
                </a:prstGeom>
                <a:blipFill>
                  <a:blip r:embed="rId6"/>
                  <a:stretch>
                    <a:fillRect l="-19048" b="-33333"/>
                  </a:stretch>
                </a:blipFill>
                <a:ln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7"/>
                <p:cNvSpPr/>
                <p:nvPr/>
              </p:nvSpPr>
              <p:spPr>
                <a:xfrm>
                  <a:off x="457200" y="2446681"/>
                  <a:ext cx="228600" cy="228600"/>
                </a:xfrm>
                <a:prstGeom prst="rect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solidFill>
                              <a:schemeClr val="bg1"/>
                            </a:solidFill>
                            <a:latin typeface="Cambria Math"/>
                          </a:rPr>
                          <m:t>𝑧</m:t>
                        </m:r>
                      </m:oMath>
                    </m:oMathPara>
                  </a14:m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8" name="Rectangle 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7200" y="2446681"/>
                  <a:ext cx="228600" cy="22860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" name="Straight Connector 9"/>
            <p:cNvCxnSpPr>
              <a:stCxn id="8" idx="3"/>
              <a:endCxn id="7" idx="1"/>
            </p:cNvCxnSpPr>
            <p:nvPr/>
          </p:nvCxnSpPr>
          <p:spPr>
            <a:xfrm>
              <a:off x="685800" y="2560981"/>
              <a:ext cx="457200" cy="919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>
              <a:stCxn id="6" idx="3"/>
              <a:endCxn id="7" idx="0"/>
            </p:cNvCxnSpPr>
            <p:nvPr/>
          </p:nvCxnSpPr>
          <p:spPr>
            <a:xfrm>
              <a:off x="1027386" y="2074878"/>
              <a:ext cx="229914" cy="381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>
              <a:stCxn id="6" idx="1"/>
              <a:endCxn id="8" idx="0"/>
            </p:cNvCxnSpPr>
            <p:nvPr/>
          </p:nvCxnSpPr>
          <p:spPr>
            <a:xfrm flipH="1">
              <a:off x="571500" y="2074878"/>
              <a:ext cx="227286" cy="37180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Rectangle 16"/>
                <p:cNvSpPr/>
                <p:nvPr/>
              </p:nvSpPr>
              <p:spPr>
                <a:xfrm>
                  <a:off x="2779986" y="1846278"/>
                  <a:ext cx="228600" cy="228600"/>
                </a:xfrm>
                <a:prstGeom prst="rect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solidFill>
                              <a:schemeClr val="bg1"/>
                            </a:solidFill>
                            <a:latin typeface="Cambria Math"/>
                          </a:rPr>
                          <m:t>𝑥</m:t>
                        </m:r>
                      </m:oMath>
                    </m:oMathPara>
                  </a14:m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7" name="Rectangle 1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79986" y="1846278"/>
                  <a:ext cx="228600" cy="228600"/>
                </a:xfrm>
                <a:prstGeom prst="rect">
                  <a:avLst/>
                </a:prstGeom>
                <a:blipFill>
                  <a:blip r:embed="rId8"/>
                  <a:stretch>
                    <a:fillRect l="-4762"/>
                  </a:stretch>
                </a:blipFill>
                <a:ln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Rectangle 17"/>
                <p:cNvSpPr/>
                <p:nvPr/>
              </p:nvSpPr>
              <p:spPr>
                <a:xfrm>
                  <a:off x="3124200" y="2341578"/>
                  <a:ext cx="228600" cy="228600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8" name="Rectangle 1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24200" y="2341578"/>
                  <a:ext cx="228600" cy="228600"/>
                </a:xfrm>
                <a:prstGeom prst="rect">
                  <a:avLst/>
                </a:prstGeom>
                <a:blipFill>
                  <a:blip r:embed="rId9"/>
                  <a:stretch>
                    <a:fillRect l="-19048" b="-33333"/>
                  </a:stretch>
                </a:blipFill>
                <a:ln>
                  <a:solidFill>
                    <a:srgbClr val="7030A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Rectangle 18"/>
                <p:cNvSpPr/>
                <p:nvPr/>
              </p:nvSpPr>
              <p:spPr>
                <a:xfrm>
                  <a:off x="2438400" y="2332381"/>
                  <a:ext cx="228600" cy="228600"/>
                </a:xfrm>
                <a:prstGeom prst="rect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solidFill>
                              <a:schemeClr val="bg1"/>
                            </a:solidFill>
                            <a:latin typeface="Cambria Math"/>
                          </a:rPr>
                          <m:t>𝑦</m:t>
                        </m:r>
                      </m:oMath>
                    </m:oMathPara>
                  </a14:m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9" name="Rectangle 1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38400" y="2332381"/>
                  <a:ext cx="228600" cy="228600"/>
                </a:xfrm>
                <a:prstGeom prst="rect">
                  <a:avLst/>
                </a:prstGeom>
                <a:blipFill>
                  <a:blip r:embed="rId10"/>
                  <a:stretch>
                    <a:fillRect l="-14286" b="-33333"/>
                  </a:stretch>
                </a:blipFill>
                <a:ln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0" name="Straight Connector 19"/>
            <p:cNvCxnSpPr>
              <a:stCxn id="19" idx="3"/>
              <a:endCxn id="18" idx="1"/>
            </p:cNvCxnSpPr>
            <p:nvPr/>
          </p:nvCxnSpPr>
          <p:spPr>
            <a:xfrm>
              <a:off x="2667000" y="2446681"/>
              <a:ext cx="457200" cy="919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17" idx="3"/>
              <a:endCxn id="18" idx="0"/>
            </p:cNvCxnSpPr>
            <p:nvPr/>
          </p:nvCxnSpPr>
          <p:spPr>
            <a:xfrm>
              <a:off x="3008586" y="1960578"/>
              <a:ext cx="229914" cy="381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stCxn id="17" idx="1"/>
              <a:endCxn id="19" idx="0"/>
            </p:cNvCxnSpPr>
            <p:nvPr/>
          </p:nvCxnSpPr>
          <p:spPr>
            <a:xfrm flipH="1">
              <a:off x="2552700" y="1960578"/>
              <a:ext cx="227286" cy="37180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Rectangle 22"/>
                <p:cNvSpPr/>
                <p:nvPr/>
              </p:nvSpPr>
              <p:spPr>
                <a:xfrm>
                  <a:off x="4576931" y="1888319"/>
                  <a:ext cx="228600" cy="228600"/>
                </a:xfrm>
                <a:prstGeom prst="rect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solidFill>
                              <a:schemeClr val="bg1"/>
                            </a:solidFill>
                            <a:latin typeface="Cambria Math"/>
                          </a:rPr>
                          <m:t>𝑢</m:t>
                        </m:r>
                      </m:oMath>
                    </m:oMathPara>
                  </a14:m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23" name="Rectangle 2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76931" y="1888319"/>
                  <a:ext cx="228600" cy="228600"/>
                </a:xfrm>
                <a:prstGeom prst="rect">
                  <a:avLst/>
                </a:prstGeom>
                <a:blipFill>
                  <a:blip r:embed="rId11"/>
                  <a:stretch>
                    <a:fillRect l="-4762" b="-4762"/>
                  </a:stretch>
                </a:blipFill>
                <a:ln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Rectangle 23"/>
                <p:cNvSpPr/>
                <p:nvPr/>
              </p:nvSpPr>
              <p:spPr>
                <a:xfrm>
                  <a:off x="4921145" y="2383619"/>
                  <a:ext cx="228600" cy="228600"/>
                </a:xfrm>
                <a:prstGeom prst="rect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solidFill>
                              <a:schemeClr val="bg1"/>
                            </a:solidFill>
                            <a:latin typeface="Cambria Math"/>
                          </a:rPr>
                          <m:t>𝑦</m:t>
                        </m:r>
                      </m:oMath>
                    </m:oMathPara>
                  </a14:m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24" name="Rectangle 2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21145" y="2383619"/>
                  <a:ext cx="228600" cy="228600"/>
                </a:xfrm>
                <a:prstGeom prst="rect">
                  <a:avLst/>
                </a:prstGeom>
                <a:blipFill>
                  <a:blip r:embed="rId12"/>
                  <a:stretch>
                    <a:fillRect l="-14286" b="-33333"/>
                  </a:stretch>
                </a:blipFill>
                <a:ln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Rectangle 24"/>
                <p:cNvSpPr/>
                <p:nvPr/>
              </p:nvSpPr>
              <p:spPr>
                <a:xfrm>
                  <a:off x="4235345" y="2374422"/>
                  <a:ext cx="228600" cy="228600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𝑧</m:t>
                            </m:r>
                          </m:e>
                        </m:acc>
                      </m:oMath>
                    </m:oMathPara>
                  </a14:m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25" name="Rectangle 2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35345" y="2374422"/>
                  <a:ext cx="228600" cy="228600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>
                  <a:solidFill>
                    <a:srgbClr val="7030A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6" name="Straight Connector 25"/>
            <p:cNvCxnSpPr>
              <a:stCxn id="25" idx="3"/>
              <a:endCxn id="24" idx="1"/>
            </p:cNvCxnSpPr>
            <p:nvPr/>
          </p:nvCxnSpPr>
          <p:spPr>
            <a:xfrm>
              <a:off x="4463945" y="2488722"/>
              <a:ext cx="457200" cy="919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stCxn id="23" idx="3"/>
              <a:endCxn id="24" idx="0"/>
            </p:cNvCxnSpPr>
            <p:nvPr/>
          </p:nvCxnSpPr>
          <p:spPr>
            <a:xfrm>
              <a:off x="4805531" y="2002619"/>
              <a:ext cx="229914" cy="381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23" idx="1"/>
              <a:endCxn id="25" idx="0"/>
            </p:cNvCxnSpPr>
            <p:nvPr/>
          </p:nvCxnSpPr>
          <p:spPr>
            <a:xfrm flipH="1">
              <a:off x="4349645" y="2002619"/>
              <a:ext cx="227286" cy="37180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Rectangle 28"/>
                <p:cNvSpPr/>
                <p:nvPr/>
              </p:nvSpPr>
              <p:spPr>
                <a:xfrm>
                  <a:off x="6247086" y="1783216"/>
                  <a:ext cx="228600" cy="228600"/>
                </a:xfrm>
                <a:prstGeom prst="rect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solidFill>
                              <a:schemeClr val="bg1"/>
                            </a:solidFill>
                            <a:latin typeface="Cambria Math"/>
                          </a:rPr>
                          <m:t>𝑧</m:t>
                        </m:r>
                      </m:oMath>
                    </m:oMathPara>
                  </a14:m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29" name="Rectangle 2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47086" y="1783216"/>
                  <a:ext cx="228600" cy="228600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  <a:ln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Rectangle 29"/>
                <p:cNvSpPr/>
                <p:nvPr/>
              </p:nvSpPr>
              <p:spPr>
                <a:xfrm>
                  <a:off x="6591300" y="2278516"/>
                  <a:ext cx="228600" cy="228600"/>
                </a:xfrm>
                <a:prstGeom prst="rect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𝑥</m:t>
                            </m:r>
                          </m:e>
                        </m:acc>
                      </m:oMath>
                    </m:oMathPara>
                  </a14:m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30" name="Rectangle 2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91300" y="2278516"/>
                  <a:ext cx="228600" cy="228600"/>
                </a:xfrm>
                <a:prstGeom prst="rect">
                  <a:avLst/>
                </a:prstGeom>
                <a:blipFill>
                  <a:blip r:embed="rId15"/>
                  <a:stretch>
                    <a:fillRect l="-4762" b="-4762"/>
                  </a:stretch>
                </a:blipFill>
                <a:ln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Rectangle 30"/>
                <p:cNvSpPr/>
                <p:nvPr/>
              </p:nvSpPr>
              <p:spPr>
                <a:xfrm>
                  <a:off x="5905500" y="2269319"/>
                  <a:ext cx="228600" cy="228600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solidFill>
                              <a:schemeClr val="bg1"/>
                            </a:solidFill>
                            <a:latin typeface="Cambria Math"/>
                          </a:rPr>
                          <m:t>𝑢</m:t>
                        </m:r>
                      </m:oMath>
                    </m:oMathPara>
                  </a14:m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31" name="Rectangle 3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05500" y="2269319"/>
                  <a:ext cx="228600" cy="228600"/>
                </a:xfrm>
                <a:prstGeom prst="rect">
                  <a:avLst/>
                </a:prstGeom>
                <a:blipFill>
                  <a:blip r:embed="rId16"/>
                  <a:stretch>
                    <a:fillRect l="-9524" b="-4762"/>
                  </a:stretch>
                </a:blipFill>
                <a:ln>
                  <a:solidFill>
                    <a:srgbClr val="7030A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2" name="Straight Connector 31"/>
            <p:cNvCxnSpPr>
              <a:stCxn id="31" idx="3"/>
              <a:endCxn id="30" idx="1"/>
            </p:cNvCxnSpPr>
            <p:nvPr/>
          </p:nvCxnSpPr>
          <p:spPr>
            <a:xfrm>
              <a:off x="6134100" y="2383619"/>
              <a:ext cx="457200" cy="919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>
              <a:stCxn id="29" idx="3"/>
              <a:endCxn id="30" idx="0"/>
            </p:cNvCxnSpPr>
            <p:nvPr/>
          </p:nvCxnSpPr>
          <p:spPr>
            <a:xfrm>
              <a:off x="6475686" y="1897516"/>
              <a:ext cx="229914" cy="381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>
              <a:stCxn id="29" idx="1"/>
              <a:endCxn id="31" idx="0"/>
            </p:cNvCxnSpPr>
            <p:nvPr/>
          </p:nvCxnSpPr>
          <p:spPr>
            <a:xfrm flipH="1">
              <a:off x="6019800" y="1897516"/>
              <a:ext cx="227286" cy="37180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Rectangle 34"/>
                <p:cNvSpPr/>
                <p:nvPr/>
              </p:nvSpPr>
              <p:spPr>
                <a:xfrm>
                  <a:off x="7923486" y="1876495"/>
                  <a:ext cx="228600" cy="228600"/>
                </a:xfrm>
                <a:prstGeom prst="rect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𝑢</m:t>
                            </m:r>
                          </m:e>
                        </m:acc>
                      </m:oMath>
                    </m:oMathPara>
                  </a14:m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35" name="Rectangle 3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23486" y="1876495"/>
                  <a:ext cx="228600" cy="228600"/>
                </a:xfrm>
                <a:prstGeom prst="rect">
                  <a:avLst/>
                </a:prstGeom>
                <a:blipFill>
                  <a:blip r:embed="rId17"/>
                  <a:stretch>
                    <a:fillRect l="-9524" b="-4762"/>
                  </a:stretch>
                </a:blipFill>
                <a:ln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Rectangle 35"/>
                <p:cNvSpPr/>
                <p:nvPr/>
              </p:nvSpPr>
              <p:spPr>
                <a:xfrm>
                  <a:off x="8267700" y="2371795"/>
                  <a:ext cx="228600" cy="228600"/>
                </a:xfrm>
                <a:prstGeom prst="rect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36" name="Rectangle 3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67700" y="2371795"/>
                  <a:ext cx="228600" cy="228600"/>
                </a:xfrm>
                <a:prstGeom prst="rect">
                  <a:avLst/>
                </a:prstGeom>
                <a:blipFill>
                  <a:blip r:embed="rId18"/>
                  <a:stretch>
                    <a:fillRect l="-14286" b="-33333"/>
                  </a:stretch>
                </a:blipFill>
                <a:ln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Rectangle 36"/>
                <p:cNvSpPr/>
                <p:nvPr/>
              </p:nvSpPr>
              <p:spPr>
                <a:xfrm>
                  <a:off x="7581900" y="2362598"/>
                  <a:ext cx="228600" cy="228600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𝑧</m:t>
                            </m:r>
                          </m:e>
                        </m:acc>
                      </m:oMath>
                    </m:oMathPara>
                  </a14:m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37" name="Rectangle 3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81900" y="2362598"/>
                  <a:ext cx="228600" cy="228600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  <a:ln>
                  <a:solidFill>
                    <a:srgbClr val="7030A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8" name="Straight Connector 37"/>
            <p:cNvCxnSpPr>
              <a:stCxn id="37" idx="3"/>
              <a:endCxn id="36" idx="1"/>
            </p:cNvCxnSpPr>
            <p:nvPr/>
          </p:nvCxnSpPr>
          <p:spPr>
            <a:xfrm>
              <a:off x="7810500" y="2476898"/>
              <a:ext cx="457200" cy="919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>
              <a:stCxn id="35" idx="3"/>
              <a:endCxn id="36" idx="0"/>
            </p:cNvCxnSpPr>
            <p:nvPr/>
          </p:nvCxnSpPr>
          <p:spPr>
            <a:xfrm>
              <a:off x="8152086" y="1990795"/>
              <a:ext cx="229914" cy="381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>
              <a:stCxn id="35" idx="1"/>
              <a:endCxn id="37" idx="0"/>
            </p:cNvCxnSpPr>
            <p:nvPr/>
          </p:nvCxnSpPr>
          <p:spPr>
            <a:xfrm flipH="1">
              <a:off x="7696200" y="1990795"/>
              <a:ext cx="227286" cy="37180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Freeform 42"/>
            <p:cNvSpPr/>
            <p:nvPr/>
          </p:nvSpPr>
          <p:spPr>
            <a:xfrm>
              <a:off x="930166" y="1539240"/>
              <a:ext cx="6184712" cy="861459"/>
            </a:xfrm>
            <a:custGeom>
              <a:avLst/>
              <a:gdLst>
                <a:gd name="connsiteX0" fmla="*/ 0 w 6184712"/>
                <a:gd name="connsiteY0" fmla="*/ 435790 h 861459"/>
                <a:gd name="connsiteX1" fmla="*/ 331075 w 6184712"/>
                <a:gd name="connsiteY1" fmla="*/ 136245 h 861459"/>
                <a:gd name="connsiteX2" fmla="*/ 1213944 w 6184712"/>
                <a:gd name="connsiteY2" fmla="*/ 41652 h 861459"/>
                <a:gd name="connsiteX3" fmla="*/ 5817475 w 6184712"/>
                <a:gd name="connsiteY3" fmla="*/ 73183 h 861459"/>
                <a:gd name="connsiteX4" fmla="*/ 5896303 w 6184712"/>
                <a:gd name="connsiteY4" fmla="*/ 861459 h 861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84712" h="861459">
                  <a:moveTo>
                    <a:pt x="0" y="435790"/>
                  </a:moveTo>
                  <a:cubicBezTo>
                    <a:pt x="64375" y="318862"/>
                    <a:pt x="128751" y="201935"/>
                    <a:pt x="331075" y="136245"/>
                  </a:cubicBezTo>
                  <a:cubicBezTo>
                    <a:pt x="533399" y="70555"/>
                    <a:pt x="1213944" y="41652"/>
                    <a:pt x="1213944" y="41652"/>
                  </a:cubicBezTo>
                  <a:cubicBezTo>
                    <a:pt x="2128344" y="31142"/>
                    <a:pt x="5037082" y="-63451"/>
                    <a:pt x="5817475" y="73183"/>
                  </a:cubicBezTo>
                  <a:cubicBezTo>
                    <a:pt x="6597868" y="209817"/>
                    <a:pt x="5891048" y="714314"/>
                    <a:pt x="5896303" y="861459"/>
                  </a:cubicBezTo>
                </a:path>
              </a:pathLst>
            </a:custGeom>
            <a:noFill/>
            <a:ln>
              <a:solidFill>
                <a:srgbClr val="FF3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Freeform 43"/>
            <p:cNvSpPr/>
            <p:nvPr/>
          </p:nvSpPr>
          <p:spPr>
            <a:xfrm>
              <a:off x="2900855" y="1625145"/>
              <a:ext cx="4077198" cy="649430"/>
            </a:xfrm>
            <a:custGeom>
              <a:avLst/>
              <a:gdLst>
                <a:gd name="connsiteX0" fmla="*/ 0 w 4077198"/>
                <a:gd name="connsiteY0" fmla="*/ 192230 h 649430"/>
                <a:gd name="connsiteX1" fmla="*/ 599090 w 4077198"/>
                <a:gd name="connsiteY1" fmla="*/ 34574 h 649430"/>
                <a:gd name="connsiteX2" fmla="*/ 3279228 w 4077198"/>
                <a:gd name="connsiteY2" fmla="*/ 18809 h 649430"/>
                <a:gd name="connsiteX3" fmla="*/ 4035973 w 4077198"/>
                <a:gd name="connsiteY3" fmla="*/ 255292 h 649430"/>
                <a:gd name="connsiteX4" fmla="*/ 3909848 w 4077198"/>
                <a:gd name="connsiteY4" fmla="*/ 649430 h 649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77198" h="649430">
                  <a:moveTo>
                    <a:pt x="0" y="192230"/>
                  </a:moveTo>
                  <a:cubicBezTo>
                    <a:pt x="26276" y="127853"/>
                    <a:pt x="52552" y="63477"/>
                    <a:pt x="599090" y="34574"/>
                  </a:cubicBezTo>
                  <a:cubicBezTo>
                    <a:pt x="1145628" y="5671"/>
                    <a:pt x="2706414" y="-17977"/>
                    <a:pt x="3279228" y="18809"/>
                  </a:cubicBezTo>
                  <a:cubicBezTo>
                    <a:pt x="3852042" y="55595"/>
                    <a:pt x="3930870" y="150189"/>
                    <a:pt x="4035973" y="255292"/>
                  </a:cubicBezTo>
                  <a:cubicBezTo>
                    <a:pt x="4141076" y="360395"/>
                    <a:pt x="4025462" y="504912"/>
                    <a:pt x="3909848" y="649430"/>
                  </a:cubicBezTo>
                </a:path>
              </a:pathLst>
            </a:custGeom>
            <a:noFill/>
            <a:ln>
              <a:solidFill>
                <a:srgbClr val="FF3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reeform 45"/>
            <p:cNvSpPr/>
            <p:nvPr/>
          </p:nvSpPr>
          <p:spPr>
            <a:xfrm>
              <a:off x="583324" y="2614503"/>
              <a:ext cx="3768764" cy="543868"/>
            </a:xfrm>
            <a:custGeom>
              <a:avLst/>
              <a:gdLst>
                <a:gd name="connsiteX0" fmla="*/ 0 w 3768764"/>
                <a:gd name="connsiteY0" fmla="*/ 85741 h 543868"/>
                <a:gd name="connsiteX1" fmla="*/ 110359 w 3768764"/>
                <a:gd name="connsiteY1" fmla="*/ 306458 h 543868"/>
                <a:gd name="connsiteX2" fmla="*/ 536028 w 3768764"/>
                <a:gd name="connsiteY2" fmla="*/ 432582 h 543868"/>
                <a:gd name="connsiteX3" fmla="*/ 1970690 w 3768764"/>
                <a:gd name="connsiteY3" fmla="*/ 542941 h 543868"/>
                <a:gd name="connsiteX4" fmla="*/ 3389586 w 3768764"/>
                <a:gd name="connsiteY4" fmla="*/ 369520 h 543868"/>
                <a:gd name="connsiteX5" fmla="*/ 3752193 w 3768764"/>
                <a:gd name="connsiteY5" fmla="*/ 22678 h 543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68764" h="543868">
                  <a:moveTo>
                    <a:pt x="0" y="85741"/>
                  </a:moveTo>
                  <a:cubicBezTo>
                    <a:pt x="10510" y="167196"/>
                    <a:pt x="21021" y="248651"/>
                    <a:pt x="110359" y="306458"/>
                  </a:cubicBezTo>
                  <a:cubicBezTo>
                    <a:pt x="199697" y="364265"/>
                    <a:pt x="225973" y="393168"/>
                    <a:pt x="536028" y="432582"/>
                  </a:cubicBezTo>
                  <a:cubicBezTo>
                    <a:pt x="846083" y="471996"/>
                    <a:pt x="1495097" y="553451"/>
                    <a:pt x="1970690" y="542941"/>
                  </a:cubicBezTo>
                  <a:cubicBezTo>
                    <a:pt x="2446283" y="532431"/>
                    <a:pt x="3092669" y="456231"/>
                    <a:pt x="3389586" y="369520"/>
                  </a:cubicBezTo>
                  <a:cubicBezTo>
                    <a:pt x="3686503" y="282809"/>
                    <a:pt x="3817883" y="-95563"/>
                    <a:pt x="3752193" y="22678"/>
                  </a:cubicBezTo>
                </a:path>
              </a:pathLst>
            </a:custGeom>
            <a:noFill/>
            <a:ln>
              <a:solidFill>
                <a:srgbClr val="FF3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 47"/>
            <p:cNvSpPr/>
            <p:nvPr/>
          </p:nvSpPr>
          <p:spPr>
            <a:xfrm>
              <a:off x="567559" y="2605650"/>
              <a:ext cx="7126013" cy="1051950"/>
            </a:xfrm>
            <a:custGeom>
              <a:avLst/>
              <a:gdLst>
                <a:gd name="connsiteX0" fmla="*/ 0 w 7126013"/>
                <a:gd name="connsiteY0" fmla="*/ 126125 h 1051950"/>
                <a:gd name="connsiteX1" fmla="*/ 173420 w 7126013"/>
                <a:gd name="connsiteY1" fmla="*/ 677918 h 1051950"/>
                <a:gd name="connsiteX2" fmla="*/ 772510 w 7126013"/>
                <a:gd name="connsiteY2" fmla="*/ 867104 h 1051950"/>
                <a:gd name="connsiteX3" fmla="*/ 1671144 w 7126013"/>
                <a:gd name="connsiteY3" fmla="*/ 945931 h 1051950"/>
                <a:gd name="connsiteX4" fmla="*/ 3878317 w 7126013"/>
                <a:gd name="connsiteY4" fmla="*/ 1040525 h 1051950"/>
                <a:gd name="connsiteX5" fmla="*/ 6432331 w 7126013"/>
                <a:gd name="connsiteY5" fmla="*/ 662152 h 1051950"/>
                <a:gd name="connsiteX6" fmla="*/ 7126013 w 7126013"/>
                <a:gd name="connsiteY6" fmla="*/ 0 h 1051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26013" h="1051950">
                  <a:moveTo>
                    <a:pt x="0" y="126125"/>
                  </a:moveTo>
                  <a:cubicBezTo>
                    <a:pt x="22334" y="340273"/>
                    <a:pt x="44668" y="554422"/>
                    <a:pt x="173420" y="677918"/>
                  </a:cubicBezTo>
                  <a:cubicBezTo>
                    <a:pt x="302172" y="801414"/>
                    <a:pt x="522889" y="822435"/>
                    <a:pt x="772510" y="867104"/>
                  </a:cubicBezTo>
                  <a:cubicBezTo>
                    <a:pt x="1022131" y="911773"/>
                    <a:pt x="1153510" y="917028"/>
                    <a:pt x="1671144" y="945931"/>
                  </a:cubicBezTo>
                  <a:cubicBezTo>
                    <a:pt x="2188778" y="974834"/>
                    <a:pt x="3084786" y="1087821"/>
                    <a:pt x="3878317" y="1040525"/>
                  </a:cubicBezTo>
                  <a:cubicBezTo>
                    <a:pt x="4671848" y="993229"/>
                    <a:pt x="5891048" y="835573"/>
                    <a:pt x="6432331" y="662152"/>
                  </a:cubicBezTo>
                  <a:cubicBezTo>
                    <a:pt x="6973614" y="488731"/>
                    <a:pt x="7020910" y="68317"/>
                    <a:pt x="7126013" y="0"/>
                  </a:cubicBezTo>
                </a:path>
              </a:pathLst>
            </a:custGeom>
            <a:noFill/>
            <a:ln>
              <a:solidFill>
                <a:srgbClr val="FF3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4430110" y="1817375"/>
              <a:ext cx="1813035" cy="1046627"/>
            </a:xfrm>
            <a:custGeom>
              <a:avLst/>
              <a:gdLst>
                <a:gd name="connsiteX0" fmla="*/ 1813035 w 1813035"/>
                <a:gd name="connsiteY0" fmla="*/ 0 h 1046627"/>
                <a:gd name="connsiteX1" fmla="*/ 1198180 w 1813035"/>
                <a:gd name="connsiteY1" fmla="*/ 189186 h 1046627"/>
                <a:gd name="connsiteX2" fmla="*/ 993228 w 1813035"/>
                <a:gd name="connsiteY2" fmla="*/ 1024758 h 1046627"/>
                <a:gd name="connsiteX3" fmla="*/ 0 w 1813035"/>
                <a:gd name="connsiteY3" fmla="*/ 804041 h 1046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3035" h="1046627">
                  <a:moveTo>
                    <a:pt x="1813035" y="0"/>
                  </a:moveTo>
                  <a:cubicBezTo>
                    <a:pt x="1573924" y="9196"/>
                    <a:pt x="1334814" y="18393"/>
                    <a:pt x="1198180" y="189186"/>
                  </a:cubicBezTo>
                  <a:cubicBezTo>
                    <a:pt x="1061546" y="359979"/>
                    <a:pt x="1192925" y="922282"/>
                    <a:pt x="993228" y="1024758"/>
                  </a:cubicBezTo>
                  <a:cubicBezTo>
                    <a:pt x="793531" y="1127234"/>
                    <a:pt x="162910" y="838200"/>
                    <a:pt x="0" y="804041"/>
                  </a:cubicBezTo>
                </a:path>
              </a:pathLst>
            </a:custGeom>
            <a:noFill/>
            <a:ln>
              <a:solidFill>
                <a:srgbClr val="FF3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reeform 49"/>
            <p:cNvSpPr/>
            <p:nvPr/>
          </p:nvSpPr>
          <p:spPr>
            <a:xfrm>
              <a:off x="6495393" y="1833140"/>
              <a:ext cx="1087821" cy="599090"/>
            </a:xfrm>
            <a:custGeom>
              <a:avLst/>
              <a:gdLst>
                <a:gd name="connsiteX0" fmla="*/ 0 w 1087821"/>
                <a:gd name="connsiteY0" fmla="*/ 0 h 599090"/>
                <a:gd name="connsiteX1" fmla="*/ 693683 w 1087821"/>
                <a:gd name="connsiteY1" fmla="*/ 283779 h 599090"/>
                <a:gd name="connsiteX2" fmla="*/ 1087821 w 1087821"/>
                <a:gd name="connsiteY2" fmla="*/ 599090 h 599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87821" h="599090">
                  <a:moveTo>
                    <a:pt x="0" y="0"/>
                  </a:moveTo>
                  <a:cubicBezTo>
                    <a:pt x="256190" y="91965"/>
                    <a:pt x="512380" y="183931"/>
                    <a:pt x="693683" y="283779"/>
                  </a:cubicBezTo>
                  <a:cubicBezTo>
                    <a:pt x="874987" y="383627"/>
                    <a:pt x="1043152" y="525518"/>
                    <a:pt x="1087821" y="599090"/>
                  </a:cubicBezTo>
                </a:path>
              </a:pathLst>
            </a:custGeom>
            <a:noFill/>
            <a:ln>
              <a:solidFill>
                <a:srgbClr val="FF3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reeform 50"/>
            <p:cNvSpPr/>
            <p:nvPr/>
          </p:nvSpPr>
          <p:spPr>
            <a:xfrm>
              <a:off x="1371600" y="2589885"/>
              <a:ext cx="1876097" cy="161214"/>
            </a:xfrm>
            <a:custGeom>
              <a:avLst/>
              <a:gdLst>
                <a:gd name="connsiteX0" fmla="*/ 0 w 1876097"/>
                <a:gd name="connsiteY0" fmla="*/ 94593 h 161214"/>
                <a:gd name="connsiteX1" fmla="*/ 1277007 w 1876097"/>
                <a:gd name="connsiteY1" fmla="*/ 157655 h 161214"/>
                <a:gd name="connsiteX2" fmla="*/ 1876097 w 1876097"/>
                <a:gd name="connsiteY2" fmla="*/ 0 h 161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76097" h="161214">
                  <a:moveTo>
                    <a:pt x="0" y="94593"/>
                  </a:moveTo>
                  <a:cubicBezTo>
                    <a:pt x="482162" y="134006"/>
                    <a:pt x="964324" y="173420"/>
                    <a:pt x="1277007" y="157655"/>
                  </a:cubicBezTo>
                  <a:cubicBezTo>
                    <a:pt x="1589690" y="141890"/>
                    <a:pt x="1876097" y="0"/>
                    <a:pt x="1876097" y="0"/>
                  </a:cubicBezTo>
                </a:path>
              </a:pathLst>
            </a:custGeom>
            <a:noFill/>
            <a:ln>
              <a:solidFill>
                <a:srgbClr val="FF3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reeform 51"/>
            <p:cNvSpPr/>
            <p:nvPr/>
          </p:nvSpPr>
          <p:spPr>
            <a:xfrm>
              <a:off x="3231931" y="2621416"/>
              <a:ext cx="1828800" cy="551793"/>
            </a:xfrm>
            <a:custGeom>
              <a:avLst/>
              <a:gdLst>
                <a:gd name="connsiteX0" fmla="*/ 1828800 w 1828800"/>
                <a:gd name="connsiteY0" fmla="*/ 0 h 551793"/>
                <a:gd name="connsiteX1" fmla="*/ 1135117 w 1828800"/>
                <a:gd name="connsiteY1" fmla="*/ 551793 h 551793"/>
                <a:gd name="connsiteX2" fmla="*/ 0 w 1828800"/>
                <a:gd name="connsiteY2" fmla="*/ 0 h 551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28800" h="551793">
                  <a:moveTo>
                    <a:pt x="1828800" y="0"/>
                  </a:moveTo>
                  <a:cubicBezTo>
                    <a:pt x="1634358" y="275896"/>
                    <a:pt x="1439917" y="551793"/>
                    <a:pt x="1135117" y="551793"/>
                  </a:cubicBezTo>
                  <a:cubicBezTo>
                    <a:pt x="830317" y="551793"/>
                    <a:pt x="139262" y="65690"/>
                    <a:pt x="0" y="0"/>
                  </a:cubicBezTo>
                </a:path>
              </a:pathLst>
            </a:custGeom>
            <a:noFill/>
            <a:ln>
              <a:solidFill>
                <a:srgbClr val="FF3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Freeform 52"/>
            <p:cNvSpPr/>
            <p:nvPr/>
          </p:nvSpPr>
          <p:spPr>
            <a:xfrm>
              <a:off x="1245476" y="2637181"/>
              <a:ext cx="7126014" cy="770776"/>
            </a:xfrm>
            <a:custGeom>
              <a:avLst/>
              <a:gdLst>
                <a:gd name="connsiteX0" fmla="*/ 0 w 7126014"/>
                <a:gd name="connsiteY0" fmla="*/ 47297 h 770776"/>
                <a:gd name="connsiteX1" fmla="*/ 1939158 w 7126014"/>
                <a:gd name="connsiteY1" fmla="*/ 725214 h 770776"/>
                <a:gd name="connsiteX2" fmla="*/ 4540469 w 7126014"/>
                <a:gd name="connsiteY2" fmla="*/ 630621 h 770776"/>
                <a:gd name="connsiteX3" fmla="*/ 7126014 w 7126014"/>
                <a:gd name="connsiteY3" fmla="*/ 0 h 770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26014" h="770776">
                  <a:moveTo>
                    <a:pt x="0" y="47297"/>
                  </a:moveTo>
                  <a:cubicBezTo>
                    <a:pt x="591206" y="337645"/>
                    <a:pt x="1182413" y="627993"/>
                    <a:pt x="1939158" y="725214"/>
                  </a:cubicBezTo>
                  <a:cubicBezTo>
                    <a:pt x="2695903" y="822435"/>
                    <a:pt x="3675993" y="751490"/>
                    <a:pt x="4540469" y="630621"/>
                  </a:cubicBezTo>
                  <a:cubicBezTo>
                    <a:pt x="5404945" y="509752"/>
                    <a:pt x="6689835" y="0"/>
                    <a:pt x="7126014" y="0"/>
                  </a:cubicBezTo>
                </a:path>
              </a:pathLst>
            </a:custGeom>
            <a:noFill/>
            <a:ln>
              <a:solidFill>
                <a:srgbClr val="FF3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reeform 53"/>
            <p:cNvSpPr/>
            <p:nvPr/>
          </p:nvSpPr>
          <p:spPr>
            <a:xfrm>
              <a:off x="2554014" y="2558354"/>
              <a:ext cx="5738648" cy="725494"/>
            </a:xfrm>
            <a:custGeom>
              <a:avLst/>
              <a:gdLst>
                <a:gd name="connsiteX0" fmla="*/ 0 w 5738648"/>
                <a:gd name="connsiteY0" fmla="*/ 0 h 725494"/>
                <a:gd name="connsiteX1" fmla="*/ 1434662 w 5738648"/>
                <a:gd name="connsiteY1" fmla="*/ 725214 h 725494"/>
                <a:gd name="connsiteX2" fmla="*/ 5738648 w 5738648"/>
                <a:gd name="connsiteY2" fmla="*/ 94593 h 725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38648" h="725494">
                  <a:moveTo>
                    <a:pt x="0" y="0"/>
                  </a:moveTo>
                  <a:cubicBezTo>
                    <a:pt x="239110" y="354724"/>
                    <a:pt x="478221" y="709449"/>
                    <a:pt x="1434662" y="725214"/>
                  </a:cubicBezTo>
                  <a:cubicBezTo>
                    <a:pt x="2391103" y="740979"/>
                    <a:pt x="5016062" y="86710"/>
                    <a:pt x="5738648" y="94593"/>
                  </a:cubicBezTo>
                </a:path>
              </a:pathLst>
            </a:custGeom>
            <a:noFill/>
            <a:ln>
              <a:solidFill>
                <a:srgbClr val="FF3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Freeform 54"/>
            <p:cNvSpPr/>
            <p:nvPr/>
          </p:nvSpPr>
          <p:spPr>
            <a:xfrm>
              <a:off x="5029200" y="2621416"/>
              <a:ext cx="3326524" cy="586301"/>
            </a:xfrm>
            <a:custGeom>
              <a:avLst/>
              <a:gdLst>
                <a:gd name="connsiteX0" fmla="*/ 0 w 3326524"/>
                <a:gd name="connsiteY0" fmla="*/ 0 h 586301"/>
                <a:gd name="connsiteX1" fmla="*/ 488731 w 3326524"/>
                <a:gd name="connsiteY1" fmla="*/ 346841 h 586301"/>
                <a:gd name="connsiteX2" fmla="*/ 851338 w 3326524"/>
                <a:gd name="connsiteY2" fmla="*/ 520262 h 586301"/>
                <a:gd name="connsiteX3" fmla="*/ 1403131 w 3326524"/>
                <a:gd name="connsiteY3" fmla="*/ 551793 h 586301"/>
                <a:gd name="connsiteX4" fmla="*/ 3326524 w 3326524"/>
                <a:gd name="connsiteY4" fmla="*/ 47296 h 586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6524" h="586301">
                  <a:moveTo>
                    <a:pt x="0" y="0"/>
                  </a:moveTo>
                  <a:cubicBezTo>
                    <a:pt x="173420" y="130065"/>
                    <a:pt x="346841" y="260131"/>
                    <a:pt x="488731" y="346841"/>
                  </a:cubicBezTo>
                  <a:cubicBezTo>
                    <a:pt x="630621" y="433551"/>
                    <a:pt x="698938" y="486103"/>
                    <a:pt x="851338" y="520262"/>
                  </a:cubicBezTo>
                  <a:cubicBezTo>
                    <a:pt x="1003738" y="554421"/>
                    <a:pt x="990600" y="630621"/>
                    <a:pt x="1403131" y="551793"/>
                  </a:cubicBezTo>
                  <a:cubicBezTo>
                    <a:pt x="1815662" y="472965"/>
                    <a:pt x="3092669" y="7882"/>
                    <a:pt x="3326524" y="47296"/>
                  </a:cubicBezTo>
                </a:path>
              </a:pathLst>
            </a:custGeom>
            <a:noFill/>
            <a:ln>
              <a:solidFill>
                <a:srgbClr val="FF3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Freeform 56"/>
            <p:cNvSpPr/>
            <p:nvPr/>
          </p:nvSpPr>
          <p:spPr>
            <a:xfrm>
              <a:off x="4713890" y="1706016"/>
              <a:ext cx="3358055" cy="158655"/>
            </a:xfrm>
            <a:custGeom>
              <a:avLst/>
              <a:gdLst>
                <a:gd name="connsiteX0" fmla="*/ 0 w 3358055"/>
                <a:gd name="connsiteY0" fmla="*/ 158655 h 158655"/>
                <a:gd name="connsiteX1" fmla="*/ 835572 w 3358055"/>
                <a:gd name="connsiteY1" fmla="*/ 16765 h 158655"/>
                <a:gd name="connsiteX2" fmla="*/ 2191407 w 3358055"/>
                <a:gd name="connsiteY2" fmla="*/ 16765 h 158655"/>
                <a:gd name="connsiteX3" fmla="*/ 3358055 w 3358055"/>
                <a:gd name="connsiteY3" fmla="*/ 142890 h 158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58055" h="158655">
                  <a:moveTo>
                    <a:pt x="0" y="158655"/>
                  </a:moveTo>
                  <a:cubicBezTo>
                    <a:pt x="235169" y="99534"/>
                    <a:pt x="470338" y="40413"/>
                    <a:pt x="835572" y="16765"/>
                  </a:cubicBezTo>
                  <a:cubicBezTo>
                    <a:pt x="1200806" y="-6883"/>
                    <a:pt x="1770993" y="-4256"/>
                    <a:pt x="2191407" y="16765"/>
                  </a:cubicBezTo>
                  <a:cubicBezTo>
                    <a:pt x="2611821" y="37786"/>
                    <a:pt x="3050628" y="174421"/>
                    <a:pt x="3358055" y="142890"/>
                  </a:cubicBezTo>
                </a:path>
              </a:pathLst>
            </a:custGeom>
            <a:noFill/>
            <a:ln>
              <a:solidFill>
                <a:srgbClr val="FF3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Freeform 57"/>
            <p:cNvSpPr/>
            <p:nvPr/>
          </p:nvSpPr>
          <p:spPr>
            <a:xfrm>
              <a:off x="6038193" y="1921164"/>
              <a:ext cx="1891862" cy="846004"/>
            </a:xfrm>
            <a:custGeom>
              <a:avLst/>
              <a:gdLst>
                <a:gd name="connsiteX0" fmla="*/ 0 w 1891862"/>
                <a:gd name="connsiteY0" fmla="*/ 589893 h 846004"/>
                <a:gd name="connsiteX1" fmla="*/ 268014 w 1891862"/>
                <a:gd name="connsiteY1" fmla="*/ 842142 h 846004"/>
                <a:gd name="connsiteX2" fmla="*/ 1024759 w 1891862"/>
                <a:gd name="connsiteY2" fmla="*/ 700252 h 846004"/>
                <a:gd name="connsiteX3" fmla="*/ 1560786 w 1891862"/>
                <a:gd name="connsiteY3" fmla="*/ 164224 h 846004"/>
                <a:gd name="connsiteX4" fmla="*/ 1891862 w 1891862"/>
                <a:gd name="connsiteY4" fmla="*/ 38100 h 846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91862" h="846004">
                  <a:moveTo>
                    <a:pt x="0" y="589893"/>
                  </a:moveTo>
                  <a:cubicBezTo>
                    <a:pt x="48610" y="706821"/>
                    <a:pt x="97221" y="823749"/>
                    <a:pt x="268014" y="842142"/>
                  </a:cubicBezTo>
                  <a:cubicBezTo>
                    <a:pt x="438807" y="860535"/>
                    <a:pt x="809297" y="813238"/>
                    <a:pt x="1024759" y="700252"/>
                  </a:cubicBezTo>
                  <a:cubicBezTo>
                    <a:pt x="1240221" y="587266"/>
                    <a:pt x="1416269" y="274583"/>
                    <a:pt x="1560786" y="164224"/>
                  </a:cubicBezTo>
                  <a:cubicBezTo>
                    <a:pt x="1705303" y="53865"/>
                    <a:pt x="1831428" y="-61748"/>
                    <a:pt x="1891862" y="38100"/>
                  </a:cubicBezTo>
                </a:path>
              </a:pathLst>
            </a:custGeom>
            <a:noFill/>
            <a:ln>
              <a:solidFill>
                <a:srgbClr val="FF3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/>
              <p:cNvSpPr txBox="1"/>
              <p:nvPr/>
            </p:nvSpPr>
            <p:spPr>
              <a:xfrm>
                <a:off x="958745" y="5121552"/>
                <a:ext cx="10058400" cy="8636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If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𝑥</m:t>
                    </m:r>
                  </m:oMath>
                </a14:m>
                <a:r>
                  <a:rPr lang="en-US" sz="2400" dirty="0"/>
                  <a:t> is selected in some triangle,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sz="2400" dirty="0"/>
                  <a:t> is not selected in any triangle:</a:t>
                </a:r>
              </a:p>
              <a:p>
                <a:r>
                  <a:rPr lang="en-US" sz="2400" dirty="0"/>
                  <a:t>Because every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𝑥</m:t>
                    </m:r>
                  </m:oMath>
                </a14:m>
                <a:r>
                  <a:rPr lang="en-US" sz="2400" dirty="0"/>
                  <a:t> is adjacent to every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/>
                          </a:rPr>
                          <m:t>𝑥</m:t>
                        </m:r>
                      </m:e>
                    </m:acc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56" name="TextBox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8745" y="5121552"/>
                <a:ext cx="10058400" cy="863634"/>
              </a:xfrm>
              <a:prstGeom prst="rect">
                <a:avLst/>
              </a:prstGeom>
              <a:blipFill>
                <a:blip r:embed="rId20"/>
                <a:stretch>
                  <a:fillRect l="-757" t="-2899" b="-101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TextBox 59"/>
          <p:cNvSpPr txBox="1"/>
          <p:nvPr/>
        </p:nvSpPr>
        <p:spPr>
          <a:xfrm>
            <a:off x="958745" y="6007287"/>
            <a:ext cx="10058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Set the variable which each included node represents to “true”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/>
              <p:cNvSpPr txBox="1"/>
              <p:nvPr/>
            </p:nvSpPr>
            <p:spPr>
              <a:xfrm>
                <a:off x="10351700" y="2207989"/>
                <a:ext cx="1638013" cy="15696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/>
                        </a:rPr>
                        <m:t>𝒙</m:t>
                      </m:r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/>
                        </a:rPr>
                        <m:t>=</m:t>
                      </m:r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/>
                        </a:rPr>
                        <m:t>𝒕𝒓𝒖𝒆</m:t>
                      </m:r>
                    </m:oMath>
                  </m:oMathPara>
                </a14:m>
                <a:endParaRPr lang="en-US" sz="2400" b="1" dirty="0">
                  <a:solidFill>
                    <a:srgbClr val="7030A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/>
                        </a:rPr>
                        <m:t>𝒚</m:t>
                      </m:r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/>
                        </a:rPr>
                        <m:t>=</m:t>
                      </m:r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/>
                        </a:rPr>
                        <m:t>𝒇𝒂𝒍𝒔𝒆</m:t>
                      </m:r>
                    </m:oMath>
                  </m:oMathPara>
                </a14:m>
                <a:endParaRPr lang="en-US" sz="2400" b="1" dirty="0">
                  <a:solidFill>
                    <a:srgbClr val="7030A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/>
                        </a:rPr>
                        <m:t>𝒛</m:t>
                      </m:r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/>
                        </a:rPr>
                        <m:t>=</m:t>
                      </m:r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/>
                        </a:rPr>
                        <m:t>𝒇𝒂𝒍𝒔𝒆</m:t>
                      </m:r>
                    </m:oMath>
                  </m:oMathPara>
                </a14:m>
                <a:endParaRPr lang="en-US" sz="2400" b="1" dirty="0">
                  <a:solidFill>
                    <a:srgbClr val="7030A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/>
                        </a:rPr>
                        <m:t>𝒖</m:t>
                      </m:r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/>
                        </a:rPr>
                        <m:t>=</m:t>
                      </m:r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/>
                        </a:rPr>
                        <m:t>𝒕𝒓𝒖𝒆</m:t>
                      </m:r>
                    </m:oMath>
                  </m:oMathPara>
                </a14:m>
                <a:endParaRPr lang="en-US" sz="2400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61" name="TextBox 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51700" y="2207989"/>
                <a:ext cx="1638013" cy="156966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389514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Satisfying Assignment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⇒</m:t>
                    </m:r>
                    <m:r>
                      <a:rPr lang="en-US" b="0" i="1" smtClean="0">
                        <a:latin typeface="Cambria Math"/>
                      </a:rPr>
                      <m:t>𝑘</m:t>
                    </m:r>
                  </m:oMath>
                </a14:m>
                <a:r>
                  <a:rPr lang="en-US" dirty="0"/>
                  <a:t>IndSet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1">
                <a:blip r:embed="rId2"/>
                <a:stretch>
                  <a:fillRect b="-8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65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828800" y="1600200"/>
                <a:ext cx="854426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4F81BD"/>
                              </a:solidFill>
                              <a:latin typeface="Cambria Math"/>
                            </a:rPr>
                            <m:t>𝑥</m:t>
                          </m:r>
                          <m:r>
                            <a:rPr lang="en-US" sz="2400" i="1">
                              <a:latin typeface="Cambria Math"/>
                            </a:rPr>
                            <m:t>∨</m:t>
                          </m:r>
                          <m:r>
                            <a:rPr lang="en-US" sz="2400" i="1">
                              <a:solidFill>
                                <a:srgbClr val="4F81BD"/>
                              </a:solidFill>
                              <a:latin typeface="Cambria Math"/>
                            </a:rPr>
                            <m:t>𝑦</m:t>
                          </m:r>
                          <m:r>
                            <a:rPr lang="en-US" sz="2400" i="1">
                              <a:latin typeface="Cambria Math"/>
                            </a:rPr>
                            <m:t>∨</m:t>
                          </m:r>
                          <m:r>
                            <a:rPr lang="en-US" sz="2400" i="1">
                              <a:solidFill>
                                <a:srgbClr val="4F81BD"/>
                              </a:solidFill>
                              <a:latin typeface="Cambria Math"/>
                            </a:rPr>
                            <m:t>𝑧</m:t>
                          </m:r>
                        </m:e>
                      </m:d>
                      <m:r>
                        <a:rPr lang="en-US" sz="2400" i="1">
                          <a:latin typeface="Cambria Math"/>
                        </a:rPr>
                        <m:t>∧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4F81BD"/>
                              </a:solidFill>
                              <a:latin typeface="Cambria Math"/>
                            </a:rPr>
                            <m:t>𝑥</m:t>
                          </m:r>
                          <m:r>
                            <a:rPr lang="en-US" sz="2400" i="1">
                              <a:latin typeface="Cambria Math"/>
                            </a:rPr>
                            <m:t>∨</m:t>
                          </m:r>
                          <m:acc>
                            <m:accPr>
                              <m:chr m:val="̅"/>
                              <m:ctrlPr>
                                <a:rPr lang="en-US" sz="2400" i="1">
                                  <a:solidFill>
                                    <a:srgbClr val="4F81B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4F81BD"/>
                                  </a:solidFill>
                                  <a:latin typeface="Cambria Math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sz="2400" i="1">
                              <a:latin typeface="Cambria Math"/>
                            </a:rPr>
                            <m:t>∨</m:t>
                          </m:r>
                          <m:r>
                            <a:rPr lang="en-US" sz="2400" i="1">
                              <a:solidFill>
                                <a:srgbClr val="4F81BD"/>
                              </a:solidFill>
                              <a:latin typeface="Cambria Math"/>
                            </a:rPr>
                            <m:t>𝑦</m:t>
                          </m:r>
                        </m:e>
                      </m:d>
                      <m:r>
                        <a:rPr lang="en-US" sz="2400" i="1">
                          <a:latin typeface="Cambria Math"/>
                        </a:rPr>
                        <m:t>∧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4F81BD"/>
                              </a:solidFill>
                              <a:latin typeface="Cambria Math"/>
                            </a:rPr>
                            <m:t>𝑢</m:t>
                          </m:r>
                          <m:r>
                            <a:rPr lang="en-US" sz="2400" i="1">
                              <a:latin typeface="Cambria Math"/>
                            </a:rPr>
                            <m:t>∨</m:t>
                          </m:r>
                          <m:r>
                            <a:rPr lang="en-US" sz="2400" i="1">
                              <a:solidFill>
                                <a:srgbClr val="4F81BD"/>
                              </a:solidFill>
                              <a:latin typeface="Cambria Math"/>
                            </a:rPr>
                            <m:t>𝑦</m:t>
                          </m:r>
                          <m:r>
                            <a:rPr lang="en-US" sz="2400" i="1">
                              <a:latin typeface="Cambria Math"/>
                            </a:rPr>
                            <m:t>∨</m:t>
                          </m:r>
                          <m:acc>
                            <m:accPr>
                              <m:chr m:val="̅"/>
                              <m:ctrlPr>
                                <a:rPr lang="en-US" sz="2400" i="1">
                                  <a:solidFill>
                                    <a:srgbClr val="4F81B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4F81BD"/>
                                  </a:solidFill>
                                  <a:latin typeface="Cambria Math"/>
                                </a:rPr>
                                <m:t>𝑧</m:t>
                              </m:r>
                            </m:e>
                          </m:acc>
                        </m:e>
                      </m:d>
                      <m:r>
                        <a:rPr lang="en-US" sz="2400" i="1">
                          <a:latin typeface="Cambria Math"/>
                        </a:rPr>
                        <m:t>∧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4F81BD"/>
                              </a:solidFill>
                              <a:latin typeface="Cambria Math"/>
                            </a:rPr>
                            <m:t>𝑧</m:t>
                          </m:r>
                          <m:r>
                            <a:rPr lang="en-US" sz="2400" i="1">
                              <a:latin typeface="Cambria Math"/>
                            </a:rPr>
                            <m:t>∨</m:t>
                          </m:r>
                          <m:acc>
                            <m:accPr>
                              <m:chr m:val="̅"/>
                              <m:ctrlPr>
                                <a:rPr lang="en-US" sz="2400" i="1">
                                  <a:solidFill>
                                    <a:srgbClr val="4F81B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4F81BD"/>
                                  </a:solidFill>
                                  <a:latin typeface="Cambria Math"/>
                                </a:rPr>
                                <m:t>𝑥</m:t>
                              </m:r>
                            </m:e>
                          </m:acc>
                          <m:r>
                            <a:rPr lang="en-US" sz="2400" i="1">
                              <a:latin typeface="Cambria Math"/>
                            </a:rPr>
                            <m:t>∨</m:t>
                          </m:r>
                          <m:r>
                            <a:rPr lang="en-US" sz="2400" i="1">
                              <a:solidFill>
                                <a:srgbClr val="4F81BD"/>
                              </a:solidFill>
                              <a:latin typeface="Cambria Math"/>
                            </a:rPr>
                            <m:t>𝑢</m:t>
                          </m:r>
                        </m:e>
                      </m:d>
                      <m:r>
                        <a:rPr lang="en-US" sz="2400" i="1">
                          <a:latin typeface="Cambria Math"/>
                        </a:rPr>
                        <m:t>∧(</m:t>
                      </m:r>
                      <m:acc>
                        <m:accPr>
                          <m:chr m:val="̅"/>
                          <m:ctrlPr>
                            <a:rPr lang="en-US" sz="2400" i="1">
                              <a:solidFill>
                                <a:srgbClr val="4F81BD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rgbClr val="4F81BD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</m:acc>
                      <m:r>
                        <a:rPr lang="en-US" sz="2400" i="1">
                          <a:latin typeface="Cambria Math"/>
                        </a:rPr>
                        <m:t>∨</m:t>
                      </m:r>
                      <m:acc>
                        <m:accPr>
                          <m:chr m:val="̅"/>
                          <m:ctrlPr>
                            <a:rPr lang="en-US" sz="2400" i="1">
                              <a:solidFill>
                                <a:srgbClr val="4F81BD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rgbClr val="4F81BD"/>
                              </a:solidFill>
                              <a:latin typeface="Cambria Math"/>
                            </a:rPr>
                            <m:t>𝑦</m:t>
                          </m:r>
                        </m:e>
                      </m:acc>
                      <m:r>
                        <a:rPr lang="en-US" sz="2400" i="1">
                          <a:latin typeface="Cambria Math"/>
                        </a:rPr>
                        <m:t>∨</m:t>
                      </m:r>
                      <m:acc>
                        <m:accPr>
                          <m:chr m:val="̅"/>
                          <m:ctrlPr>
                            <a:rPr lang="en-US" sz="2400" i="1">
                              <a:solidFill>
                                <a:srgbClr val="4F81BD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rgbClr val="4F81BD"/>
                              </a:solidFill>
                              <a:latin typeface="Cambria Math"/>
                            </a:rPr>
                            <m:t>𝑧</m:t>
                          </m:r>
                        </m:e>
                      </m:acc>
                      <m:r>
                        <a:rPr lang="en-US" sz="2400" i="1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8800" y="1600200"/>
                <a:ext cx="8544262" cy="461665"/>
              </a:xfrm>
              <a:prstGeom prst="rect">
                <a:avLst/>
              </a:prstGeom>
              <a:blipFill>
                <a:blip r:embed="rId3"/>
                <a:stretch>
                  <a:fillRect b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extBox 40"/>
          <p:cNvSpPr txBox="1"/>
          <p:nvPr/>
        </p:nvSpPr>
        <p:spPr>
          <a:xfrm>
            <a:off x="1263545" y="4890079"/>
            <a:ext cx="922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Use one true variable from the assignment for each triangle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/>
              <p:cNvSpPr txBox="1"/>
              <p:nvPr/>
            </p:nvSpPr>
            <p:spPr>
              <a:xfrm>
                <a:off x="1263545" y="5357271"/>
                <a:ext cx="92202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The independent set has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𝑘</m:t>
                    </m:r>
                  </m:oMath>
                </a14:m>
                <a:r>
                  <a:rPr lang="en-US" sz="2400" dirty="0"/>
                  <a:t> nodes, because there are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𝑘</m:t>
                    </m:r>
                  </m:oMath>
                </a14:m>
                <a:r>
                  <a:rPr lang="en-US" sz="2400" dirty="0"/>
                  <a:t> clauses</a:t>
                </a:r>
              </a:p>
            </p:txBody>
          </p:sp>
        </mc:Choice>
        <mc:Fallback xmlns="">
          <p:sp>
            <p:nvSpPr>
              <p:cNvPr id="56" name="TextBox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3545" y="5357271"/>
                <a:ext cx="9220200" cy="461665"/>
              </a:xfrm>
              <a:prstGeom prst="rect">
                <a:avLst/>
              </a:prstGeom>
              <a:blipFill>
                <a:blip r:embed="rId4"/>
                <a:stretch>
                  <a:fillRect l="-825" t="-5405" b="-270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/>
              <p:cNvSpPr txBox="1"/>
              <p:nvPr/>
            </p:nvSpPr>
            <p:spPr>
              <a:xfrm>
                <a:off x="1263545" y="5776594"/>
                <a:ext cx="92202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If any variable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𝑥</m:t>
                    </m:r>
                  </m:oMath>
                </a14:m>
                <a:r>
                  <a:rPr lang="en-US" sz="2400" dirty="0"/>
                  <a:t> is true then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sz="2400" dirty="0"/>
                  <a:t> cannot be true</a:t>
                </a:r>
              </a:p>
            </p:txBody>
          </p:sp>
        </mc:Choice>
        <mc:Fallback xmlns="">
          <p:sp>
            <p:nvSpPr>
              <p:cNvPr id="60" name="TextBox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3545" y="5776594"/>
                <a:ext cx="9220200" cy="461665"/>
              </a:xfrm>
              <a:prstGeom prst="rect">
                <a:avLst/>
              </a:prstGeom>
              <a:blipFill>
                <a:blip r:embed="rId5"/>
                <a:stretch>
                  <a:fillRect l="-825" t="-5405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9" name="Group 58"/>
          <p:cNvGrpSpPr/>
          <p:nvPr/>
        </p:nvGrpSpPr>
        <p:grpSpPr>
          <a:xfrm>
            <a:off x="1981200" y="2055161"/>
            <a:ext cx="8039100" cy="2118360"/>
            <a:chOff x="457200" y="1539240"/>
            <a:chExt cx="8039100" cy="211836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Rectangle 60"/>
                <p:cNvSpPr/>
                <p:nvPr/>
              </p:nvSpPr>
              <p:spPr>
                <a:xfrm>
                  <a:off x="798786" y="1960578"/>
                  <a:ext cx="228600" cy="228600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solidFill>
                              <a:schemeClr val="bg1"/>
                            </a:solidFill>
                            <a:latin typeface="Cambria Math"/>
                          </a:rPr>
                          <m:t>𝑥</m:t>
                        </m:r>
                      </m:oMath>
                    </m:oMathPara>
                  </a14:m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61" name="Rectangle 6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8786" y="1960578"/>
                  <a:ext cx="228600" cy="228600"/>
                </a:xfrm>
                <a:prstGeom prst="rect">
                  <a:avLst/>
                </a:prstGeom>
                <a:blipFill>
                  <a:blip r:embed="rId6"/>
                  <a:stretch>
                    <a:fillRect l="-4762" b="-4762"/>
                  </a:stretch>
                </a:blipFill>
                <a:ln>
                  <a:solidFill>
                    <a:srgbClr val="7030A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Rectangle 61"/>
                <p:cNvSpPr/>
                <p:nvPr/>
              </p:nvSpPr>
              <p:spPr>
                <a:xfrm>
                  <a:off x="1143000" y="2455878"/>
                  <a:ext cx="228600" cy="228600"/>
                </a:xfrm>
                <a:prstGeom prst="rect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solidFill>
                              <a:schemeClr val="bg1"/>
                            </a:solidFill>
                            <a:latin typeface="Cambria Math"/>
                          </a:rPr>
                          <m:t>𝑦</m:t>
                        </m:r>
                      </m:oMath>
                    </m:oMathPara>
                  </a14:m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62" name="Rectangle 6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3000" y="2455878"/>
                  <a:ext cx="228600" cy="228600"/>
                </a:xfrm>
                <a:prstGeom prst="rect">
                  <a:avLst/>
                </a:prstGeom>
                <a:blipFill>
                  <a:blip r:embed="rId7"/>
                  <a:stretch>
                    <a:fillRect l="-19048" b="-33333"/>
                  </a:stretch>
                </a:blipFill>
                <a:ln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Rectangle 62"/>
                <p:cNvSpPr/>
                <p:nvPr/>
              </p:nvSpPr>
              <p:spPr>
                <a:xfrm>
                  <a:off x="457200" y="2446681"/>
                  <a:ext cx="228600" cy="228600"/>
                </a:xfrm>
                <a:prstGeom prst="rect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solidFill>
                              <a:schemeClr val="bg1"/>
                            </a:solidFill>
                            <a:latin typeface="Cambria Math"/>
                          </a:rPr>
                          <m:t>𝑧</m:t>
                        </m:r>
                      </m:oMath>
                    </m:oMathPara>
                  </a14:m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63" name="Rectangle 6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7200" y="2446681"/>
                  <a:ext cx="228600" cy="22860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4" name="Straight Connector 63"/>
            <p:cNvCxnSpPr>
              <a:stCxn id="63" idx="3"/>
              <a:endCxn id="62" idx="1"/>
            </p:cNvCxnSpPr>
            <p:nvPr/>
          </p:nvCxnSpPr>
          <p:spPr>
            <a:xfrm>
              <a:off x="685800" y="2560981"/>
              <a:ext cx="457200" cy="919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>
              <a:stCxn id="61" idx="3"/>
              <a:endCxn id="62" idx="0"/>
            </p:cNvCxnSpPr>
            <p:nvPr/>
          </p:nvCxnSpPr>
          <p:spPr>
            <a:xfrm>
              <a:off x="1027386" y="2074878"/>
              <a:ext cx="229914" cy="381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>
              <a:stCxn id="61" idx="1"/>
              <a:endCxn id="63" idx="0"/>
            </p:cNvCxnSpPr>
            <p:nvPr/>
          </p:nvCxnSpPr>
          <p:spPr>
            <a:xfrm flipH="1">
              <a:off x="571500" y="2074878"/>
              <a:ext cx="227286" cy="37180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Rectangle 66"/>
                <p:cNvSpPr/>
                <p:nvPr/>
              </p:nvSpPr>
              <p:spPr>
                <a:xfrm>
                  <a:off x="2779986" y="1846278"/>
                  <a:ext cx="228600" cy="228600"/>
                </a:xfrm>
                <a:prstGeom prst="rect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solidFill>
                              <a:schemeClr val="bg1"/>
                            </a:solidFill>
                            <a:latin typeface="Cambria Math"/>
                          </a:rPr>
                          <m:t>𝑥</m:t>
                        </m:r>
                      </m:oMath>
                    </m:oMathPara>
                  </a14:m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67" name="Rectangle 6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79986" y="1846278"/>
                  <a:ext cx="228600" cy="228600"/>
                </a:xfrm>
                <a:prstGeom prst="rect">
                  <a:avLst/>
                </a:prstGeom>
                <a:blipFill>
                  <a:blip r:embed="rId9"/>
                  <a:stretch>
                    <a:fillRect l="-4762"/>
                  </a:stretch>
                </a:blipFill>
                <a:ln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Rectangle 67"/>
                <p:cNvSpPr/>
                <p:nvPr/>
              </p:nvSpPr>
              <p:spPr>
                <a:xfrm>
                  <a:off x="3124200" y="2341578"/>
                  <a:ext cx="228600" cy="228600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68" name="Rectangle 6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24200" y="2341578"/>
                  <a:ext cx="228600" cy="228600"/>
                </a:xfrm>
                <a:prstGeom prst="rect">
                  <a:avLst/>
                </a:prstGeom>
                <a:blipFill>
                  <a:blip r:embed="rId10"/>
                  <a:stretch>
                    <a:fillRect l="-19048" b="-33333"/>
                  </a:stretch>
                </a:blipFill>
                <a:ln>
                  <a:solidFill>
                    <a:srgbClr val="7030A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Rectangle 68"/>
                <p:cNvSpPr/>
                <p:nvPr/>
              </p:nvSpPr>
              <p:spPr>
                <a:xfrm>
                  <a:off x="2438400" y="2332381"/>
                  <a:ext cx="228600" cy="228600"/>
                </a:xfrm>
                <a:prstGeom prst="rect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solidFill>
                              <a:schemeClr val="bg1"/>
                            </a:solidFill>
                            <a:latin typeface="Cambria Math"/>
                          </a:rPr>
                          <m:t>𝑦</m:t>
                        </m:r>
                      </m:oMath>
                    </m:oMathPara>
                  </a14:m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69" name="Rectangle 6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38400" y="2332381"/>
                  <a:ext cx="228600" cy="228600"/>
                </a:xfrm>
                <a:prstGeom prst="rect">
                  <a:avLst/>
                </a:prstGeom>
                <a:blipFill>
                  <a:blip r:embed="rId11"/>
                  <a:stretch>
                    <a:fillRect l="-14286" b="-33333"/>
                  </a:stretch>
                </a:blipFill>
                <a:ln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0" name="Straight Connector 69"/>
            <p:cNvCxnSpPr>
              <a:stCxn id="69" idx="3"/>
              <a:endCxn id="68" idx="1"/>
            </p:cNvCxnSpPr>
            <p:nvPr/>
          </p:nvCxnSpPr>
          <p:spPr>
            <a:xfrm>
              <a:off x="2667000" y="2446681"/>
              <a:ext cx="457200" cy="919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>
              <a:stCxn id="67" idx="3"/>
              <a:endCxn id="68" idx="0"/>
            </p:cNvCxnSpPr>
            <p:nvPr/>
          </p:nvCxnSpPr>
          <p:spPr>
            <a:xfrm>
              <a:off x="3008586" y="1960578"/>
              <a:ext cx="229914" cy="381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>
              <a:stCxn id="67" idx="1"/>
              <a:endCxn id="69" idx="0"/>
            </p:cNvCxnSpPr>
            <p:nvPr/>
          </p:nvCxnSpPr>
          <p:spPr>
            <a:xfrm flipH="1">
              <a:off x="2552700" y="1960578"/>
              <a:ext cx="227286" cy="37180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Rectangle 72"/>
                <p:cNvSpPr/>
                <p:nvPr/>
              </p:nvSpPr>
              <p:spPr>
                <a:xfrm>
                  <a:off x="4576931" y="1888319"/>
                  <a:ext cx="228600" cy="228600"/>
                </a:xfrm>
                <a:prstGeom prst="rect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solidFill>
                              <a:schemeClr val="bg1"/>
                            </a:solidFill>
                            <a:latin typeface="Cambria Math"/>
                          </a:rPr>
                          <m:t>𝑢</m:t>
                        </m:r>
                      </m:oMath>
                    </m:oMathPara>
                  </a14:m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73" name="Rectangle 7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76931" y="1888319"/>
                  <a:ext cx="228600" cy="228600"/>
                </a:xfrm>
                <a:prstGeom prst="rect">
                  <a:avLst/>
                </a:prstGeom>
                <a:blipFill>
                  <a:blip r:embed="rId12"/>
                  <a:stretch>
                    <a:fillRect l="-4762" b="-4762"/>
                  </a:stretch>
                </a:blipFill>
                <a:ln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Rectangle 73"/>
                <p:cNvSpPr/>
                <p:nvPr/>
              </p:nvSpPr>
              <p:spPr>
                <a:xfrm>
                  <a:off x="4921145" y="2383619"/>
                  <a:ext cx="228600" cy="228600"/>
                </a:xfrm>
                <a:prstGeom prst="rect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solidFill>
                              <a:schemeClr val="bg1"/>
                            </a:solidFill>
                            <a:latin typeface="Cambria Math"/>
                          </a:rPr>
                          <m:t>𝑦</m:t>
                        </m:r>
                      </m:oMath>
                    </m:oMathPara>
                  </a14:m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74" name="Rectangle 7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21145" y="2383619"/>
                  <a:ext cx="228600" cy="228600"/>
                </a:xfrm>
                <a:prstGeom prst="rect">
                  <a:avLst/>
                </a:prstGeom>
                <a:blipFill>
                  <a:blip r:embed="rId13"/>
                  <a:stretch>
                    <a:fillRect l="-14286" b="-33333"/>
                  </a:stretch>
                </a:blipFill>
                <a:ln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Rectangle 74"/>
                <p:cNvSpPr/>
                <p:nvPr/>
              </p:nvSpPr>
              <p:spPr>
                <a:xfrm>
                  <a:off x="4235345" y="2374422"/>
                  <a:ext cx="228600" cy="228600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𝑧</m:t>
                            </m:r>
                          </m:e>
                        </m:acc>
                      </m:oMath>
                    </m:oMathPara>
                  </a14:m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75" name="Rectangle 7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35345" y="2374422"/>
                  <a:ext cx="228600" cy="228600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  <a:ln>
                  <a:solidFill>
                    <a:srgbClr val="7030A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6" name="Straight Connector 75"/>
            <p:cNvCxnSpPr>
              <a:stCxn id="75" idx="3"/>
              <a:endCxn id="74" idx="1"/>
            </p:cNvCxnSpPr>
            <p:nvPr/>
          </p:nvCxnSpPr>
          <p:spPr>
            <a:xfrm>
              <a:off x="4463945" y="2488722"/>
              <a:ext cx="457200" cy="919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>
              <a:stCxn id="73" idx="3"/>
              <a:endCxn id="74" idx="0"/>
            </p:cNvCxnSpPr>
            <p:nvPr/>
          </p:nvCxnSpPr>
          <p:spPr>
            <a:xfrm>
              <a:off x="4805531" y="2002619"/>
              <a:ext cx="229914" cy="381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>
              <a:stCxn id="73" idx="1"/>
              <a:endCxn id="75" idx="0"/>
            </p:cNvCxnSpPr>
            <p:nvPr/>
          </p:nvCxnSpPr>
          <p:spPr>
            <a:xfrm flipH="1">
              <a:off x="4349645" y="2002619"/>
              <a:ext cx="227286" cy="37180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Rectangle 78"/>
                <p:cNvSpPr/>
                <p:nvPr/>
              </p:nvSpPr>
              <p:spPr>
                <a:xfrm>
                  <a:off x="6247086" y="1783216"/>
                  <a:ext cx="228600" cy="228600"/>
                </a:xfrm>
                <a:prstGeom prst="rect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solidFill>
                              <a:schemeClr val="bg1"/>
                            </a:solidFill>
                            <a:latin typeface="Cambria Math"/>
                          </a:rPr>
                          <m:t>𝑧</m:t>
                        </m:r>
                      </m:oMath>
                    </m:oMathPara>
                  </a14:m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79" name="Rectangle 7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47086" y="1783216"/>
                  <a:ext cx="228600" cy="228600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  <a:ln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Rectangle 79"/>
                <p:cNvSpPr/>
                <p:nvPr/>
              </p:nvSpPr>
              <p:spPr>
                <a:xfrm>
                  <a:off x="6591300" y="2278516"/>
                  <a:ext cx="228600" cy="228600"/>
                </a:xfrm>
                <a:prstGeom prst="rect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𝑥</m:t>
                            </m:r>
                          </m:e>
                        </m:acc>
                      </m:oMath>
                    </m:oMathPara>
                  </a14:m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80" name="Rectangle 7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91300" y="2278516"/>
                  <a:ext cx="228600" cy="228600"/>
                </a:xfrm>
                <a:prstGeom prst="rect">
                  <a:avLst/>
                </a:prstGeom>
                <a:blipFill>
                  <a:blip r:embed="rId16"/>
                  <a:stretch>
                    <a:fillRect l="-4762" b="-4762"/>
                  </a:stretch>
                </a:blipFill>
                <a:ln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Rectangle 80"/>
                <p:cNvSpPr/>
                <p:nvPr/>
              </p:nvSpPr>
              <p:spPr>
                <a:xfrm>
                  <a:off x="5905500" y="2269319"/>
                  <a:ext cx="228600" cy="228600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solidFill>
                              <a:schemeClr val="bg1"/>
                            </a:solidFill>
                            <a:latin typeface="Cambria Math"/>
                          </a:rPr>
                          <m:t>𝑢</m:t>
                        </m:r>
                      </m:oMath>
                    </m:oMathPara>
                  </a14:m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81" name="Rectangle 8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05500" y="2269319"/>
                  <a:ext cx="228600" cy="228600"/>
                </a:xfrm>
                <a:prstGeom prst="rect">
                  <a:avLst/>
                </a:prstGeom>
                <a:blipFill>
                  <a:blip r:embed="rId17"/>
                  <a:stretch>
                    <a:fillRect l="-9524" b="-4762"/>
                  </a:stretch>
                </a:blipFill>
                <a:ln>
                  <a:solidFill>
                    <a:srgbClr val="7030A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2" name="Straight Connector 81"/>
            <p:cNvCxnSpPr>
              <a:stCxn id="81" idx="3"/>
              <a:endCxn id="80" idx="1"/>
            </p:cNvCxnSpPr>
            <p:nvPr/>
          </p:nvCxnSpPr>
          <p:spPr>
            <a:xfrm>
              <a:off x="6134100" y="2383619"/>
              <a:ext cx="457200" cy="919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>
              <a:stCxn id="79" idx="3"/>
              <a:endCxn id="80" idx="0"/>
            </p:cNvCxnSpPr>
            <p:nvPr/>
          </p:nvCxnSpPr>
          <p:spPr>
            <a:xfrm>
              <a:off x="6475686" y="1897516"/>
              <a:ext cx="229914" cy="381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>
              <a:stCxn id="79" idx="1"/>
              <a:endCxn id="81" idx="0"/>
            </p:cNvCxnSpPr>
            <p:nvPr/>
          </p:nvCxnSpPr>
          <p:spPr>
            <a:xfrm flipH="1">
              <a:off x="6019800" y="1897516"/>
              <a:ext cx="227286" cy="37180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Rectangle 84"/>
                <p:cNvSpPr/>
                <p:nvPr/>
              </p:nvSpPr>
              <p:spPr>
                <a:xfrm>
                  <a:off x="7923486" y="1876495"/>
                  <a:ext cx="228600" cy="228600"/>
                </a:xfrm>
                <a:prstGeom prst="rect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𝑢</m:t>
                            </m:r>
                          </m:e>
                        </m:acc>
                      </m:oMath>
                    </m:oMathPara>
                  </a14:m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85" name="Rectangle 8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23486" y="1876495"/>
                  <a:ext cx="228600" cy="228600"/>
                </a:xfrm>
                <a:prstGeom prst="rect">
                  <a:avLst/>
                </a:prstGeom>
                <a:blipFill>
                  <a:blip r:embed="rId18"/>
                  <a:stretch>
                    <a:fillRect l="-9524" b="-4762"/>
                  </a:stretch>
                </a:blipFill>
                <a:ln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" name="Rectangle 85"/>
                <p:cNvSpPr/>
                <p:nvPr/>
              </p:nvSpPr>
              <p:spPr>
                <a:xfrm>
                  <a:off x="8267700" y="2371795"/>
                  <a:ext cx="228600" cy="228600"/>
                </a:xfrm>
                <a:prstGeom prst="rect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86" name="Rectangle 8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67700" y="2371795"/>
                  <a:ext cx="228600" cy="228600"/>
                </a:xfrm>
                <a:prstGeom prst="rect">
                  <a:avLst/>
                </a:prstGeom>
                <a:blipFill>
                  <a:blip r:embed="rId19"/>
                  <a:stretch>
                    <a:fillRect l="-14286" b="-33333"/>
                  </a:stretch>
                </a:blipFill>
                <a:ln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7" name="Rectangle 86"/>
                <p:cNvSpPr/>
                <p:nvPr/>
              </p:nvSpPr>
              <p:spPr>
                <a:xfrm>
                  <a:off x="7581900" y="2362598"/>
                  <a:ext cx="228600" cy="228600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𝑧</m:t>
                            </m:r>
                          </m:e>
                        </m:acc>
                      </m:oMath>
                    </m:oMathPara>
                  </a14:m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87" name="Rectangle 8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81900" y="2362598"/>
                  <a:ext cx="228600" cy="228600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  <a:ln>
                  <a:solidFill>
                    <a:srgbClr val="7030A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8" name="Straight Connector 87"/>
            <p:cNvCxnSpPr>
              <a:stCxn id="87" idx="3"/>
              <a:endCxn id="86" idx="1"/>
            </p:cNvCxnSpPr>
            <p:nvPr/>
          </p:nvCxnSpPr>
          <p:spPr>
            <a:xfrm>
              <a:off x="7810500" y="2476898"/>
              <a:ext cx="457200" cy="919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>
              <a:stCxn id="85" idx="3"/>
              <a:endCxn id="86" idx="0"/>
            </p:cNvCxnSpPr>
            <p:nvPr/>
          </p:nvCxnSpPr>
          <p:spPr>
            <a:xfrm>
              <a:off x="8152086" y="1990795"/>
              <a:ext cx="229914" cy="381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>
              <a:stCxn id="85" idx="1"/>
              <a:endCxn id="87" idx="0"/>
            </p:cNvCxnSpPr>
            <p:nvPr/>
          </p:nvCxnSpPr>
          <p:spPr>
            <a:xfrm flipH="1">
              <a:off x="7696200" y="1990795"/>
              <a:ext cx="227286" cy="37180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Freeform 90"/>
            <p:cNvSpPr/>
            <p:nvPr/>
          </p:nvSpPr>
          <p:spPr>
            <a:xfrm>
              <a:off x="930166" y="1539240"/>
              <a:ext cx="6184712" cy="861459"/>
            </a:xfrm>
            <a:custGeom>
              <a:avLst/>
              <a:gdLst>
                <a:gd name="connsiteX0" fmla="*/ 0 w 6184712"/>
                <a:gd name="connsiteY0" fmla="*/ 435790 h 861459"/>
                <a:gd name="connsiteX1" fmla="*/ 331075 w 6184712"/>
                <a:gd name="connsiteY1" fmla="*/ 136245 h 861459"/>
                <a:gd name="connsiteX2" fmla="*/ 1213944 w 6184712"/>
                <a:gd name="connsiteY2" fmla="*/ 41652 h 861459"/>
                <a:gd name="connsiteX3" fmla="*/ 5817475 w 6184712"/>
                <a:gd name="connsiteY3" fmla="*/ 73183 h 861459"/>
                <a:gd name="connsiteX4" fmla="*/ 5896303 w 6184712"/>
                <a:gd name="connsiteY4" fmla="*/ 861459 h 861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84712" h="861459">
                  <a:moveTo>
                    <a:pt x="0" y="435790"/>
                  </a:moveTo>
                  <a:cubicBezTo>
                    <a:pt x="64375" y="318862"/>
                    <a:pt x="128751" y="201935"/>
                    <a:pt x="331075" y="136245"/>
                  </a:cubicBezTo>
                  <a:cubicBezTo>
                    <a:pt x="533399" y="70555"/>
                    <a:pt x="1213944" y="41652"/>
                    <a:pt x="1213944" y="41652"/>
                  </a:cubicBezTo>
                  <a:cubicBezTo>
                    <a:pt x="2128344" y="31142"/>
                    <a:pt x="5037082" y="-63451"/>
                    <a:pt x="5817475" y="73183"/>
                  </a:cubicBezTo>
                  <a:cubicBezTo>
                    <a:pt x="6597868" y="209817"/>
                    <a:pt x="5891048" y="714314"/>
                    <a:pt x="5896303" y="861459"/>
                  </a:cubicBezTo>
                </a:path>
              </a:pathLst>
            </a:custGeom>
            <a:noFill/>
            <a:ln>
              <a:solidFill>
                <a:srgbClr val="FF3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Freeform 91"/>
            <p:cNvSpPr/>
            <p:nvPr/>
          </p:nvSpPr>
          <p:spPr>
            <a:xfrm>
              <a:off x="2900855" y="1625145"/>
              <a:ext cx="4077198" cy="649430"/>
            </a:xfrm>
            <a:custGeom>
              <a:avLst/>
              <a:gdLst>
                <a:gd name="connsiteX0" fmla="*/ 0 w 4077198"/>
                <a:gd name="connsiteY0" fmla="*/ 192230 h 649430"/>
                <a:gd name="connsiteX1" fmla="*/ 599090 w 4077198"/>
                <a:gd name="connsiteY1" fmla="*/ 34574 h 649430"/>
                <a:gd name="connsiteX2" fmla="*/ 3279228 w 4077198"/>
                <a:gd name="connsiteY2" fmla="*/ 18809 h 649430"/>
                <a:gd name="connsiteX3" fmla="*/ 4035973 w 4077198"/>
                <a:gd name="connsiteY3" fmla="*/ 255292 h 649430"/>
                <a:gd name="connsiteX4" fmla="*/ 3909848 w 4077198"/>
                <a:gd name="connsiteY4" fmla="*/ 649430 h 649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77198" h="649430">
                  <a:moveTo>
                    <a:pt x="0" y="192230"/>
                  </a:moveTo>
                  <a:cubicBezTo>
                    <a:pt x="26276" y="127853"/>
                    <a:pt x="52552" y="63477"/>
                    <a:pt x="599090" y="34574"/>
                  </a:cubicBezTo>
                  <a:cubicBezTo>
                    <a:pt x="1145628" y="5671"/>
                    <a:pt x="2706414" y="-17977"/>
                    <a:pt x="3279228" y="18809"/>
                  </a:cubicBezTo>
                  <a:cubicBezTo>
                    <a:pt x="3852042" y="55595"/>
                    <a:pt x="3930870" y="150189"/>
                    <a:pt x="4035973" y="255292"/>
                  </a:cubicBezTo>
                  <a:cubicBezTo>
                    <a:pt x="4141076" y="360395"/>
                    <a:pt x="4025462" y="504912"/>
                    <a:pt x="3909848" y="649430"/>
                  </a:cubicBezTo>
                </a:path>
              </a:pathLst>
            </a:custGeom>
            <a:noFill/>
            <a:ln>
              <a:solidFill>
                <a:srgbClr val="FF3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Freeform 92"/>
            <p:cNvSpPr/>
            <p:nvPr/>
          </p:nvSpPr>
          <p:spPr>
            <a:xfrm>
              <a:off x="583324" y="2614503"/>
              <a:ext cx="3768764" cy="543868"/>
            </a:xfrm>
            <a:custGeom>
              <a:avLst/>
              <a:gdLst>
                <a:gd name="connsiteX0" fmla="*/ 0 w 3768764"/>
                <a:gd name="connsiteY0" fmla="*/ 85741 h 543868"/>
                <a:gd name="connsiteX1" fmla="*/ 110359 w 3768764"/>
                <a:gd name="connsiteY1" fmla="*/ 306458 h 543868"/>
                <a:gd name="connsiteX2" fmla="*/ 536028 w 3768764"/>
                <a:gd name="connsiteY2" fmla="*/ 432582 h 543868"/>
                <a:gd name="connsiteX3" fmla="*/ 1970690 w 3768764"/>
                <a:gd name="connsiteY3" fmla="*/ 542941 h 543868"/>
                <a:gd name="connsiteX4" fmla="*/ 3389586 w 3768764"/>
                <a:gd name="connsiteY4" fmla="*/ 369520 h 543868"/>
                <a:gd name="connsiteX5" fmla="*/ 3752193 w 3768764"/>
                <a:gd name="connsiteY5" fmla="*/ 22678 h 543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68764" h="543868">
                  <a:moveTo>
                    <a:pt x="0" y="85741"/>
                  </a:moveTo>
                  <a:cubicBezTo>
                    <a:pt x="10510" y="167196"/>
                    <a:pt x="21021" y="248651"/>
                    <a:pt x="110359" y="306458"/>
                  </a:cubicBezTo>
                  <a:cubicBezTo>
                    <a:pt x="199697" y="364265"/>
                    <a:pt x="225973" y="393168"/>
                    <a:pt x="536028" y="432582"/>
                  </a:cubicBezTo>
                  <a:cubicBezTo>
                    <a:pt x="846083" y="471996"/>
                    <a:pt x="1495097" y="553451"/>
                    <a:pt x="1970690" y="542941"/>
                  </a:cubicBezTo>
                  <a:cubicBezTo>
                    <a:pt x="2446283" y="532431"/>
                    <a:pt x="3092669" y="456231"/>
                    <a:pt x="3389586" y="369520"/>
                  </a:cubicBezTo>
                  <a:cubicBezTo>
                    <a:pt x="3686503" y="282809"/>
                    <a:pt x="3817883" y="-95563"/>
                    <a:pt x="3752193" y="22678"/>
                  </a:cubicBezTo>
                </a:path>
              </a:pathLst>
            </a:custGeom>
            <a:noFill/>
            <a:ln>
              <a:solidFill>
                <a:srgbClr val="FF3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Freeform 93"/>
            <p:cNvSpPr/>
            <p:nvPr/>
          </p:nvSpPr>
          <p:spPr>
            <a:xfrm>
              <a:off x="567559" y="2605650"/>
              <a:ext cx="7126013" cy="1051950"/>
            </a:xfrm>
            <a:custGeom>
              <a:avLst/>
              <a:gdLst>
                <a:gd name="connsiteX0" fmla="*/ 0 w 7126013"/>
                <a:gd name="connsiteY0" fmla="*/ 126125 h 1051950"/>
                <a:gd name="connsiteX1" fmla="*/ 173420 w 7126013"/>
                <a:gd name="connsiteY1" fmla="*/ 677918 h 1051950"/>
                <a:gd name="connsiteX2" fmla="*/ 772510 w 7126013"/>
                <a:gd name="connsiteY2" fmla="*/ 867104 h 1051950"/>
                <a:gd name="connsiteX3" fmla="*/ 1671144 w 7126013"/>
                <a:gd name="connsiteY3" fmla="*/ 945931 h 1051950"/>
                <a:gd name="connsiteX4" fmla="*/ 3878317 w 7126013"/>
                <a:gd name="connsiteY4" fmla="*/ 1040525 h 1051950"/>
                <a:gd name="connsiteX5" fmla="*/ 6432331 w 7126013"/>
                <a:gd name="connsiteY5" fmla="*/ 662152 h 1051950"/>
                <a:gd name="connsiteX6" fmla="*/ 7126013 w 7126013"/>
                <a:gd name="connsiteY6" fmla="*/ 0 h 1051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26013" h="1051950">
                  <a:moveTo>
                    <a:pt x="0" y="126125"/>
                  </a:moveTo>
                  <a:cubicBezTo>
                    <a:pt x="22334" y="340273"/>
                    <a:pt x="44668" y="554422"/>
                    <a:pt x="173420" y="677918"/>
                  </a:cubicBezTo>
                  <a:cubicBezTo>
                    <a:pt x="302172" y="801414"/>
                    <a:pt x="522889" y="822435"/>
                    <a:pt x="772510" y="867104"/>
                  </a:cubicBezTo>
                  <a:cubicBezTo>
                    <a:pt x="1022131" y="911773"/>
                    <a:pt x="1153510" y="917028"/>
                    <a:pt x="1671144" y="945931"/>
                  </a:cubicBezTo>
                  <a:cubicBezTo>
                    <a:pt x="2188778" y="974834"/>
                    <a:pt x="3084786" y="1087821"/>
                    <a:pt x="3878317" y="1040525"/>
                  </a:cubicBezTo>
                  <a:cubicBezTo>
                    <a:pt x="4671848" y="993229"/>
                    <a:pt x="5891048" y="835573"/>
                    <a:pt x="6432331" y="662152"/>
                  </a:cubicBezTo>
                  <a:cubicBezTo>
                    <a:pt x="6973614" y="488731"/>
                    <a:pt x="7020910" y="68317"/>
                    <a:pt x="7126013" y="0"/>
                  </a:cubicBezTo>
                </a:path>
              </a:pathLst>
            </a:custGeom>
            <a:noFill/>
            <a:ln>
              <a:solidFill>
                <a:srgbClr val="FF3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Freeform 94"/>
            <p:cNvSpPr/>
            <p:nvPr/>
          </p:nvSpPr>
          <p:spPr>
            <a:xfrm>
              <a:off x="4430110" y="1817375"/>
              <a:ext cx="1813035" cy="1046627"/>
            </a:xfrm>
            <a:custGeom>
              <a:avLst/>
              <a:gdLst>
                <a:gd name="connsiteX0" fmla="*/ 1813035 w 1813035"/>
                <a:gd name="connsiteY0" fmla="*/ 0 h 1046627"/>
                <a:gd name="connsiteX1" fmla="*/ 1198180 w 1813035"/>
                <a:gd name="connsiteY1" fmla="*/ 189186 h 1046627"/>
                <a:gd name="connsiteX2" fmla="*/ 993228 w 1813035"/>
                <a:gd name="connsiteY2" fmla="*/ 1024758 h 1046627"/>
                <a:gd name="connsiteX3" fmla="*/ 0 w 1813035"/>
                <a:gd name="connsiteY3" fmla="*/ 804041 h 1046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3035" h="1046627">
                  <a:moveTo>
                    <a:pt x="1813035" y="0"/>
                  </a:moveTo>
                  <a:cubicBezTo>
                    <a:pt x="1573924" y="9196"/>
                    <a:pt x="1334814" y="18393"/>
                    <a:pt x="1198180" y="189186"/>
                  </a:cubicBezTo>
                  <a:cubicBezTo>
                    <a:pt x="1061546" y="359979"/>
                    <a:pt x="1192925" y="922282"/>
                    <a:pt x="993228" y="1024758"/>
                  </a:cubicBezTo>
                  <a:cubicBezTo>
                    <a:pt x="793531" y="1127234"/>
                    <a:pt x="162910" y="838200"/>
                    <a:pt x="0" y="804041"/>
                  </a:cubicBezTo>
                </a:path>
              </a:pathLst>
            </a:custGeom>
            <a:noFill/>
            <a:ln>
              <a:solidFill>
                <a:srgbClr val="FF3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Freeform 95"/>
            <p:cNvSpPr/>
            <p:nvPr/>
          </p:nvSpPr>
          <p:spPr>
            <a:xfrm>
              <a:off x="6495393" y="1833140"/>
              <a:ext cx="1087821" cy="599090"/>
            </a:xfrm>
            <a:custGeom>
              <a:avLst/>
              <a:gdLst>
                <a:gd name="connsiteX0" fmla="*/ 0 w 1087821"/>
                <a:gd name="connsiteY0" fmla="*/ 0 h 599090"/>
                <a:gd name="connsiteX1" fmla="*/ 693683 w 1087821"/>
                <a:gd name="connsiteY1" fmla="*/ 283779 h 599090"/>
                <a:gd name="connsiteX2" fmla="*/ 1087821 w 1087821"/>
                <a:gd name="connsiteY2" fmla="*/ 599090 h 599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87821" h="599090">
                  <a:moveTo>
                    <a:pt x="0" y="0"/>
                  </a:moveTo>
                  <a:cubicBezTo>
                    <a:pt x="256190" y="91965"/>
                    <a:pt x="512380" y="183931"/>
                    <a:pt x="693683" y="283779"/>
                  </a:cubicBezTo>
                  <a:cubicBezTo>
                    <a:pt x="874987" y="383627"/>
                    <a:pt x="1043152" y="525518"/>
                    <a:pt x="1087821" y="599090"/>
                  </a:cubicBezTo>
                </a:path>
              </a:pathLst>
            </a:custGeom>
            <a:noFill/>
            <a:ln>
              <a:solidFill>
                <a:srgbClr val="FF3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Freeform 96"/>
            <p:cNvSpPr/>
            <p:nvPr/>
          </p:nvSpPr>
          <p:spPr>
            <a:xfrm>
              <a:off x="1371600" y="2589885"/>
              <a:ext cx="1876097" cy="161214"/>
            </a:xfrm>
            <a:custGeom>
              <a:avLst/>
              <a:gdLst>
                <a:gd name="connsiteX0" fmla="*/ 0 w 1876097"/>
                <a:gd name="connsiteY0" fmla="*/ 94593 h 161214"/>
                <a:gd name="connsiteX1" fmla="*/ 1277007 w 1876097"/>
                <a:gd name="connsiteY1" fmla="*/ 157655 h 161214"/>
                <a:gd name="connsiteX2" fmla="*/ 1876097 w 1876097"/>
                <a:gd name="connsiteY2" fmla="*/ 0 h 161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76097" h="161214">
                  <a:moveTo>
                    <a:pt x="0" y="94593"/>
                  </a:moveTo>
                  <a:cubicBezTo>
                    <a:pt x="482162" y="134006"/>
                    <a:pt x="964324" y="173420"/>
                    <a:pt x="1277007" y="157655"/>
                  </a:cubicBezTo>
                  <a:cubicBezTo>
                    <a:pt x="1589690" y="141890"/>
                    <a:pt x="1876097" y="0"/>
                    <a:pt x="1876097" y="0"/>
                  </a:cubicBezTo>
                </a:path>
              </a:pathLst>
            </a:custGeom>
            <a:noFill/>
            <a:ln>
              <a:solidFill>
                <a:srgbClr val="FF3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Freeform 97"/>
            <p:cNvSpPr/>
            <p:nvPr/>
          </p:nvSpPr>
          <p:spPr>
            <a:xfrm>
              <a:off x="3231931" y="2621416"/>
              <a:ext cx="1828800" cy="551793"/>
            </a:xfrm>
            <a:custGeom>
              <a:avLst/>
              <a:gdLst>
                <a:gd name="connsiteX0" fmla="*/ 1828800 w 1828800"/>
                <a:gd name="connsiteY0" fmla="*/ 0 h 551793"/>
                <a:gd name="connsiteX1" fmla="*/ 1135117 w 1828800"/>
                <a:gd name="connsiteY1" fmla="*/ 551793 h 551793"/>
                <a:gd name="connsiteX2" fmla="*/ 0 w 1828800"/>
                <a:gd name="connsiteY2" fmla="*/ 0 h 551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28800" h="551793">
                  <a:moveTo>
                    <a:pt x="1828800" y="0"/>
                  </a:moveTo>
                  <a:cubicBezTo>
                    <a:pt x="1634358" y="275896"/>
                    <a:pt x="1439917" y="551793"/>
                    <a:pt x="1135117" y="551793"/>
                  </a:cubicBezTo>
                  <a:cubicBezTo>
                    <a:pt x="830317" y="551793"/>
                    <a:pt x="139262" y="65690"/>
                    <a:pt x="0" y="0"/>
                  </a:cubicBezTo>
                </a:path>
              </a:pathLst>
            </a:custGeom>
            <a:noFill/>
            <a:ln>
              <a:solidFill>
                <a:srgbClr val="FF3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Freeform 98"/>
            <p:cNvSpPr/>
            <p:nvPr/>
          </p:nvSpPr>
          <p:spPr>
            <a:xfrm>
              <a:off x="1245476" y="2637181"/>
              <a:ext cx="7126014" cy="770776"/>
            </a:xfrm>
            <a:custGeom>
              <a:avLst/>
              <a:gdLst>
                <a:gd name="connsiteX0" fmla="*/ 0 w 7126014"/>
                <a:gd name="connsiteY0" fmla="*/ 47297 h 770776"/>
                <a:gd name="connsiteX1" fmla="*/ 1939158 w 7126014"/>
                <a:gd name="connsiteY1" fmla="*/ 725214 h 770776"/>
                <a:gd name="connsiteX2" fmla="*/ 4540469 w 7126014"/>
                <a:gd name="connsiteY2" fmla="*/ 630621 h 770776"/>
                <a:gd name="connsiteX3" fmla="*/ 7126014 w 7126014"/>
                <a:gd name="connsiteY3" fmla="*/ 0 h 770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26014" h="770776">
                  <a:moveTo>
                    <a:pt x="0" y="47297"/>
                  </a:moveTo>
                  <a:cubicBezTo>
                    <a:pt x="591206" y="337645"/>
                    <a:pt x="1182413" y="627993"/>
                    <a:pt x="1939158" y="725214"/>
                  </a:cubicBezTo>
                  <a:cubicBezTo>
                    <a:pt x="2695903" y="822435"/>
                    <a:pt x="3675993" y="751490"/>
                    <a:pt x="4540469" y="630621"/>
                  </a:cubicBezTo>
                  <a:cubicBezTo>
                    <a:pt x="5404945" y="509752"/>
                    <a:pt x="6689835" y="0"/>
                    <a:pt x="7126014" y="0"/>
                  </a:cubicBezTo>
                </a:path>
              </a:pathLst>
            </a:custGeom>
            <a:noFill/>
            <a:ln>
              <a:solidFill>
                <a:srgbClr val="FF3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reeform 99"/>
            <p:cNvSpPr/>
            <p:nvPr/>
          </p:nvSpPr>
          <p:spPr>
            <a:xfrm>
              <a:off x="2554014" y="2558354"/>
              <a:ext cx="5738648" cy="725494"/>
            </a:xfrm>
            <a:custGeom>
              <a:avLst/>
              <a:gdLst>
                <a:gd name="connsiteX0" fmla="*/ 0 w 5738648"/>
                <a:gd name="connsiteY0" fmla="*/ 0 h 725494"/>
                <a:gd name="connsiteX1" fmla="*/ 1434662 w 5738648"/>
                <a:gd name="connsiteY1" fmla="*/ 725214 h 725494"/>
                <a:gd name="connsiteX2" fmla="*/ 5738648 w 5738648"/>
                <a:gd name="connsiteY2" fmla="*/ 94593 h 725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38648" h="725494">
                  <a:moveTo>
                    <a:pt x="0" y="0"/>
                  </a:moveTo>
                  <a:cubicBezTo>
                    <a:pt x="239110" y="354724"/>
                    <a:pt x="478221" y="709449"/>
                    <a:pt x="1434662" y="725214"/>
                  </a:cubicBezTo>
                  <a:cubicBezTo>
                    <a:pt x="2391103" y="740979"/>
                    <a:pt x="5016062" y="86710"/>
                    <a:pt x="5738648" y="94593"/>
                  </a:cubicBezTo>
                </a:path>
              </a:pathLst>
            </a:custGeom>
            <a:noFill/>
            <a:ln>
              <a:solidFill>
                <a:srgbClr val="FF3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Freeform 100"/>
            <p:cNvSpPr/>
            <p:nvPr/>
          </p:nvSpPr>
          <p:spPr>
            <a:xfrm>
              <a:off x="5029200" y="2621416"/>
              <a:ext cx="3326524" cy="586301"/>
            </a:xfrm>
            <a:custGeom>
              <a:avLst/>
              <a:gdLst>
                <a:gd name="connsiteX0" fmla="*/ 0 w 3326524"/>
                <a:gd name="connsiteY0" fmla="*/ 0 h 586301"/>
                <a:gd name="connsiteX1" fmla="*/ 488731 w 3326524"/>
                <a:gd name="connsiteY1" fmla="*/ 346841 h 586301"/>
                <a:gd name="connsiteX2" fmla="*/ 851338 w 3326524"/>
                <a:gd name="connsiteY2" fmla="*/ 520262 h 586301"/>
                <a:gd name="connsiteX3" fmla="*/ 1403131 w 3326524"/>
                <a:gd name="connsiteY3" fmla="*/ 551793 h 586301"/>
                <a:gd name="connsiteX4" fmla="*/ 3326524 w 3326524"/>
                <a:gd name="connsiteY4" fmla="*/ 47296 h 586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6524" h="586301">
                  <a:moveTo>
                    <a:pt x="0" y="0"/>
                  </a:moveTo>
                  <a:cubicBezTo>
                    <a:pt x="173420" y="130065"/>
                    <a:pt x="346841" y="260131"/>
                    <a:pt x="488731" y="346841"/>
                  </a:cubicBezTo>
                  <a:cubicBezTo>
                    <a:pt x="630621" y="433551"/>
                    <a:pt x="698938" y="486103"/>
                    <a:pt x="851338" y="520262"/>
                  </a:cubicBezTo>
                  <a:cubicBezTo>
                    <a:pt x="1003738" y="554421"/>
                    <a:pt x="990600" y="630621"/>
                    <a:pt x="1403131" y="551793"/>
                  </a:cubicBezTo>
                  <a:cubicBezTo>
                    <a:pt x="1815662" y="472965"/>
                    <a:pt x="3092669" y="7882"/>
                    <a:pt x="3326524" y="47296"/>
                  </a:cubicBezTo>
                </a:path>
              </a:pathLst>
            </a:custGeom>
            <a:noFill/>
            <a:ln>
              <a:solidFill>
                <a:srgbClr val="FF3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Freeform 101"/>
            <p:cNvSpPr/>
            <p:nvPr/>
          </p:nvSpPr>
          <p:spPr>
            <a:xfrm>
              <a:off x="4713890" y="1706016"/>
              <a:ext cx="3358055" cy="158655"/>
            </a:xfrm>
            <a:custGeom>
              <a:avLst/>
              <a:gdLst>
                <a:gd name="connsiteX0" fmla="*/ 0 w 3358055"/>
                <a:gd name="connsiteY0" fmla="*/ 158655 h 158655"/>
                <a:gd name="connsiteX1" fmla="*/ 835572 w 3358055"/>
                <a:gd name="connsiteY1" fmla="*/ 16765 h 158655"/>
                <a:gd name="connsiteX2" fmla="*/ 2191407 w 3358055"/>
                <a:gd name="connsiteY2" fmla="*/ 16765 h 158655"/>
                <a:gd name="connsiteX3" fmla="*/ 3358055 w 3358055"/>
                <a:gd name="connsiteY3" fmla="*/ 142890 h 158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58055" h="158655">
                  <a:moveTo>
                    <a:pt x="0" y="158655"/>
                  </a:moveTo>
                  <a:cubicBezTo>
                    <a:pt x="235169" y="99534"/>
                    <a:pt x="470338" y="40413"/>
                    <a:pt x="835572" y="16765"/>
                  </a:cubicBezTo>
                  <a:cubicBezTo>
                    <a:pt x="1200806" y="-6883"/>
                    <a:pt x="1770993" y="-4256"/>
                    <a:pt x="2191407" y="16765"/>
                  </a:cubicBezTo>
                  <a:cubicBezTo>
                    <a:pt x="2611821" y="37786"/>
                    <a:pt x="3050628" y="174421"/>
                    <a:pt x="3358055" y="142890"/>
                  </a:cubicBezTo>
                </a:path>
              </a:pathLst>
            </a:custGeom>
            <a:noFill/>
            <a:ln>
              <a:solidFill>
                <a:srgbClr val="FF3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Freeform 102"/>
            <p:cNvSpPr/>
            <p:nvPr/>
          </p:nvSpPr>
          <p:spPr>
            <a:xfrm>
              <a:off x="6038193" y="1921164"/>
              <a:ext cx="1891862" cy="846004"/>
            </a:xfrm>
            <a:custGeom>
              <a:avLst/>
              <a:gdLst>
                <a:gd name="connsiteX0" fmla="*/ 0 w 1891862"/>
                <a:gd name="connsiteY0" fmla="*/ 589893 h 846004"/>
                <a:gd name="connsiteX1" fmla="*/ 268014 w 1891862"/>
                <a:gd name="connsiteY1" fmla="*/ 842142 h 846004"/>
                <a:gd name="connsiteX2" fmla="*/ 1024759 w 1891862"/>
                <a:gd name="connsiteY2" fmla="*/ 700252 h 846004"/>
                <a:gd name="connsiteX3" fmla="*/ 1560786 w 1891862"/>
                <a:gd name="connsiteY3" fmla="*/ 164224 h 846004"/>
                <a:gd name="connsiteX4" fmla="*/ 1891862 w 1891862"/>
                <a:gd name="connsiteY4" fmla="*/ 38100 h 846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91862" h="846004">
                  <a:moveTo>
                    <a:pt x="0" y="589893"/>
                  </a:moveTo>
                  <a:cubicBezTo>
                    <a:pt x="48610" y="706821"/>
                    <a:pt x="97221" y="823749"/>
                    <a:pt x="268014" y="842142"/>
                  </a:cubicBezTo>
                  <a:cubicBezTo>
                    <a:pt x="438807" y="860535"/>
                    <a:pt x="809297" y="813238"/>
                    <a:pt x="1024759" y="700252"/>
                  </a:cubicBezTo>
                  <a:cubicBezTo>
                    <a:pt x="1240221" y="587266"/>
                    <a:pt x="1416269" y="274583"/>
                    <a:pt x="1560786" y="164224"/>
                  </a:cubicBezTo>
                  <a:cubicBezTo>
                    <a:pt x="1705303" y="53865"/>
                    <a:pt x="1831428" y="-61748"/>
                    <a:pt x="1891862" y="38100"/>
                  </a:cubicBezTo>
                </a:path>
              </a:pathLst>
            </a:custGeom>
            <a:noFill/>
            <a:ln>
              <a:solidFill>
                <a:srgbClr val="FF3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/>
              <p:cNvSpPr txBox="1"/>
              <p:nvPr/>
            </p:nvSpPr>
            <p:spPr>
              <a:xfrm>
                <a:off x="10399985" y="2238207"/>
                <a:ext cx="1638013" cy="15696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/>
                        </a:rPr>
                        <m:t>𝒙</m:t>
                      </m:r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/>
                        </a:rPr>
                        <m:t>=</m:t>
                      </m:r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/>
                        </a:rPr>
                        <m:t>𝒕𝒓𝒖𝒆</m:t>
                      </m:r>
                    </m:oMath>
                  </m:oMathPara>
                </a14:m>
                <a:endParaRPr lang="en-US" sz="2400" b="1" dirty="0">
                  <a:solidFill>
                    <a:srgbClr val="7030A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/>
                        </a:rPr>
                        <m:t>𝒚</m:t>
                      </m:r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/>
                        </a:rPr>
                        <m:t>=</m:t>
                      </m:r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/>
                        </a:rPr>
                        <m:t>𝒇𝒂𝒍𝒔𝒆</m:t>
                      </m:r>
                    </m:oMath>
                  </m:oMathPara>
                </a14:m>
                <a:endParaRPr lang="en-US" sz="2400" b="1" dirty="0">
                  <a:solidFill>
                    <a:srgbClr val="7030A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/>
                        </a:rPr>
                        <m:t>𝒛</m:t>
                      </m:r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/>
                        </a:rPr>
                        <m:t>=</m:t>
                      </m:r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/>
                        </a:rPr>
                        <m:t>𝒇𝒂𝒍𝒔𝒆</m:t>
                      </m:r>
                    </m:oMath>
                  </m:oMathPara>
                </a14:m>
                <a:endParaRPr lang="en-US" sz="2400" b="1" dirty="0">
                  <a:solidFill>
                    <a:srgbClr val="7030A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/>
                        </a:rPr>
                        <m:t>𝒖</m:t>
                      </m:r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/>
                        </a:rPr>
                        <m:t>=</m:t>
                      </m:r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/>
                        </a:rPr>
                        <m:t>𝒕𝒓𝒖𝒆</m:t>
                      </m:r>
                    </m:oMath>
                  </m:oMathPara>
                </a14:m>
                <a:endParaRPr lang="en-US" sz="2400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04" name="TextBox 10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99985" y="2238207"/>
                <a:ext cx="1638013" cy="156966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4519059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3-SAT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≤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𝒑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en-US" dirty="0"/>
                  <a:t>-Independent Set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66</a:t>
            </a:fld>
            <a:endParaRPr lang="en-US"/>
          </a:p>
        </p:txBody>
      </p:sp>
      <p:sp>
        <p:nvSpPr>
          <p:cNvPr id="5" name="AutoShape 14" descr="Image result for justin trudeau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6" descr="Image result for justin trudeau"/>
          <p:cNvSpPr>
            <a:spLocks noChangeAspect="1" noChangeArrowheads="1"/>
          </p:cNvSpPr>
          <p:nvPr/>
        </p:nvSpPr>
        <p:spPr bwMode="auto">
          <a:xfrm>
            <a:off x="18319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22" descr="Image result for theresa may"/>
          <p:cNvSpPr>
            <a:spLocks noChangeAspect="1" noChangeArrowheads="1"/>
          </p:cNvSpPr>
          <p:nvPr/>
        </p:nvSpPr>
        <p:spPr bwMode="auto">
          <a:xfrm>
            <a:off x="1984375" y="1603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24" descr="Image result for theresa may"/>
          <p:cNvSpPr>
            <a:spLocks noChangeAspect="1" noChangeArrowheads="1"/>
          </p:cNvSpPr>
          <p:nvPr/>
        </p:nvSpPr>
        <p:spPr bwMode="auto">
          <a:xfrm>
            <a:off x="2136775" y="3127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26" descr="Image result for theresa may"/>
          <p:cNvSpPr>
            <a:spLocks noChangeAspect="1" noChangeArrowheads="1"/>
          </p:cNvSpPr>
          <p:nvPr/>
        </p:nvSpPr>
        <p:spPr bwMode="auto">
          <a:xfrm>
            <a:off x="2289175" y="4651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30" descr="Image result for Aaron Bloomfield"/>
          <p:cNvSpPr>
            <a:spLocks noChangeAspect="1" noChangeArrowheads="1"/>
          </p:cNvSpPr>
          <p:nvPr/>
        </p:nvSpPr>
        <p:spPr bwMode="auto">
          <a:xfrm>
            <a:off x="2441575" y="6175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4FE50BA-DB16-4CE5-87C9-1DB367EDC4A6}"/>
              </a:ext>
            </a:extLst>
          </p:cNvPr>
          <p:cNvSpPr/>
          <p:nvPr/>
        </p:nvSpPr>
        <p:spPr>
          <a:xfrm>
            <a:off x="4095232" y="1944649"/>
            <a:ext cx="4032980" cy="387830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AutoShape 5">
            <a:extLst>
              <a:ext uri="{FF2B5EF4-FFF2-40B4-BE49-F238E27FC236}">
                <a16:creationId xmlns:a16="http://schemas.microsoft.com/office/drawing/2014/main" id="{27BC78DE-199D-4B4E-8C20-09C694A295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80865" y="2594711"/>
            <a:ext cx="3562984" cy="993815"/>
          </a:xfrm>
          <a:prstGeom prst="rightArrow">
            <a:avLst>
              <a:gd name="adj1" fmla="val 52315"/>
              <a:gd name="adj2" fmla="val 59192"/>
            </a:avLst>
          </a:prstGeom>
          <a:noFill/>
          <a:ln w="31750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algn="ctr"/>
            <a:r>
              <a:rPr lang="en-US" altLang="en-US" sz="2800" dirty="0"/>
              <a:t>polynomial time</a:t>
            </a:r>
          </a:p>
        </p:txBody>
      </p:sp>
      <p:sp>
        <p:nvSpPr>
          <p:cNvPr id="39" name="AutoShape 5">
            <a:extLst>
              <a:ext uri="{FF2B5EF4-FFF2-40B4-BE49-F238E27FC236}">
                <a16:creationId xmlns:a16="http://schemas.microsoft.com/office/drawing/2014/main" id="{06E02CB9-8433-45BE-9A5E-3362405D43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80866" y="4669442"/>
            <a:ext cx="3562983" cy="1039356"/>
          </a:xfrm>
          <a:prstGeom prst="leftArrow">
            <a:avLst/>
          </a:prstGeom>
          <a:noFill/>
          <a:ln w="31750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algn="ctr"/>
            <a:r>
              <a:rPr lang="en-US" altLang="en-US" sz="2800" dirty="0"/>
              <a:t>polynomial time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9E0E80F-C65D-46D0-AC9D-2427169C9361}"/>
              </a:ext>
            </a:extLst>
          </p:cNvPr>
          <p:cNvSpPr txBox="1"/>
          <p:nvPr/>
        </p:nvSpPr>
        <p:spPr>
          <a:xfrm>
            <a:off x="4052994" y="5946061"/>
            <a:ext cx="40752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polynomial-time reduction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D755A605-23CF-4739-A8CD-F1386C1A4D7E}"/>
                  </a:ext>
                </a:extLst>
              </p:cNvPr>
              <p:cNvSpPr txBox="1"/>
              <p:nvPr/>
            </p:nvSpPr>
            <p:spPr>
              <a:xfrm>
                <a:off x="4143057" y="1939329"/>
                <a:ext cx="3905883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Map instances of problem </a:t>
                </a:r>
                <a14:m>
                  <m:oMath xmlns:m="http://schemas.openxmlformats.org/officeDocument/2006/math">
                    <m:r>
                      <a:rPr lang="en-US" sz="2400" b="1" i="1" dirty="0">
                        <a:latin typeface="Cambria Math"/>
                      </a:rPr>
                      <m:t>𝑨</m:t>
                    </m:r>
                    <m:r>
                      <a:rPr lang="en-US" sz="2400" b="1" i="1" dirty="0">
                        <a:latin typeface="Cambria Math"/>
                      </a:rPr>
                      <m:t> </m:t>
                    </m:r>
                  </m:oMath>
                </a14:m>
                <a:r>
                  <a:rPr lang="en-US" sz="2400" dirty="0"/>
                  <a:t>to instances of </a:t>
                </a:r>
                <a14:m>
                  <m:oMath xmlns:m="http://schemas.openxmlformats.org/officeDocument/2006/math">
                    <m:r>
                      <a:rPr lang="en-US" sz="2400" b="1" i="1" dirty="0">
                        <a:latin typeface="Cambria Math"/>
                      </a:rPr>
                      <m:t>𝑩</m:t>
                    </m:r>
                  </m:oMath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D755A605-23CF-4739-A8CD-F1386C1A4D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3057" y="1939329"/>
                <a:ext cx="3905883" cy="830997"/>
              </a:xfrm>
              <a:prstGeom prst="rect">
                <a:avLst/>
              </a:prstGeom>
              <a:blipFill>
                <a:blip r:embed="rId5"/>
                <a:stretch>
                  <a:fillRect t="-5882" b="-16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5079D58D-0615-4A19-9BC7-46EDFB0F804D}"/>
                  </a:ext>
                </a:extLst>
              </p:cNvPr>
              <p:cNvSpPr txBox="1"/>
              <p:nvPr/>
            </p:nvSpPr>
            <p:spPr>
              <a:xfrm>
                <a:off x="4197096" y="3939107"/>
                <a:ext cx="3829252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Map solutions of problem </a:t>
                </a:r>
                <a14:m>
                  <m:oMath xmlns:m="http://schemas.openxmlformats.org/officeDocument/2006/math">
                    <m:r>
                      <a:rPr lang="en-US" sz="2400" b="1" i="1" dirty="0">
                        <a:latin typeface="Cambria Math"/>
                      </a:rPr>
                      <m:t>𝑩</m:t>
                    </m:r>
                    <m:r>
                      <a:rPr lang="en-US" sz="2400" i="1" dirty="0">
                        <a:latin typeface="Cambria Math"/>
                      </a:rPr>
                      <m:t> </m:t>
                    </m:r>
                  </m:oMath>
                </a14:m>
                <a:r>
                  <a:rPr lang="en-US" sz="2400" dirty="0"/>
                  <a:t>to solutions of </a:t>
                </a:r>
                <a14:m>
                  <m:oMath xmlns:m="http://schemas.openxmlformats.org/officeDocument/2006/math">
                    <m:r>
                      <a:rPr lang="en-US" sz="2400" b="1" i="1" dirty="0">
                        <a:latin typeface="Cambria Math"/>
                      </a:rPr>
                      <m:t>𝑨</m:t>
                    </m:r>
                  </m:oMath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5079D58D-0615-4A19-9BC7-46EDFB0F80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7096" y="3939107"/>
                <a:ext cx="3829252" cy="830997"/>
              </a:xfrm>
              <a:prstGeom prst="rect">
                <a:avLst/>
              </a:prstGeom>
              <a:blipFill>
                <a:blip r:embed="rId6"/>
                <a:stretch>
                  <a:fillRect t="-5882" b="-16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Arrow: Curved Left 42">
            <a:extLst>
              <a:ext uri="{FF2B5EF4-FFF2-40B4-BE49-F238E27FC236}">
                <a16:creationId xmlns:a16="http://schemas.microsoft.com/office/drawing/2014/main" id="{F35CE606-61D4-4F4D-86FB-9CE10CDD1BC0}"/>
              </a:ext>
            </a:extLst>
          </p:cNvPr>
          <p:cNvSpPr/>
          <p:nvPr/>
        </p:nvSpPr>
        <p:spPr>
          <a:xfrm>
            <a:off x="11422380" y="2717436"/>
            <a:ext cx="712915" cy="2403203"/>
          </a:xfrm>
          <a:prstGeom prst="curvedLeftArrow">
            <a:avLst>
              <a:gd name="adj1" fmla="val 25000"/>
              <a:gd name="adj2" fmla="val 78042"/>
              <a:gd name="adj3" fmla="val 25000"/>
            </a:avLst>
          </a:prstGeom>
          <a:solidFill>
            <a:srgbClr val="232D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EBC4102-F6F0-4870-BFBD-EE8F21DF48EE}"/>
                  </a:ext>
                </a:extLst>
              </p:cNvPr>
              <p:cNvSpPr txBox="1"/>
              <p:nvPr/>
            </p:nvSpPr>
            <p:spPr>
              <a:xfrm>
                <a:off x="8391726" y="1396726"/>
                <a:ext cx="250549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400" dirty="0"/>
                  <a:t>-independent set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EBC4102-F6F0-4870-BFBD-EE8F21DF48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1726" y="1396726"/>
                <a:ext cx="2505494" cy="461665"/>
              </a:xfrm>
              <a:prstGeom prst="rect">
                <a:avLst/>
              </a:prstGeom>
              <a:blipFill>
                <a:blip r:embed="rId7"/>
                <a:stretch>
                  <a:fillRect l="-730" t="-10526" r="-2920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3" name="TextBox 162">
            <a:extLst>
              <a:ext uri="{FF2B5EF4-FFF2-40B4-BE49-F238E27FC236}">
                <a16:creationId xmlns:a16="http://schemas.microsoft.com/office/drawing/2014/main" id="{15FD0AA5-383A-4994-A90C-61CFD096EA34}"/>
              </a:ext>
            </a:extLst>
          </p:cNvPr>
          <p:cNvSpPr txBox="1"/>
          <p:nvPr/>
        </p:nvSpPr>
        <p:spPr>
          <a:xfrm>
            <a:off x="1860756" y="1396726"/>
            <a:ext cx="8781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3-SAT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C596892-DB8A-43BC-A8A8-635BECD4736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2033" y="2418643"/>
            <a:ext cx="3404994" cy="29879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4" name="TextBox 163">
                <a:extLst>
                  <a:ext uri="{FF2B5EF4-FFF2-40B4-BE49-F238E27FC236}">
                    <a16:creationId xmlns:a16="http://schemas.microsoft.com/office/drawing/2014/main" id="{8D69F154-B9DC-43B4-AE0B-3E96FD6D50FB}"/>
                  </a:ext>
                </a:extLst>
              </p:cNvPr>
              <p:cNvSpPr txBox="1"/>
              <p:nvPr/>
            </p:nvSpPr>
            <p:spPr>
              <a:xfrm>
                <a:off x="1580318" y="4263794"/>
                <a:ext cx="1441292" cy="15696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>
                          <a:solidFill>
                            <a:srgbClr val="7030A0"/>
                          </a:solidFill>
                          <a:latin typeface="Cambria Math"/>
                        </a:rPr>
                        <m:t>𝑥</m:t>
                      </m:r>
                      <m:r>
                        <a:rPr lang="en-US" sz="2400" b="0" i="1">
                          <a:solidFill>
                            <a:srgbClr val="7030A0"/>
                          </a:solidFill>
                          <a:latin typeface="Cambria Math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400" b="0" i="0">
                          <a:solidFill>
                            <a:srgbClr val="7030A0"/>
                          </a:solidFill>
                          <a:latin typeface="Cambria Math"/>
                        </a:rPr>
                        <m:t>true</m:t>
                      </m:r>
                    </m:oMath>
                  </m:oMathPara>
                </a14:m>
                <a:endParaRPr lang="en-US" sz="2400" dirty="0">
                  <a:solidFill>
                    <a:srgbClr val="7030A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>
                          <a:solidFill>
                            <a:srgbClr val="7030A0"/>
                          </a:solidFill>
                          <a:latin typeface="Cambria Math"/>
                        </a:rPr>
                        <m:t>𝑦</m:t>
                      </m:r>
                      <m:r>
                        <a:rPr lang="en-US" sz="2400" b="0" i="1">
                          <a:solidFill>
                            <a:srgbClr val="7030A0"/>
                          </a:solidFill>
                          <a:latin typeface="Cambria Math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400" b="0" i="0">
                          <a:solidFill>
                            <a:srgbClr val="7030A0"/>
                          </a:solidFill>
                          <a:latin typeface="Cambria Math"/>
                        </a:rPr>
                        <m:t>false</m:t>
                      </m:r>
                    </m:oMath>
                  </m:oMathPara>
                </a14:m>
                <a:endParaRPr lang="en-US" sz="2400" dirty="0">
                  <a:solidFill>
                    <a:srgbClr val="7030A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>
                          <a:solidFill>
                            <a:srgbClr val="7030A0"/>
                          </a:solidFill>
                          <a:latin typeface="Cambria Math"/>
                        </a:rPr>
                        <m:t>𝑧</m:t>
                      </m:r>
                      <m:r>
                        <a:rPr lang="en-US" sz="2400" b="0" i="1">
                          <a:solidFill>
                            <a:srgbClr val="7030A0"/>
                          </a:solidFill>
                          <a:latin typeface="Cambria Math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400" b="0" i="0">
                          <a:solidFill>
                            <a:srgbClr val="7030A0"/>
                          </a:solidFill>
                          <a:latin typeface="Cambria Math"/>
                        </a:rPr>
                        <m:t>false</m:t>
                      </m:r>
                    </m:oMath>
                  </m:oMathPara>
                </a14:m>
                <a:endParaRPr lang="en-US" sz="2400" dirty="0">
                  <a:solidFill>
                    <a:srgbClr val="7030A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>
                          <a:solidFill>
                            <a:srgbClr val="7030A0"/>
                          </a:solidFill>
                          <a:latin typeface="Cambria Math"/>
                        </a:rPr>
                        <m:t>𝑢</m:t>
                      </m:r>
                      <m:r>
                        <a:rPr lang="en-US" sz="2400" b="0" i="1">
                          <a:solidFill>
                            <a:srgbClr val="7030A0"/>
                          </a:solidFill>
                          <a:latin typeface="Cambria Math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400" b="0" i="0">
                          <a:solidFill>
                            <a:srgbClr val="7030A0"/>
                          </a:solidFill>
                          <a:latin typeface="Cambria Math"/>
                        </a:rPr>
                        <m:t>true</m:t>
                      </m:r>
                    </m:oMath>
                  </m:oMathPara>
                </a14:m>
                <a:endParaRPr lang="en-US" sz="24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64" name="TextBox 163">
                <a:extLst>
                  <a:ext uri="{FF2B5EF4-FFF2-40B4-BE49-F238E27FC236}">
                    <a16:creationId xmlns:a16="http://schemas.microsoft.com/office/drawing/2014/main" id="{8D69F154-B9DC-43B4-AE0B-3E96FD6D50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0318" y="4263794"/>
                <a:ext cx="1441292" cy="1569660"/>
              </a:xfrm>
              <a:prstGeom prst="rect">
                <a:avLst/>
              </a:prstGeom>
              <a:blipFill>
                <a:blip r:embed="rId9"/>
                <a:stretch>
                  <a:fillRect l="-12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00147CF3-062A-4091-8526-C39212F43CB5}"/>
              </a:ext>
            </a:extLst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406417" y="2083905"/>
            <a:ext cx="2839519" cy="103414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BA2ED73-6D06-422C-9443-308DAEE28601}"/>
              </a:ext>
            </a:extLst>
          </p:cNvPr>
          <p:cNvPicPr>
            <a:picLocks noChangeAspect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233856" y="4616765"/>
            <a:ext cx="3184640" cy="114470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BA763A5-D769-E94B-87E1-684216202934}"/>
                  </a:ext>
                </a:extLst>
              </p:cNvPr>
              <p:cNvSpPr txBox="1"/>
              <p:nvPr/>
            </p:nvSpPr>
            <p:spPr>
              <a:xfrm>
                <a:off x="9448800" y="3016792"/>
                <a:ext cx="100264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BA763A5-D769-E94B-87E1-6842162029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8800" y="3016792"/>
                <a:ext cx="1002647" cy="46166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D63E515-DD5E-BD43-B7C6-DEDB6A5C4DC5}"/>
                  </a:ext>
                </a:extLst>
              </p:cNvPr>
              <p:cNvSpPr txBox="1"/>
              <p:nvPr/>
            </p:nvSpPr>
            <p:spPr>
              <a:xfrm>
                <a:off x="9448800" y="5602621"/>
                <a:ext cx="100264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D63E515-DD5E-BD43-B7C6-DEDB6A5C4D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8800" y="5602621"/>
                <a:ext cx="1002647" cy="46166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5183635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/>
          <p:cNvSpPr/>
          <p:nvPr/>
        </p:nvSpPr>
        <p:spPr>
          <a:xfrm>
            <a:off x="4488720" y="1773199"/>
            <a:ext cx="3215508" cy="4843619"/>
          </a:xfrm>
          <a:prstGeom prst="rect">
            <a:avLst/>
          </a:prstGeom>
          <a:solidFill>
            <a:srgbClr val="FFA7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3</m:t>
                      </m:r>
                      <m:r>
                        <a:rPr lang="en-US" i="1">
                          <a:latin typeface="Cambria Math"/>
                        </a:rPr>
                        <m:t>𝑆𝐴𝑇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≤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𝑝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𝑘𝐼𝑛𝑑𝑆𝑒𝑡</m:t>
                      </m:r>
                    </m:oMath>
                  </m:oMathPara>
                </a14:m>
                <a:endParaRPr lang="en-US" dirty="0">
                  <a:solidFill>
                    <a:srgbClr val="FF33CC"/>
                  </a:solidFill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67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2780878" y="1371600"/>
            <a:ext cx="6330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3SAT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8686800" y="1403866"/>
                <a:ext cx="10397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>
                        <a:latin typeface="Cambria Math"/>
                      </a:rPr>
                      <m:t>𝑘</m:t>
                    </m:r>
                  </m:oMath>
                </a14:m>
                <a:r>
                  <a:rPr lang="en-US" dirty="0"/>
                  <a:t>-</a:t>
                </a:r>
                <a:r>
                  <a:rPr lang="en-US" dirty="0" err="1"/>
                  <a:t>Ind</a:t>
                </a:r>
                <a:r>
                  <a:rPr lang="en-US" dirty="0"/>
                  <a:t> Set</a:t>
                </a: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6800" y="1403866"/>
                <a:ext cx="1039772" cy="369332"/>
              </a:xfrm>
              <a:prstGeom prst="rect">
                <a:avLst/>
              </a:prstGeom>
              <a:blipFill>
                <a:blip r:embed="rId3"/>
                <a:stretch>
                  <a:fillRect t="-6667" r="-2439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8077201" y="4873374"/>
                <a:ext cx="218906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Solution for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/>
                      </a:rPr>
                      <m:t>𝑘</m:t>
                    </m:r>
                  </m:oMath>
                </a14:m>
                <a:r>
                  <a:rPr lang="en-US" dirty="0"/>
                  <a:t>-</a:t>
                </a:r>
                <a:r>
                  <a:rPr lang="en-US" dirty="0" err="1"/>
                  <a:t>Ind</a:t>
                </a:r>
                <a:r>
                  <a:rPr lang="en-US" dirty="0"/>
                  <a:t> Set</a:t>
                </a:r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7201" y="4873374"/>
                <a:ext cx="2189061" cy="369332"/>
              </a:xfrm>
              <a:prstGeom prst="rect">
                <a:avLst/>
              </a:prstGeom>
              <a:blipFill>
                <a:blip r:embed="rId4"/>
                <a:stretch>
                  <a:fillRect l="-2326" t="-10345" r="-1163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Flowchart: Magnetic Disk 21"/>
              <p:cNvSpPr/>
              <p:nvPr/>
            </p:nvSpPr>
            <p:spPr>
              <a:xfrm>
                <a:off x="2741659" y="1806836"/>
                <a:ext cx="625924" cy="1184190"/>
              </a:xfrm>
              <a:prstGeom prst="flowChartMagneticDisk">
                <a:avLst/>
              </a:prstGeom>
              <a:solidFill>
                <a:srgbClr val="FF505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>
                          <a:solidFill>
                            <a:schemeClr val="tx1"/>
                          </a:solidFill>
                          <a:latin typeface="Cambria Math"/>
                        </a:rPr>
                        <m:t>𝐴</m:t>
                      </m:r>
                    </m:oMath>
                  </m:oMathPara>
                </a14:m>
                <a:endParaRPr lang="en-US" sz="4000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Flowchart: Magnetic Disk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1659" y="1806836"/>
                <a:ext cx="625924" cy="1184190"/>
              </a:xfrm>
              <a:prstGeom prst="flowChartMagneticDisk">
                <a:avLst/>
              </a:prstGeom>
              <a:blipFill>
                <a:blip r:embed="rId5"/>
                <a:stretch>
                  <a:fillRect l="-9615"/>
                </a:stretch>
              </a:blip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8913392" y="1892573"/>
                <a:ext cx="625924" cy="1004887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>
                          <a:solidFill>
                            <a:schemeClr val="tx1"/>
                          </a:solidFill>
                          <a:latin typeface="Cambria Math"/>
                        </a:rPr>
                        <m:t>𝐵</m:t>
                      </m:r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3392" y="1892573"/>
                <a:ext cx="625924" cy="1004887"/>
              </a:xfrm>
              <a:prstGeom prst="rect">
                <a:avLst/>
              </a:prstGeom>
              <a:blipFill>
                <a:blip r:embed="rId6"/>
                <a:stretch>
                  <a:fillRect l="-11538"/>
                </a:stretch>
              </a:blip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/>
          <p:cNvSpPr txBox="1"/>
          <p:nvPr/>
        </p:nvSpPr>
        <p:spPr>
          <a:xfrm>
            <a:off x="2209801" y="4727933"/>
            <a:ext cx="1782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Solution for 3SAT</a:t>
            </a:r>
            <a:endParaRPr lang="en-US" b="1" dirty="0"/>
          </a:p>
        </p:txBody>
      </p:sp>
      <p:sp>
        <p:nvSpPr>
          <p:cNvPr id="30" name="AutoShape 5"/>
          <p:cNvSpPr>
            <a:spLocks noChangeArrowheads="1"/>
          </p:cNvSpPr>
          <p:nvPr/>
        </p:nvSpPr>
        <p:spPr bwMode="auto">
          <a:xfrm>
            <a:off x="4627562" y="2137483"/>
            <a:ext cx="2840038" cy="759976"/>
          </a:xfrm>
          <a:prstGeom prst="rightArrow">
            <a:avLst>
              <a:gd name="adj1" fmla="val 52315"/>
              <a:gd name="adj2" fmla="val 59192"/>
            </a:avLst>
          </a:prstGeom>
          <a:noFill/>
          <a:ln w="31750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algn="ctr"/>
            <a:endParaRPr lang="en-US" altLang="en-US" sz="2000" dirty="0"/>
          </a:p>
        </p:txBody>
      </p:sp>
      <p:sp>
        <p:nvSpPr>
          <p:cNvPr id="31" name="AutoShape 5"/>
          <p:cNvSpPr>
            <a:spLocks noChangeArrowheads="1"/>
          </p:cNvSpPr>
          <p:nvPr/>
        </p:nvSpPr>
        <p:spPr bwMode="auto">
          <a:xfrm rot="5400000">
            <a:off x="8725391" y="3466305"/>
            <a:ext cx="1086255" cy="701516"/>
          </a:xfrm>
          <a:prstGeom prst="rightArrow">
            <a:avLst>
              <a:gd name="adj1" fmla="val 52315"/>
              <a:gd name="adj2" fmla="val 59192"/>
            </a:avLst>
          </a:prstGeom>
          <a:noFill/>
          <a:ln w="31750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algn="ctr"/>
            <a:endParaRPr lang="en-US" altLang="en-US" dirty="0"/>
          </a:p>
        </p:txBody>
      </p:sp>
      <p:sp>
        <p:nvSpPr>
          <p:cNvPr id="32" name="AutoShape 5"/>
          <p:cNvSpPr>
            <a:spLocks noChangeArrowheads="1"/>
          </p:cNvSpPr>
          <p:nvPr/>
        </p:nvSpPr>
        <p:spPr bwMode="auto">
          <a:xfrm rot="10800000">
            <a:off x="4779962" y="4839965"/>
            <a:ext cx="2840038" cy="993815"/>
          </a:xfrm>
          <a:prstGeom prst="rightArrow">
            <a:avLst>
              <a:gd name="adj1" fmla="val 52315"/>
              <a:gd name="adj2" fmla="val 59192"/>
            </a:avLst>
          </a:prstGeom>
          <a:noFill/>
          <a:ln w="31750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algn="ctr"/>
            <a:endParaRPr lang="en-US" altLang="en-US" sz="2800" dirty="0"/>
          </a:p>
        </p:txBody>
      </p:sp>
      <p:sp>
        <p:nvSpPr>
          <p:cNvPr id="35" name="TextBox 34"/>
          <p:cNvSpPr txBox="1"/>
          <p:nvPr/>
        </p:nvSpPr>
        <p:spPr>
          <a:xfrm>
            <a:off x="5479573" y="6215041"/>
            <a:ext cx="1136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Reduction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9" name="Rectangle 278"/>
              <p:cNvSpPr/>
              <p:nvPr/>
            </p:nvSpPr>
            <p:spPr>
              <a:xfrm>
                <a:off x="8937741" y="5242707"/>
                <a:ext cx="625924" cy="1004887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>
                          <a:solidFill>
                            <a:schemeClr val="tx1"/>
                          </a:solidFill>
                          <a:latin typeface="Cambria Math"/>
                        </a:rPr>
                        <m:t>𝑌</m:t>
                      </m:r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9" name="Rectangle 27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7741" y="5242707"/>
                <a:ext cx="625924" cy="1004887"/>
              </a:xfrm>
              <a:prstGeom prst="rect">
                <a:avLst/>
              </a:prstGeom>
              <a:blipFill>
                <a:blip r:embed="rId7"/>
                <a:stretch>
                  <a:fillRect l="-9615"/>
                </a:stretch>
              </a:blip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0" name="Flowchart: Magnetic Disk 279"/>
              <p:cNvSpPr/>
              <p:nvPr/>
            </p:nvSpPr>
            <p:spPr>
              <a:xfrm>
                <a:off x="2822171" y="5140410"/>
                <a:ext cx="625924" cy="1184190"/>
              </a:xfrm>
              <a:prstGeom prst="flowChartMagneticDisk">
                <a:avLst/>
              </a:prstGeom>
              <a:solidFill>
                <a:srgbClr val="FF505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>
                          <a:solidFill>
                            <a:schemeClr val="tx1"/>
                          </a:solidFill>
                          <a:latin typeface="Cambria Math"/>
                        </a:rPr>
                        <m:t>𝑋</m:t>
                      </m:r>
                    </m:oMath>
                  </m:oMathPara>
                </a14:m>
                <a:endParaRPr lang="en-US" sz="4000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80" name="Flowchart: Magnetic Disk 27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2171" y="5140410"/>
                <a:ext cx="625924" cy="1184190"/>
              </a:xfrm>
              <a:prstGeom prst="flowChartMagneticDisk">
                <a:avLst/>
              </a:prstGeom>
              <a:blipFill>
                <a:blip r:embed="rId8"/>
                <a:stretch>
                  <a:fillRect l="-9434"/>
                </a:stretch>
              </a:blip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5489064" y="1367136"/>
                <a:ext cx="106413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rgbClr val="FF33CC"/>
                          </a:solidFill>
                          <a:latin typeface="Cambria Math"/>
                        </a:rPr>
                        <m:t>𝑂</m:t>
                      </m:r>
                      <m:r>
                        <a:rPr lang="en-US" sz="2400" i="1">
                          <a:solidFill>
                            <a:srgbClr val="FF33CC"/>
                          </a:solidFill>
                          <a:latin typeface="Cambria Math"/>
                        </a:rPr>
                        <m:t>(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FF33C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FF33CC"/>
                              </a:solidFill>
                              <a:latin typeface="Cambria Math"/>
                            </a:rPr>
                            <m:t>𝑛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FF33CC"/>
                              </a:solidFill>
                              <a:latin typeface="Cambria Math"/>
                            </a:rPr>
                            <m:t>𝑝</m:t>
                          </m:r>
                        </m:sup>
                      </m:sSup>
                      <m:r>
                        <a:rPr lang="en-US" sz="2400" i="1">
                          <a:solidFill>
                            <a:srgbClr val="FF33CC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rgbClr val="FF33CC"/>
                  </a:solidFill>
                </a:endParaRP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9064" y="1367136"/>
                <a:ext cx="1064137" cy="461665"/>
              </a:xfrm>
              <a:prstGeom prst="rect">
                <a:avLst/>
              </a:prstGeom>
              <a:blipFill>
                <a:blip r:embed="rId9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4641120" y="2020670"/>
                <a:ext cx="313128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Make triangles, connect opposites,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𝑘</m:t>
                    </m:r>
                    <m:r>
                      <a:rPr lang="en-US" i="1">
                        <a:latin typeface="Cambria Math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num</a:t>
                </a:r>
                <a:r>
                  <a:rPr lang="en-US" dirty="0"/>
                  <a:t> clauses</a:t>
                </a: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1120" y="2020670"/>
                <a:ext cx="3131280" cy="646331"/>
              </a:xfrm>
              <a:prstGeom prst="rect">
                <a:avLst/>
              </a:prstGeom>
              <a:blipFill>
                <a:blip r:embed="rId10"/>
                <a:stretch>
                  <a:fillRect l="-1210" t="-3846" b="-13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/>
          <p:cNvSpPr txBox="1"/>
          <p:nvPr/>
        </p:nvSpPr>
        <p:spPr>
          <a:xfrm>
            <a:off x="5098320" y="4992470"/>
            <a:ext cx="2674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Assign true to variables from selected nodes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844756" y="3505201"/>
            <a:ext cx="3322784" cy="830997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Then This could be done in polynomial time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904784" y="3505201"/>
            <a:ext cx="3125632" cy="830997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If This could be done in Polynomial time</a:t>
            </a:r>
          </a:p>
        </p:txBody>
      </p:sp>
    </p:spTree>
    <p:extLst>
      <p:ext uri="{BB962C8B-B14F-4D97-AF65-F5344CB8AC3E}">
        <p14:creationId xmlns:p14="http://schemas.microsoft.com/office/powerpoint/2010/main" val="1528488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𝑘</m:t>
                    </m:r>
                  </m:oMath>
                </a14:m>
                <a:r>
                  <a:rPr lang="en-US" dirty="0"/>
                  <a:t>-Vertex Cover is NP-Complete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1">
                <a:blip r:embed="rId2"/>
                <a:stretch>
                  <a:fillRect b="-8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Show that it belongs to NP</a:t>
                </a:r>
              </a:p>
              <a:p>
                <a:pPr marL="914400" lvl="1" indent="-514350"/>
                <a:r>
                  <a:rPr lang="en-US" dirty="0"/>
                  <a:t>Give a polynomial time verifier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Show it is NP-Hard</a:t>
                </a:r>
              </a:p>
              <a:p>
                <a:pPr marL="914400" lvl="1" indent="-514350"/>
                <a:r>
                  <a:rPr lang="en-US" dirty="0"/>
                  <a:t>Give a reduction from a known NP-Hard problem</a:t>
                </a:r>
              </a:p>
              <a:p>
                <a:pPr marL="914400" lvl="1" indent="-514350"/>
                <a:r>
                  <a:rPr lang="en-US" dirty="0"/>
                  <a:t>We showed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𝑘𝐼𝑛𝑑𝑆𝑒𝑡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≤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𝑘𝑉𝑒𝑟𝑡𝐶𝑜𝑣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5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756936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b="0" dirty="0"/>
                  <a:t>Remember: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𝑘</m:t>
                    </m:r>
                  </m:oMath>
                </a14:m>
                <a:r>
                  <a:rPr lang="en-US" dirty="0"/>
                  <a:t>-Vertex Cover is NP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t="-10606" b="-303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 anchor="t"/>
              <a:lstStyle/>
              <a:p>
                <a:r>
                  <a:rPr lang="en-US" dirty="0"/>
                  <a:t>To show: Given a certificate (“solution” for the search problem), can we verify it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𝑂</m:t>
                    </m:r>
                    <m:r>
                      <a:rPr lang="en-US" b="0" i="1" smtClean="0">
                        <a:latin typeface="Cambria Math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/>
                          </a:rPr>
                          <m:t>𝑛</m:t>
                        </m:r>
                      </m:e>
                      <m:sup>
                        <m:r>
                          <a:rPr lang="en-US" b="0" i="1" smtClean="0">
                            <a:latin typeface="Cambria Math"/>
                          </a:rPr>
                          <m:t>𝑝</m:t>
                        </m:r>
                      </m:sup>
                    </m:sSup>
                    <m:r>
                      <a:rPr lang="en-US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dirty="0"/>
                  <a:t>? </a:t>
                </a:r>
                <a14:m>
                  <m:oMath xmlns:m="http://schemas.openxmlformats.org/officeDocument/2006/math">
                    <m:r>
                      <a:rPr lang="en-US" b="0" i="0" dirty="0" smtClean="0">
                        <a:latin typeface="Cambria Math"/>
                      </a:rPr>
                      <m:t>[</m:t>
                    </m:r>
                    <m:r>
                      <a:rPr lang="en-US" b="0" i="1" dirty="0" smtClean="0">
                        <a:latin typeface="Cambria Math"/>
                      </a:rPr>
                      <m:t>𝑛</m:t>
                    </m:r>
                    <m:r>
                      <a:rPr lang="en-US" b="0" i="1" dirty="0" smtClean="0">
                        <a:latin typeface="Cambria Math"/>
                      </a:rPr>
                      <m:t>=</m:t>
                    </m:r>
                    <m:r>
                      <a:rPr lang="en-US" b="0" i="1" dirty="0" smtClean="0">
                        <a:latin typeface="Cambria Math"/>
                      </a:rPr>
                      <m:t>𝑉</m:t>
                    </m:r>
                    <m:r>
                      <a:rPr lang="en-US" b="0" i="1" dirty="0" smtClean="0">
                        <a:latin typeface="Cambria Math"/>
                      </a:rPr>
                      <m:t>+</m:t>
                    </m:r>
                    <m:r>
                      <a:rPr lang="en-US" b="0" i="1" dirty="0" smtClean="0">
                        <a:latin typeface="Cambria Math"/>
                      </a:rPr>
                      <m:t>𝐸</m:t>
                    </m:r>
                    <m:r>
                      <a:rPr lang="en-US" b="0" i="1" dirty="0" smtClean="0">
                        <a:latin typeface="Cambria Math"/>
                      </a:rPr>
                      <m:t>]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87" t="-16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69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Content Placeholder 2"/>
              <p:cNvSpPr txBox="1">
                <a:spLocks/>
              </p:cNvSpPr>
              <p:nvPr/>
            </p:nvSpPr>
            <p:spPr>
              <a:xfrm>
                <a:off x="1676400" y="2743201"/>
                <a:ext cx="7162800" cy="183967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dirty="0"/>
                  <a:t>How can we verify it?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Check that it’s of size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𝑘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FF0000"/>
                        </a:solidFill>
                        <a:latin typeface="Cambria Math"/>
                      </a:rPr>
                      <m:t>𝑂</m:t>
                    </m:r>
                    <m:r>
                      <a:rPr lang="en-US" i="1" dirty="0" smtClean="0">
                        <a:solidFill>
                          <a:srgbClr val="FF0000"/>
                        </a:solidFill>
                        <a:latin typeface="Cambria Math"/>
                      </a:rPr>
                      <m:t>(</m:t>
                    </m:r>
                    <m:r>
                      <a:rPr lang="en-US" i="1" dirty="0" smtClean="0">
                        <a:solidFill>
                          <a:srgbClr val="FF0000"/>
                        </a:solidFill>
                        <a:latin typeface="Cambria Math"/>
                      </a:rPr>
                      <m:t>𝑉</m:t>
                    </m:r>
                    <m:r>
                      <a:rPr lang="en-US" i="1" dirty="0" smtClean="0">
                        <a:solidFill>
                          <a:srgbClr val="FF0000"/>
                        </a:solidFill>
                        <a:latin typeface="Cambria Math"/>
                      </a:rPr>
                      <m:t>)</m:t>
                    </m:r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Check that it’s a Vertex Cover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FF0000"/>
                        </a:solidFill>
                        <a:latin typeface="Cambria Math"/>
                      </a:rPr>
                      <m:t>𝑂</m:t>
                    </m:r>
                    <m:r>
                      <a:rPr lang="en-US" i="1" dirty="0" smtClean="0">
                        <a:solidFill>
                          <a:srgbClr val="FF0000"/>
                        </a:solidFill>
                        <a:latin typeface="Cambria Math"/>
                      </a:rPr>
                      <m:t>(</m:t>
                    </m:r>
                    <m:r>
                      <a:rPr lang="en-US" i="1" dirty="0" smtClean="0">
                        <a:solidFill>
                          <a:srgbClr val="FF0000"/>
                        </a:solidFill>
                        <a:latin typeface="Cambria Math"/>
                      </a:rPr>
                      <m:t>𝐸</m:t>
                    </m:r>
                    <m:r>
                      <a:rPr lang="en-US" i="1" dirty="0" smtClean="0">
                        <a:solidFill>
                          <a:srgbClr val="FF0000"/>
                        </a:solidFill>
                        <a:latin typeface="Cambria Math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0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400" y="2743201"/>
                <a:ext cx="7162800" cy="1839675"/>
              </a:xfrm>
              <a:prstGeom prst="rect">
                <a:avLst/>
              </a:prstGeom>
              <a:blipFill>
                <a:blip r:embed="rId4"/>
                <a:stretch>
                  <a:fillRect l="-2305" t="-4828" b="-62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019558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Reductions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341437"/>
            <a:ext cx="10972800" cy="4525963"/>
          </a:xfrm>
        </p:spPr>
        <p:txBody>
          <a:bodyPr anchor="t"/>
          <a:lstStyle/>
          <a:p>
            <a:pPr marL="0" indent="0">
              <a:buNone/>
            </a:pPr>
            <a:r>
              <a:rPr lang="en-US" dirty="0"/>
              <a:t>Possible uses</a:t>
            </a:r>
          </a:p>
          <a:p>
            <a:r>
              <a:rPr lang="en-US" dirty="0"/>
              <a:t>Use solver for B to solve A</a:t>
            </a:r>
          </a:p>
          <a:p>
            <a:pPr marL="457200" lvl="1" indent="0">
              <a:buNone/>
            </a:pP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r>
              <a:rPr lang="en-US" dirty="0"/>
              <a:t>Prove lower bound for B by showing it’s as hard as 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7</a:t>
            </a:fld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D469A73-32B7-5F48-9546-8011429D07DA}"/>
              </a:ext>
            </a:extLst>
          </p:cNvPr>
          <p:cNvGrpSpPr/>
          <p:nvPr/>
        </p:nvGrpSpPr>
        <p:grpSpPr>
          <a:xfrm>
            <a:off x="3886200" y="2484437"/>
            <a:ext cx="3646475" cy="1911261"/>
            <a:chOff x="3181416" y="1392359"/>
            <a:chExt cx="6142045" cy="321928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AutoShape 5">
                  <a:extLst>
                    <a:ext uri="{FF2B5EF4-FFF2-40B4-BE49-F238E27FC236}">
                      <a16:creationId xmlns:a16="http://schemas.microsoft.com/office/drawing/2014/main" id="{133CA2AA-6724-0240-B17A-6E0DA1C4593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98963" y="1567010"/>
                  <a:ext cx="3319462" cy="886214"/>
                </a:xfrm>
                <a:prstGeom prst="rightArrow">
                  <a:avLst>
                    <a:gd name="adj1" fmla="val 52315"/>
                    <a:gd name="adj2" fmla="val 59192"/>
                  </a:avLst>
                </a:prstGeom>
                <a:noFill/>
                <a:ln w="31750">
                  <a:solidFill>
                    <a:schemeClr val="accent2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square" anchor="ctr">
                  <a:spAutoFit/>
                </a:bodyPr>
                <a:lstStyle/>
                <a:p>
                  <a:pPr algn="ctr"/>
                  <a:r>
                    <a:rPr lang="en-US" altLang="en-US" sz="1200" dirty="0"/>
                    <a:t>   </a:t>
                  </a:r>
                  <a14:m>
                    <m:oMath xmlns:m="http://schemas.openxmlformats.org/officeDocument/2006/math">
                      <m:r>
                        <a:rPr lang="en-US" altLang="en-US" sz="1200" i="1">
                          <a:latin typeface="Cambria Math"/>
                        </a:rPr>
                        <m:t>𝑓</m:t>
                      </m:r>
                      <m:r>
                        <a:rPr lang="en-US" altLang="en-US" sz="1200" i="1">
                          <a:latin typeface="Cambria Math"/>
                        </a:rPr>
                        <m:t>(</m:t>
                      </m:r>
                      <m:r>
                        <a:rPr lang="en-US" altLang="en-US" sz="1200" i="1">
                          <a:latin typeface="Cambria Math"/>
                        </a:rPr>
                        <m:t>𝑛</m:t>
                      </m:r>
                      <m:r>
                        <a:rPr lang="en-US" altLang="en-US" sz="1200" i="1">
                          <a:latin typeface="Cambria Math"/>
                        </a:rPr>
                        <m:t>)</m:t>
                      </m:r>
                    </m:oMath>
                  </a14:m>
                  <a:r>
                    <a:rPr lang="en-US" altLang="en-US" sz="1200" dirty="0"/>
                    <a:t>-reduces to   </a:t>
                  </a:r>
                </a:p>
              </p:txBody>
            </p:sp>
          </mc:Choice>
          <mc:Fallback xmlns="">
            <p:sp>
              <p:nvSpPr>
                <p:cNvPr id="5" name="AutoShape 5">
                  <a:extLst>
                    <a:ext uri="{FF2B5EF4-FFF2-40B4-BE49-F238E27FC236}">
                      <a16:creationId xmlns:a16="http://schemas.microsoft.com/office/drawing/2014/main" id="{133CA2AA-6724-0240-B17A-6E0DA1C4593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398963" y="1567010"/>
                  <a:ext cx="3319462" cy="886214"/>
                </a:xfrm>
                <a:prstGeom prst="rightArrow">
                  <a:avLst>
                    <a:gd name="adj1" fmla="val 52315"/>
                    <a:gd name="adj2" fmla="val 59192"/>
                  </a:avLst>
                </a:prstGeom>
                <a:blipFill>
                  <a:blip r:embed="rId2"/>
                  <a:stretch>
                    <a:fillRect/>
                  </a:stretch>
                </a:blipFill>
                <a:ln w="31750">
                  <a:solidFill>
                    <a:schemeClr val="accent2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Text Box 9">
              <a:extLst>
                <a:ext uri="{FF2B5EF4-FFF2-40B4-BE49-F238E27FC236}">
                  <a16:creationId xmlns:a16="http://schemas.microsoft.com/office/drawing/2014/main" id="{7F9C2928-DC44-F240-BD1F-F38EB659769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67163" y="4065087"/>
              <a:ext cx="1921258" cy="46657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1750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1200" dirty="0"/>
                <a:t>Algorithm for </a:t>
              </a:r>
              <a:r>
                <a:rPr lang="en-US" altLang="en-US" sz="1200" b="1" dirty="0"/>
                <a:t>B</a:t>
              </a:r>
            </a:p>
          </p:txBody>
        </p:sp>
        <p:sp>
          <p:nvSpPr>
            <p:cNvPr id="7" name="AutoShape 10">
              <a:extLst>
                <a:ext uri="{FF2B5EF4-FFF2-40B4-BE49-F238E27FC236}">
                  <a16:creationId xmlns:a16="http://schemas.microsoft.com/office/drawing/2014/main" id="{792C854C-E125-8D4B-B8A4-B694DD2598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8963" y="3005640"/>
              <a:ext cx="3319463" cy="886214"/>
            </a:xfrm>
            <a:prstGeom prst="rightArrow">
              <a:avLst>
                <a:gd name="adj1" fmla="val 52315"/>
                <a:gd name="adj2" fmla="val 76770"/>
              </a:avLst>
            </a:prstGeom>
            <a:noFill/>
            <a:ln w="31750">
              <a:solidFill>
                <a:schemeClr val="accent2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en-US" sz="1200" dirty="0"/>
                <a:t>can be used to make  </a:t>
              </a:r>
            </a:p>
          </p:txBody>
        </p:sp>
        <p:sp>
          <p:nvSpPr>
            <p:cNvPr id="8" name="Text Box 12">
              <a:extLst>
                <a:ext uri="{FF2B5EF4-FFF2-40B4-BE49-F238E27FC236}">
                  <a16:creationId xmlns:a16="http://schemas.microsoft.com/office/drawing/2014/main" id="{36027898-2DDB-524F-9CA9-7993663D60C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391402" y="4145075"/>
              <a:ext cx="1932059" cy="46657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1750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1200" dirty="0"/>
                <a:t>Algorithm for </a:t>
              </a:r>
              <a:r>
                <a:rPr lang="en-US" altLang="en-US" sz="1200" b="1" dirty="0"/>
                <a:t>A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AC816E7D-9300-8742-84D6-EEB120FFC1B2}"/>
                    </a:ext>
                  </a:extLst>
                </p:cNvPr>
                <p:cNvSpPr/>
                <p:nvPr/>
              </p:nvSpPr>
              <p:spPr>
                <a:xfrm>
                  <a:off x="7865923" y="1434027"/>
                  <a:ext cx="625924" cy="1004887"/>
                </a:xfrm>
                <a:prstGeom prst="rect">
                  <a:avLst/>
                </a:prstGeom>
                <a:solidFill>
                  <a:srgbClr val="FFFF00"/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𝐵</m:t>
                        </m:r>
                      </m:oMath>
                    </m:oMathPara>
                  </a14:m>
                  <a:endParaRPr lang="en-US" sz="1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AC816E7D-9300-8742-84D6-EEB120FFC1B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65923" y="1434027"/>
                  <a:ext cx="625924" cy="1004887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Flowchart: Magnetic Disk 17">
                  <a:extLst>
                    <a:ext uri="{FF2B5EF4-FFF2-40B4-BE49-F238E27FC236}">
                      <a16:creationId xmlns:a16="http://schemas.microsoft.com/office/drawing/2014/main" id="{01E34881-2DF9-7D4B-A0F7-45B29178F210}"/>
                    </a:ext>
                  </a:extLst>
                </p:cNvPr>
                <p:cNvSpPr/>
                <p:nvPr/>
              </p:nvSpPr>
              <p:spPr>
                <a:xfrm>
                  <a:off x="7865923" y="2916359"/>
                  <a:ext cx="625924" cy="1184190"/>
                </a:xfrm>
                <a:prstGeom prst="flowChartMagneticDisk">
                  <a:avLst/>
                </a:prstGeom>
                <a:solidFill>
                  <a:srgbClr val="FF5050"/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𝑋</m:t>
                        </m:r>
                      </m:oMath>
                    </m:oMathPara>
                  </a14:m>
                  <a:endParaRPr lang="en-US" sz="1200" i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0" name="Flowchart: Magnetic Disk 17">
                  <a:extLst>
                    <a:ext uri="{FF2B5EF4-FFF2-40B4-BE49-F238E27FC236}">
                      <a16:creationId xmlns:a16="http://schemas.microsoft.com/office/drawing/2014/main" id="{01E34881-2DF9-7D4B-A0F7-45B29178F21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65923" y="2916359"/>
                  <a:ext cx="625924" cy="1184190"/>
                </a:xfrm>
                <a:prstGeom prst="flowChartMagneticDisk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5C2F48D7-8E2B-6B40-8E21-E24CA09E14C4}"/>
                    </a:ext>
                  </a:extLst>
                </p:cNvPr>
                <p:cNvSpPr/>
                <p:nvPr/>
              </p:nvSpPr>
              <p:spPr>
                <a:xfrm>
                  <a:off x="3450882" y="3011853"/>
                  <a:ext cx="625924" cy="1004887"/>
                </a:xfrm>
                <a:prstGeom prst="rect">
                  <a:avLst/>
                </a:prstGeom>
                <a:solidFill>
                  <a:srgbClr val="FFFF00"/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𝑌</m:t>
                        </m:r>
                      </m:oMath>
                    </m:oMathPara>
                  </a14:m>
                  <a:endParaRPr lang="en-US" sz="1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5C2F48D7-8E2B-6B40-8E21-E24CA09E14C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50882" y="3011853"/>
                  <a:ext cx="625924" cy="100488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Flowchart: Magnetic Disk 19">
                  <a:extLst>
                    <a:ext uri="{FF2B5EF4-FFF2-40B4-BE49-F238E27FC236}">
                      <a16:creationId xmlns:a16="http://schemas.microsoft.com/office/drawing/2014/main" id="{F35A3293-51C1-7F46-8C63-465200ED01B8}"/>
                    </a:ext>
                  </a:extLst>
                </p:cNvPr>
                <p:cNvSpPr/>
                <p:nvPr/>
              </p:nvSpPr>
              <p:spPr>
                <a:xfrm>
                  <a:off x="3450882" y="1392359"/>
                  <a:ext cx="625924" cy="1184190"/>
                </a:xfrm>
                <a:prstGeom prst="flowChartMagneticDisk">
                  <a:avLst/>
                </a:prstGeom>
                <a:solidFill>
                  <a:srgbClr val="FF5050"/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𝐴</m:t>
                        </m:r>
                      </m:oMath>
                    </m:oMathPara>
                  </a14:m>
                  <a:endParaRPr lang="en-US" sz="1200" i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2" name="Flowchart: Magnetic Disk 19">
                  <a:extLst>
                    <a:ext uri="{FF2B5EF4-FFF2-40B4-BE49-F238E27FC236}">
                      <a16:creationId xmlns:a16="http://schemas.microsoft.com/office/drawing/2014/main" id="{F35A3293-51C1-7F46-8C63-465200ED01B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50882" y="1392359"/>
                  <a:ext cx="625924" cy="1184190"/>
                </a:xfrm>
                <a:prstGeom prst="flowChartMagneticDisk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Text Box 9">
              <a:extLst>
                <a:ext uri="{FF2B5EF4-FFF2-40B4-BE49-F238E27FC236}">
                  <a16:creationId xmlns:a16="http://schemas.microsoft.com/office/drawing/2014/main" id="{21A75C34-4881-C741-9564-D0D854A730A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81416" y="2525536"/>
              <a:ext cx="1416561" cy="46657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1750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1200" dirty="0"/>
                <a:t>Problem </a:t>
              </a:r>
              <a:r>
                <a:rPr lang="en-US" altLang="en-US" sz="1200" b="1" dirty="0"/>
                <a:t>A</a:t>
              </a:r>
            </a:p>
          </p:txBody>
        </p:sp>
        <p:sp>
          <p:nvSpPr>
            <p:cNvPr id="14" name="Text Box 9">
              <a:extLst>
                <a:ext uri="{FF2B5EF4-FFF2-40B4-BE49-F238E27FC236}">
                  <a16:creationId xmlns:a16="http://schemas.microsoft.com/office/drawing/2014/main" id="{C80CF8F1-5352-A14D-9301-25F35389DA1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597893" y="2360671"/>
              <a:ext cx="1405761" cy="46657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1750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1200" dirty="0"/>
                <a:t>Problem </a:t>
              </a:r>
              <a:r>
                <a:rPr lang="en-US" altLang="en-US" sz="1200" b="1" dirty="0"/>
                <a:t>B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A7BB7A75-5F29-324E-8F9C-8F5729938585}"/>
                    </a:ext>
                  </a:extLst>
                </p:cNvPr>
                <p:cNvSpPr txBox="1"/>
                <p:nvPr/>
              </p:nvSpPr>
              <p:spPr>
                <a:xfrm>
                  <a:off x="4648200" y="3714873"/>
                  <a:ext cx="2849433" cy="46657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With </a:t>
                  </a:r>
                  <a14:m>
                    <m:oMath xmlns:m="http://schemas.openxmlformats.org/officeDocument/2006/math">
                      <m:r>
                        <a:rPr lang="en-US" sz="1200" i="1">
                          <a:latin typeface="Cambria Math"/>
                        </a:rPr>
                        <m:t>𝑂</m:t>
                      </m:r>
                      <m:r>
                        <a:rPr lang="en-US" sz="1200" i="1">
                          <a:latin typeface="Cambria Math"/>
                        </a:rPr>
                        <m:t>(</m:t>
                      </m:r>
                      <m:r>
                        <a:rPr lang="en-US" sz="1200" i="1"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i="1">
                              <a:latin typeface="Cambria Math"/>
                            </a:rPr>
                            <m:t>𝑛</m:t>
                          </m:r>
                        </m:e>
                      </m:d>
                      <m:r>
                        <a:rPr lang="en-US" sz="1200" i="1">
                          <a:latin typeface="Cambria Math"/>
                        </a:rPr>
                        <m:t>)</m:t>
                      </m:r>
                    </m:oMath>
                  </a14:m>
                  <a:r>
                    <a:rPr lang="en-US" sz="1200" dirty="0"/>
                    <a:t> overhead</a:t>
                  </a:r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A7BB7A75-5F29-324E-8F9C-8F572993858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48200" y="3714873"/>
                  <a:ext cx="2849433" cy="466571"/>
                </a:xfrm>
                <a:prstGeom prst="rect">
                  <a:avLst/>
                </a:prstGeom>
                <a:blipFill>
                  <a:blip r:embed="rId7"/>
                  <a:stretch>
                    <a:fillRect b="-869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6BF45F22-C5E6-D64C-A1E3-ECBB187969E0}"/>
              </a:ext>
            </a:extLst>
          </p:cNvPr>
          <p:cNvSpPr txBox="1"/>
          <p:nvPr/>
        </p:nvSpPr>
        <p:spPr>
          <a:xfrm>
            <a:off x="2911945" y="2542494"/>
            <a:ext cx="11118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b="1" dirty="0"/>
              <a:t>Don’t</a:t>
            </a:r>
            <a:r>
              <a:rPr lang="en-US" sz="1400" dirty="0"/>
              <a:t> know</a:t>
            </a:r>
            <a:br>
              <a:rPr lang="en-US" sz="1400" dirty="0"/>
            </a:br>
            <a:r>
              <a:rPr lang="en-US" sz="1400" dirty="0"/>
              <a:t>how to solve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01679FA-7612-C344-B857-A896A929C87A}"/>
              </a:ext>
            </a:extLst>
          </p:cNvPr>
          <p:cNvSpPr txBox="1"/>
          <p:nvPr/>
        </p:nvSpPr>
        <p:spPr>
          <a:xfrm>
            <a:off x="7030138" y="2542494"/>
            <a:ext cx="11519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Do</a:t>
            </a:r>
            <a:r>
              <a:rPr lang="en-US" sz="1400" dirty="0"/>
              <a:t> know</a:t>
            </a:r>
            <a:br>
              <a:rPr lang="en-US" sz="1400" dirty="0"/>
            </a:br>
            <a:r>
              <a:rPr lang="en-US" sz="1400" dirty="0"/>
              <a:t>how to solve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5F786CA-F454-9D40-A26C-C30885FE6B81}"/>
              </a:ext>
            </a:extLst>
          </p:cNvPr>
          <p:cNvGrpSpPr/>
          <p:nvPr/>
        </p:nvGrpSpPr>
        <p:grpSpPr>
          <a:xfrm>
            <a:off x="3546350" y="4935157"/>
            <a:ext cx="3986325" cy="1911261"/>
            <a:chOff x="2608980" y="1392359"/>
            <a:chExt cx="6714481" cy="321928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AutoShape 5">
                  <a:extLst>
                    <a:ext uri="{FF2B5EF4-FFF2-40B4-BE49-F238E27FC236}">
                      <a16:creationId xmlns:a16="http://schemas.microsoft.com/office/drawing/2014/main" id="{AB9175A6-D03E-E840-B63B-66A8886394A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98963" y="1567010"/>
                  <a:ext cx="3319462" cy="886214"/>
                </a:xfrm>
                <a:prstGeom prst="rightArrow">
                  <a:avLst>
                    <a:gd name="adj1" fmla="val 52315"/>
                    <a:gd name="adj2" fmla="val 59192"/>
                  </a:avLst>
                </a:prstGeom>
                <a:noFill/>
                <a:ln w="31750">
                  <a:solidFill>
                    <a:schemeClr val="accent2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square" anchor="ctr">
                  <a:spAutoFit/>
                </a:bodyPr>
                <a:lstStyle/>
                <a:p>
                  <a:pPr algn="ctr"/>
                  <a:r>
                    <a:rPr lang="en-US" altLang="en-US" sz="1200" dirty="0"/>
                    <a:t>   </a:t>
                  </a:r>
                  <a14:m>
                    <m:oMath xmlns:m="http://schemas.openxmlformats.org/officeDocument/2006/math">
                      <m:r>
                        <a:rPr lang="en-US" altLang="en-US" sz="1200" i="1">
                          <a:latin typeface="Cambria Math"/>
                        </a:rPr>
                        <m:t>𝑓</m:t>
                      </m:r>
                      <m:r>
                        <a:rPr lang="en-US" altLang="en-US" sz="1200" i="1">
                          <a:latin typeface="Cambria Math"/>
                        </a:rPr>
                        <m:t>(</m:t>
                      </m:r>
                      <m:r>
                        <a:rPr lang="en-US" altLang="en-US" sz="1200" i="1">
                          <a:latin typeface="Cambria Math"/>
                        </a:rPr>
                        <m:t>𝑛</m:t>
                      </m:r>
                      <m:r>
                        <a:rPr lang="en-US" altLang="en-US" sz="1200" i="1">
                          <a:latin typeface="Cambria Math"/>
                        </a:rPr>
                        <m:t>)</m:t>
                      </m:r>
                    </m:oMath>
                  </a14:m>
                  <a:r>
                    <a:rPr lang="en-US" altLang="en-US" sz="1200" dirty="0"/>
                    <a:t>-reduces to   </a:t>
                  </a:r>
                </a:p>
              </p:txBody>
            </p:sp>
          </mc:Choice>
          <mc:Fallback xmlns="">
            <p:sp>
              <p:nvSpPr>
                <p:cNvPr id="20" name="AutoShape 5">
                  <a:extLst>
                    <a:ext uri="{FF2B5EF4-FFF2-40B4-BE49-F238E27FC236}">
                      <a16:creationId xmlns:a16="http://schemas.microsoft.com/office/drawing/2014/main" id="{AB9175A6-D03E-E840-B63B-66A8886394A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398963" y="1567010"/>
                  <a:ext cx="3319462" cy="886214"/>
                </a:xfrm>
                <a:prstGeom prst="rightArrow">
                  <a:avLst>
                    <a:gd name="adj1" fmla="val 52315"/>
                    <a:gd name="adj2" fmla="val 59192"/>
                  </a:avLst>
                </a:prstGeom>
                <a:blipFill>
                  <a:blip r:embed="rId8"/>
                  <a:stretch>
                    <a:fillRect/>
                  </a:stretch>
                </a:blipFill>
                <a:ln w="31750">
                  <a:solidFill>
                    <a:schemeClr val="accent2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" name="Text Box 9">
              <a:extLst>
                <a:ext uri="{FF2B5EF4-FFF2-40B4-BE49-F238E27FC236}">
                  <a16:creationId xmlns:a16="http://schemas.microsoft.com/office/drawing/2014/main" id="{5AEA5340-A805-2442-98B1-7B5ECA36C8A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08980" y="4061924"/>
              <a:ext cx="1921258" cy="46657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1750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1200" dirty="0"/>
                <a:t>Algorithm for </a:t>
              </a:r>
              <a:r>
                <a:rPr lang="en-US" altLang="en-US" sz="1200" b="1" dirty="0"/>
                <a:t>B</a:t>
              </a:r>
            </a:p>
          </p:txBody>
        </p:sp>
        <p:sp>
          <p:nvSpPr>
            <p:cNvPr id="22" name="AutoShape 10">
              <a:extLst>
                <a:ext uri="{FF2B5EF4-FFF2-40B4-BE49-F238E27FC236}">
                  <a16:creationId xmlns:a16="http://schemas.microsoft.com/office/drawing/2014/main" id="{E57C38DF-7E0A-5D49-AC6E-14620591AC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8963" y="3005640"/>
              <a:ext cx="3319463" cy="886214"/>
            </a:xfrm>
            <a:prstGeom prst="rightArrow">
              <a:avLst>
                <a:gd name="adj1" fmla="val 52315"/>
                <a:gd name="adj2" fmla="val 76770"/>
              </a:avLst>
            </a:prstGeom>
            <a:noFill/>
            <a:ln w="31750">
              <a:solidFill>
                <a:schemeClr val="accent2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en-US" sz="1200" dirty="0"/>
                <a:t>can be used to make  </a:t>
              </a:r>
            </a:p>
          </p:txBody>
        </p:sp>
        <p:sp>
          <p:nvSpPr>
            <p:cNvPr id="23" name="Text Box 12">
              <a:extLst>
                <a:ext uri="{FF2B5EF4-FFF2-40B4-BE49-F238E27FC236}">
                  <a16:creationId xmlns:a16="http://schemas.microsoft.com/office/drawing/2014/main" id="{5A725956-6143-664B-B9B1-9A52A32A705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391402" y="4145075"/>
              <a:ext cx="1932059" cy="46657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1750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1200" dirty="0"/>
                <a:t>Algorithm for </a:t>
              </a:r>
              <a:r>
                <a:rPr lang="en-US" altLang="en-US" sz="1200" b="1" dirty="0"/>
                <a:t>A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B30228F8-528D-6344-8F4F-5F8BF0695BAA}"/>
                    </a:ext>
                  </a:extLst>
                </p:cNvPr>
                <p:cNvSpPr/>
                <p:nvPr/>
              </p:nvSpPr>
              <p:spPr>
                <a:xfrm>
                  <a:off x="7865923" y="1434027"/>
                  <a:ext cx="625924" cy="1004887"/>
                </a:xfrm>
                <a:prstGeom prst="rect">
                  <a:avLst/>
                </a:prstGeom>
                <a:solidFill>
                  <a:srgbClr val="FFFF00"/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𝐵</m:t>
                        </m:r>
                      </m:oMath>
                    </m:oMathPara>
                  </a14:m>
                  <a:endParaRPr lang="en-US" sz="1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B30228F8-528D-6344-8F4F-5F8BF0695BA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65923" y="1434027"/>
                  <a:ext cx="625924" cy="1004887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Flowchart: Magnetic Disk 17">
                  <a:extLst>
                    <a:ext uri="{FF2B5EF4-FFF2-40B4-BE49-F238E27FC236}">
                      <a16:creationId xmlns:a16="http://schemas.microsoft.com/office/drawing/2014/main" id="{A93DF95E-313C-BC42-8C6F-E0F989B93E86}"/>
                    </a:ext>
                  </a:extLst>
                </p:cNvPr>
                <p:cNvSpPr/>
                <p:nvPr/>
              </p:nvSpPr>
              <p:spPr>
                <a:xfrm>
                  <a:off x="7865923" y="2916359"/>
                  <a:ext cx="625924" cy="1184190"/>
                </a:xfrm>
                <a:prstGeom prst="flowChartMagneticDisk">
                  <a:avLst/>
                </a:prstGeom>
                <a:solidFill>
                  <a:srgbClr val="FF5050"/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𝑋</m:t>
                        </m:r>
                      </m:oMath>
                    </m:oMathPara>
                  </a14:m>
                  <a:endParaRPr lang="en-US" sz="1200" i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5" name="Flowchart: Magnetic Disk 17">
                  <a:extLst>
                    <a:ext uri="{FF2B5EF4-FFF2-40B4-BE49-F238E27FC236}">
                      <a16:creationId xmlns:a16="http://schemas.microsoft.com/office/drawing/2014/main" id="{A93DF95E-313C-BC42-8C6F-E0F989B93E8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65923" y="2916359"/>
                  <a:ext cx="625924" cy="1184190"/>
                </a:xfrm>
                <a:prstGeom prst="flowChartMagneticDisk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49B68D2B-40C6-B34C-AFE8-7070AF9E9864}"/>
                    </a:ext>
                  </a:extLst>
                </p:cNvPr>
                <p:cNvSpPr/>
                <p:nvPr/>
              </p:nvSpPr>
              <p:spPr>
                <a:xfrm>
                  <a:off x="3450882" y="3011853"/>
                  <a:ext cx="625924" cy="1004887"/>
                </a:xfrm>
                <a:prstGeom prst="rect">
                  <a:avLst/>
                </a:prstGeom>
                <a:solidFill>
                  <a:srgbClr val="FFFF00"/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𝑌</m:t>
                        </m:r>
                      </m:oMath>
                    </m:oMathPara>
                  </a14:m>
                  <a:endParaRPr lang="en-US" sz="1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49B68D2B-40C6-B34C-AFE8-7070AF9E986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50882" y="3011853"/>
                  <a:ext cx="625924" cy="100488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Flowchart: Magnetic Disk 19">
                  <a:extLst>
                    <a:ext uri="{FF2B5EF4-FFF2-40B4-BE49-F238E27FC236}">
                      <a16:creationId xmlns:a16="http://schemas.microsoft.com/office/drawing/2014/main" id="{6DB34836-7B00-BA41-9DEA-270CCC46AB89}"/>
                    </a:ext>
                  </a:extLst>
                </p:cNvPr>
                <p:cNvSpPr/>
                <p:nvPr/>
              </p:nvSpPr>
              <p:spPr>
                <a:xfrm>
                  <a:off x="3450882" y="1392359"/>
                  <a:ext cx="625924" cy="1184190"/>
                </a:xfrm>
                <a:prstGeom prst="flowChartMagneticDisk">
                  <a:avLst/>
                </a:prstGeom>
                <a:solidFill>
                  <a:srgbClr val="FF5050"/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𝐴</m:t>
                        </m:r>
                      </m:oMath>
                    </m:oMathPara>
                  </a14:m>
                  <a:endParaRPr lang="en-US" sz="1200" i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7" name="Flowchart: Magnetic Disk 19">
                  <a:extLst>
                    <a:ext uri="{FF2B5EF4-FFF2-40B4-BE49-F238E27FC236}">
                      <a16:creationId xmlns:a16="http://schemas.microsoft.com/office/drawing/2014/main" id="{6DB34836-7B00-BA41-9DEA-270CCC46AB8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50882" y="1392359"/>
                  <a:ext cx="625924" cy="1184190"/>
                </a:xfrm>
                <a:prstGeom prst="flowChartMagneticDisk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Text Box 9">
              <a:extLst>
                <a:ext uri="{FF2B5EF4-FFF2-40B4-BE49-F238E27FC236}">
                  <a16:creationId xmlns:a16="http://schemas.microsoft.com/office/drawing/2014/main" id="{2784F140-D591-C344-BB2D-F3B1F88E83A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81416" y="2525536"/>
              <a:ext cx="1416561" cy="46657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1750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1200" dirty="0"/>
                <a:t>Problem </a:t>
              </a:r>
              <a:r>
                <a:rPr lang="en-US" altLang="en-US" sz="1200" b="1" dirty="0"/>
                <a:t>A</a:t>
              </a:r>
            </a:p>
          </p:txBody>
        </p:sp>
        <p:sp>
          <p:nvSpPr>
            <p:cNvPr id="29" name="Text Box 9">
              <a:extLst>
                <a:ext uri="{FF2B5EF4-FFF2-40B4-BE49-F238E27FC236}">
                  <a16:creationId xmlns:a16="http://schemas.microsoft.com/office/drawing/2014/main" id="{06480B99-1D3A-F541-9AF4-71C9A60E0CA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597893" y="2360671"/>
              <a:ext cx="1405761" cy="46657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1750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1200" dirty="0"/>
                <a:t>Problem </a:t>
              </a:r>
              <a:r>
                <a:rPr lang="en-US" altLang="en-US" sz="1200" b="1" dirty="0"/>
                <a:t>B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5E57DB07-BFCC-7643-832F-BDF3FA3A0D23}"/>
                    </a:ext>
                  </a:extLst>
                </p:cNvPr>
                <p:cNvSpPr txBox="1"/>
                <p:nvPr/>
              </p:nvSpPr>
              <p:spPr>
                <a:xfrm>
                  <a:off x="4459051" y="3746846"/>
                  <a:ext cx="2849433" cy="46657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With </a:t>
                  </a:r>
                  <a14:m>
                    <m:oMath xmlns:m="http://schemas.openxmlformats.org/officeDocument/2006/math">
                      <m:r>
                        <a:rPr lang="en-US" sz="1200" i="1">
                          <a:latin typeface="Cambria Math"/>
                        </a:rPr>
                        <m:t>𝑂</m:t>
                      </m:r>
                      <m:r>
                        <a:rPr lang="en-US" sz="1200" i="1">
                          <a:latin typeface="Cambria Math"/>
                        </a:rPr>
                        <m:t>(</m:t>
                      </m:r>
                      <m:r>
                        <a:rPr lang="en-US" sz="1200" i="1"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i="1">
                              <a:latin typeface="Cambria Math"/>
                            </a:rPr>
                            <m:t>𝑛</m:t>
                          </m:r>
                        </m:e>
                      </m:d>
                      <m:r>
                        <a:rPr lang="en-US" sz="1200" i="1">
                          <a:latin typeface="Cambria Math"/>
                        </a:rPr>
                        <m:t>)</m:t>
                      </m:r>
                    </m:oMath>
                  </a14:m>
                  <a:r>
                    <a:rPr lang="en-US" sz="1200" dirty="0"/>
                    <a:t> overhead</a:t>
                  </a:r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5E57DB07-BFCC-7643-832F-BDF3FA3A0D2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59051" y="3746846"/>
                  <a:ext cx="2849433" cy="466571"/>
                </a:xfrm>
                <a:prstGeom prst="rect">
                  <a:avLst/>
                </a:prstGeom>
                <a:blipFill>
                  <a:blip r:embed="rId11"/>
                  <a:stretch>
                    <a:fillRect b="-1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4402D2D1-0379-E647-A967-3CB798F1831D}"/>
              </a:ext>
            </a:extLst>
          </p:cNvPr>
          <p:cNvSpPr txBox="1"/>
          <p:nvPr/>
        </p:nvSpPr>
        <p:spPr>
          <a:xfrm>
            <a:off x="2399664" y="4882834"/>
            <a:ext cx="163637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Problem we </a:t>
            </a:r>
            <a:r>
              <a:rPr lang="en-US" sz="1400" b="1" dirty="0"/>
              <a:t>know</a:t>
            </a:r>
            <a:r>
              <a:rPr lang="en-US" sz="1400" dirty="0"/>
              <a:t> is slow to solve</a:t>
            </a:r>
            <a:br>
              <a:rPr lang="en-US" sz="1400" dirty="0"/>
            </a:br>
            <a:r>
              <a:rPr lang="en-US" sz="1400" dirty="0"/>
              <a:t>(proved)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62BA089-1805-7646-8A3F-6B6A1D58A3C3}"/>
              </a:ext>
            </a:extLst>
          </p:cNvPr>
          <p:cNvSpPr txBox="1"/>
          <p:nvPr/>
        </p:nvSpPr>
        <p:spPr>
          <a:xfrm>
            <a:off x="7038952" y="4876801"/>
            <a:ext cx="179039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Problem we</a:t>
            </a:r>
            <a:br>
              <a:rPr lang="en-US" sz="1400" dirty="0"/>
            </a:br>
            <a:r>
              <a:rPr lang="en-US" sz="1400" b="1" dirty="0"/>
              <a:t>don’t know </a:t>
            </a:r>
            <a:r>
              <a:rPr lang="en-US" sz="1400" dirty="0"/>
              <a:t>if</a:t>
            </a:r>
            <a:br>
              <a:rPr lang="en-US" sz="1400" dirty="0"/>
            </a:br>
            <a:r>
              <a:rPr lang="en-US" sz="1400" dirty="0"/>
              <a:t>slow or fast to solve</a:t>
            </a:r>
            <a:br>
              <a:rPr lang="en-US" sz="1400" dirty="0"/>
            </a:br>
            <a:endParaRPr lang="en-US" sz="14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DBC114A-632C-D849-82ED-A007B938066F}"/>
              </a:ext>
            </a:extLst>
          </p:cNvPr>
          <p:cNvSpPr txBox="1"/>
          <p:nvPr/>
        </p:nvSpPr>
        <p:spPr>
          <a:xfrm>
            <a:off x="4732062" y="6536481"/>
            <a:ext cx="14641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B is no faster than A</a:t>
            </a:r>
          </a:p>
        </p:txBody>
      </p:sp>
    </p:spTree>
    <p:extLst>
      <p:ext uri="{BB962C8B-B14F-4D97-AF65-F5344CB8AC3E}">
        <p14:creationId xmlns:p14="http://schemas.microsoft.com/office/powerpoint/2010/main" val="337049207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𝑘</m:t>
                    </m:r>
                  </m:oMath>
                </a14:m>
                <a:r>
                  <a:rPr lang="en-US" dirty="0"/>
                  <a:t>-Vertex Cover is NP-Complete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1">
                <a:blip r:embed="rId2"/>
                <a:stretch>
                  <a:fillRect b="-8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Show that it belongs to NP</a:t>
                </a:r>
              </a:p>
              <a:p>
                <a:pPr marL="914400" lvl="1" indent="-514350"/>
                <a:r>
                  <a:rPr lang="en-US" dirty="0"/>
                  <a:t>Give a polynomial time verifier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Show it is NP-Hard</a:t>
                </a:r>
              </a:p>
              <a:p>
                <a:pPr marL="914400" lvl="1" indent="-514350"/>
                <a:r>
                  <a:rPr lang="en-US" dirty="0"/>
                  <a:t>Give a reduction from a known NP-Hard problem</a:t>
                </a:r>
              </a:p>
              <a:p>
                <a:pPr marL="914400" lvl="1" indent="-514350"/>
                <a:r>
                  <a:rPr lang="en-US" dirty="0"/>
                  <a:t>We showed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𝑘𝐼𝑛𝑑𝑆𝑒𝑡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≤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𝑘𝑉𝑒𝑟𝑡𝐶𝑜𝑣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5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67350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/>
          <p:cNvSpPr/>
          <p:nvPr/>
        </p:nvSpPr>
        <p:spPr>
          <a:xfrm>
            <a:off x="4488720" y="1773199"/>
            <a:ext cx="3215508" cy="4843619"/>
          </a:xfrm>
          <a:prstGeom prst="rect">
            <a:avLst/>
          </a:prstGeom>
          <a:solidFill>
            <a:srgbClr val="FFA7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pPr marL="914400" lvl="1" indent="-514350" algn="ctr"/>
                <a:r>
                  <a:rPr lang="en-US" sz="4400" dirty="0">
                    <a:solidFill>
                      <a:schemeClr val="bg1"/>
                    </a:solidFill>
                    <a:latin typeface="Helvetica Neue Light" panose="02000403000000020004" pitchFamily="2" charset="0"/>
                    <a:ea typeface="Helvetica Neue Light" panose="02000403000000020004" pitchFamily="2" charset="0"/>
                    <a:cs typeface="Helvetica Neue" panose="02000503000000020004" pitchFamily="2" charset="0"/>
                  </a:rPr>
                  <a:t>Remember: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4400" b="0" i="0" smtClean="0">
                        <a:solidFill>
                          <a:schemeClr val="bg1"/>
                        </a:solidFill>
                        <a:latin typeface="Cambria Math"/>
                      </a:rPr>
                      <m:t>kIndSet</m:t>
                    </m:r>
                    <m:sSub>
                      <m:sSubPr>
                        <m:ctrlPr>
                          <a:rPr lang="en-US" sz="4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400" b="0" i="0">
                            <a:solidFill>
                              <a:schemeClr val="bg1"/>
                            </a:solidFill>
                            <a:latin typeface="Cambria Math"/>
                          </a:rPr>
                          <m:t>≤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4400" b="0" i="0">
                            <a:solidFill>
                              <a:schemeClr val="bg1"/>
                            </a:solidFill>
                            <a:latin typeface="Cambria Math"/>
                          </a:rPr>
                          <m:t>p</m:t>
                        </m:r>
                      </m:sub>
                    </m:sSub>
                    <m:r>
                      <m:rPr>
                        <m:sty m:val="p"/>
                      </m:rPr>
                      <a:rPr lang="en-US" sz="4400" b="0" i="0">
                        <a:solidFill>
                          <a:schemeClr val="bg1"/>
                        </a:solidFill>
                        <a:latin typeface="Cambria Math"/>
                      </a:rPr>
                      <m:t>kVertCov</m:t>
                    </m:r>
                  </m:oMath>
                </a14:m>
                <a:endParaRPr lang="en-US" sz="4400" dirty="0">
                  <a:solidFill>
                    <a:schemeClr val="bg1"/>
                  </a:solidFill>
                  <a:latin typeface="Helvetica Neue Light" panose="02000403000000020004" pitchFamily="2" charset="0"/>
                  <a:ea typeface="Helvetica Neue Light" panose="02000403000000020004" pitchFamily="2" charset="0"/>
                  <a:cs typeface="Helvetica Neue" panose="02000503000000020004" pitchFamily="2" charset="0"/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t="-16667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71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2780879" y="1371600"/>
                <a:ext cx="105112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𝑘𝐼𝑛𝑑𝑆𝑒𝑡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0879" y="1371600"/>
                <a:ext cx="1051121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8686801" y="1403866"/>
                <a:ext cx="121571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𝑘𝑉𝑒𝑟𝑡𝐶𝑜𝑣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6801" y="1403866"/>
                <a:ext cx="1215717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8077200" y="4873374"/>
                <a:ext cx="231210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Solution for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𝑘𝑉𝑒𝑟𝑡𝐶𝑜𝑣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7200" y="4873374"/>
                <a:ext cx="2312108" cy="369332"/>
              </a:xfrm>
              <a:prstGeom prst="rect">
                <a:avLst/>
              </a:prstGeom>
              <a:blipFill>
                <a:blip r:embed="rId5"/>
                <a:stretch>
                  <a:fillRect l="-2198" t="-10345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Flowchart: Magnetic Disk 21"/>
              <p:cNvSpPr/>
              <p:nvPr/>
            </p:nvSpPr>
            <p:spPr>
              <a:xfrm>
                <a:off x="2741659" y="1806836"/>
                <a:ext cx="625924" cy="1184190"/>
              </a:xfrm>
              <a:prstGeom prst="flowChartMagneticDisk">
                <a:avLst/>
              </a:prstGeom>
              <a:solidFill>
                <a:srgbClr val="FF505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>
                          <a:solidFill>
                            <a:schemeClr val="tx1"/>
                          </a:solidFill>
                          <a:latin typeface="Cambria Math"/>
                        </a:rPr>
                        <m:t>𝐴</m:t>
                      </m:r>
                    </m:oMath>
                  </m:oMathPara>
                </a14:m>
                <a:endParaRPr lang="en-US" sz="4000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Flowchart: Magnetic Disk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1659" y="1806836"/>
                <a:ext cx="625924" cy="1184190"/>
              </a:xfrm>
              <a:prstGeom prst="flowChartMagneticDisk">
                <a:avLst/>
              </a:prstGeom>
              <a:blipFill>
                <a:blip r:embed="rId6"/>
                <a:stretch>
                  <a:fillRect l="-9615"/>
                </a:stretch>
              </a:blip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8913392" y="1892573"/>
                <a:ext cx="625924" cy="1004887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>
                          <a:solidFill>
                            <a:schemeClr val="tx1"/>
                          </a:solidFill>
                          <a:latin typeface="Cambria Math"/>
                        </a:rPr>
                        <m:t>𝐵</m:t>
                      </m:r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3392" y="1892573"/>
                <a:ext cx="625924" cy="1004887"/>
              </a:xfrm>
              <a:prstGeom prst="rect">
                <a:avLst/>
              </a:prstGeom>
              <a:blipFill>
                <a:blip r:embed="rId7"/>
                <a:stretch>
                  <a:fillRect l="-11538"/>
                </a:stretch>
              </a:blip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2209801" y="4727933"/>
                <a:ext cx="22004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Solution for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𝑘𝐼𝑛𝑑𝑆𝑒𝑡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9801" y="4727933"/>
                <a:ext cx="2200411" cy="369332"/>
              </a:xfrm>
              <a:prstGeom prst="rect">
                <a:avLst/>
              </a:prstGeom>
              <a:blipFill>
                <a:blip r:embed="rId8"/>
                <a:stretch>
                  <a:fillRect l="-2299" t="-6897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AutoShape 5"/>
          <p:cNvSpPr>
            <a:spLocks noChangeArrowheads="1"/>
          </p:cNvSpPr>
          <p:nvPr/>
        </p:nvSpPr>
        <p:spPr bwMode="auto">
          <a:xfrm>
            <a:off x="4627562" y="2137483"/>
            <a:ext cx="2840038" cy="759976"/>
          </a:xfrm>
          <a:prstGeom prst="rightArrow">
            <a:avLst>
              <a:gd name="adj1" fmla="val 52315"/>
              <a:gd name="adj2" fmla="val 59192"/>
            </a:avLst>
          </a:prstGeom>
          <a:noFill/>
          <a:ln w="31750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algn="ctr"/>
            <a:endParaRPr lang="en-US" altLang="en-US" sz="2000" dirty="0"/>
          </a:p>
        </p:txBody>
      </p:sp>
      <p:sp>
        <p:nvSpPr>
          <p:cNvPr id="31" name="AutoShape 5"/>
          <p:cNvSpPr>
            <a:spLocks noChangeArrowheads="1"/>
          </p:cNvSpPr>
          <p:nvPr/>
        </p:nvSpPr>
        <p:spPr bwMode="auto">
          <a:xfrm rot="5400000">
            <a:off x="8725391" y="3466305"/>
            <a:ext cx="1086255" cy="701516"/>
          </a:xfrm>
          <a:prstGeom prst="rightArrow">
            <a:avLst>
              <a:gd name="adj1" fmla="val 52315"/>
              <a:gd name="adj2" fmla="val 59192"/>
            </a:avLst>
          </a:prstGeom>
          <a:noFill/>
          <a:ln w="31750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algn="ctr"/>
            <a:endParaRPr lang="en-US" altLang="en-US" dirty="0"/>
          </a:p>
        </p:txBody>
      </p:sp>
      <p:sp>
        <p:nvSpPr>
          <p:cNvPr id="32" name="AutoShape 5"/>
          <p:cNvSpPr>
            <a:spLocks noChangeArrowheads="1"/>
          </p:cNvSpPr>
          <p:nvPr/>
        </p:nvSpPr>
        <p:spPr bwMode="auto">
          <a:xfrm rot="10800000">
            <a:off x="4779962" y="4839965"/>
            <a:ext cx="2840038" cy="993815"/>
          </a:xfrm>
          <a:prstGeom prst="rightArrow">
            <a:avLst>
              <a:gd name="adj1" fmla="val 52315"/>
              <a:gd name="adj2" fmla="val 59192"/>
            </a:avLst>
          </a:prstGeom>
          <a:noFill/>
          <a:ln w="31750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algn="ctr"/>
            <a:endParaRPr lang="en-US" altLang="en-US" sz="2800" dirty="0"/>
          </a:p>
        </p:txBody>
      </p:sp>
      <p:sp>
        <p:nvSpPr>
          <p:cNvPr id="35" name="TextBox 34"/>
          <p:cNvSpPr txBox="1"/>
          <p:nvPr/>
        </p:nvSpPr>
        <p:spPr>
          <a:xfrm>
            <a:off x="5479573" y="6215041"/>
            <a:ext cx="1136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Reduction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9" name="Rectangle 278"/>
              <p:cNvSpPr/>
              <p:nvPr/>
            </p:nvSpPr>
            <p:spPr>
              <a:xfrm>
                <a:off x="8937741" y="5242707"/>
                <a:ext cx="625924" cy="1004887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>
                          <a:solidFill>
                            <a:schemeClr val="tx1"/>
                          </a:solidFill>
                          <a:latin typeface="Cambria Math"/>
                        </a:rPr>
                        <m:t>𝑌</m:t>
                      </m:r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9" name="Rectangle 27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7741" y="5242707"/>
                <a:ext cx="625924" cy="1004887"/>
              </a:xfrm>
              <a:prstGeom prst="rect">
                <a:avLst/>
              </a:prstGeom>
              <a:blipFill>
                <a:blip r:embed="rId9"/>
                <a:stretch>
                  <a:fillRect l="-9615"/>
                </a:stretch>
              </a:blip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0" name="Flowchart: Magnetic Disk 279"/>
              <p:cNvSpPr/>
              <p:nvPr/>
            </p:nvSpPr>
            <p:spPr>
              <a:xfrm>
                <a:off x="2822171" y="5140410"/>
                <a:ext cx="625924" cy="1184190"/>
              </a:xfrm>
              <a:prstGeom prst="flowChartMagneticDisk">
                <a:avLst/>
              </a:prstGeom>
              <a:solidFill>
                <a:srgbClr val="FF505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>
                          <a:solidFill>
                            <a:schemeClr val="tx1"/>
                          </a:solidFill>
                          <a:latin typeface="Cambria Math"/>
                        </a:rPr>
                        <m:t>𝑋</m:t>
                      </m:r>
                    </m:oMath>
                  </m:oMathPara>
                </a14:m>
                <a:endParaRPr lang="en-US" sz="4000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80" name="Flowchart: Magnetic Disk 27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2171" y="5140410"/>
                <a:ext cx="625924" cy="1184190"/>
              </a:xfrm>
              <a:prstGeom prst="flowChartMagneticDisk">
                <a:avLst/>
              </a:prstGeom>
              <a:blipFill>
                <a:blip r:embed="rId10"/>
                <a:stretch>
                  <a:fillRect l="-9434"/>
                </a:stretch>
              </a:blip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5489064" y="1367136"/>
                <a:ext cx="106413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rgbClr val="FF33CC"/>
                          </a:solidFill>
                          <a:latin typeface="Cambria Math"/>
                        </a:rPr>
                        <m:t>𝑂</m:t>
                      </m:r>
                      <m:r>
                        <a:rPr lang="en-US" sz="2400" i="1">
                          <a:solidFill>
                            <a:srgbClr val="FF33CC"/>
                          </a:solidFill>
                          <a:latin typeface="Cambria Math"/>
                        </a:rPr>
                        <m:t>(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FF33C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FF33CC"/>
                              </a:solidFill>
                              <a:latin typeface="Cambria Math"/>
                            </a:rPr>
                            <m:t>𝑛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FF33CC"/>
                              </a:solidFill>
                              <a:latin typeface="Cambria Math"/>
                            </a:rPr>
                            <m:t>𝑝</m:t>
                          </m:r>
                        </m:sup>
                      </m:sSup>
                      <m:r>
                        <a:rPr lang="en-US" sz="2400" i="1">
                          <a:solidFill>
                            <a:srgbClr val="FF33CC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rgbClr val="FF33CC"/>
                  </a:solidFill>
                </a:endParaRP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9064" y="1367136"/>
                <a:ext cx="1064137" cy="461665"/>
              </a:xfrm>
              <a:prstGeom prst="rect">
                <a:avLst/>
              </a:prstGeom>
              <a:blipFill>
                <a:blip r:embed="rId11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4495800" y="2297668"/>
                <a:ext cx="31312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>
                          <a:latin typeface="Cambria Math"/>
                        </a:rPr>
                        <m:t>𝑘</m:t>
                      </m:r>
                      <m:r>
                        <a:rPr lang="en-US" i="1" dirty="0">
                          <a:latin typeface="Cambria Math"/>
                        </a:rPr>
                        <m:t>=</m:t>
                      </m:r>
                      <m:r>
                        <a:rPr lang="en-US" i="1" dirty="0">
                          <a:latin typeface="Cambria Math"/>
                        </a:rPr>
                        <m:t>𝑉</m:t>
                      </m:r>
                      <m:r>
                        <a:rPr lang="en-US" i="1" dirty="0">
                          <a:latin typeface="Cambria Math"/>
                        </a:rPr>
                        <m:t>−</m:t>
                      </m:r>
                      <m:r>
                        <a:rPr lang="en-US" i="1" dirty="0">
                          <a:latin typeface="Cambria Math"/>
                        </a:rPr>
                        <m:t>𝑘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5800" y="2297668"/>
                <a:ext cx="3131280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/>
          <p:cNvSpPr txBox="1"/>
          <p:nvPr/>
        </p:nvSpPr>
        <p:spPr>
          <a:xfrm>
            <a:off x="5098320" y="4992470"/>
            <a:ext cx="2674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Take Complement of nodes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630216" y="3518005"/>
            <a:ext cx="3322784" cy="830997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Then This could be done in polynomial time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904784" y="3518004"/>
            <a:ext cx="3125632" cy="830997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If This could be done in Polynomial time</a:t>
            </a:r>
          </a:p>
        </p:txBody>
      </p:sp>
    </p:spTree>
    <p:extLst>
      <p:ext uri="{BB962C8B-B14F-4D97-AF65-F5344CB8AC3E}">
        <p14:creationId xmlns:p14="http://schemas.microsoft.com/office/powerpoint/2010/main" val="384414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𝑘</m:t>
                    </m:r>
                  </m:oMath>
                </a14:m>
                <a:r>
                  <a:rPr lang="en-US" dirty="0"/>
                  <a:t>-Clique Problem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1">
                <a:blip r:embed="rId2"/>
                <a:stretch>
                  <a:fillRect b="-8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09600" y="1600200"/>
                <a:ext cx="5762604" cy="4525963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Given a graph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𝐺</m:t>
                    </m:r>
                  </m:oMath>
                </a14:m>
                <a:r>
                  <a:rPr lang="en-US" dirty="0"/>
                  <a:t> and a number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𝑘</m:t>
                    </m:r>
                  </m:oMath>
                </a14:m>
                <a:r>
                  <a:rPr lang="en-US" dirty="0"/>
                  <a:t>, is there a </a:t>
                </a:r>
                <a:r>
                  <a:rPr lang="en-US" i="1" dirty="0"/>
                  <a:t>clique</a:t>
                </a:r>
                <a:r>
                  <a:rPr lang="en-US" dirty="0"/>
                  <a:t> of size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𝑘</m:t>
                    </m:r>
                  </m:oMath>
                </a14:m>
                <a:r>
                  <a:rPr lang="en-US" dirty="0"/>
                  <a:t>?</a:t>
                </a:r>
              </a:p>
              <a:p>
                <a:r>
                  <a:rPr lang="en-US" dirty="0"/>
                  <a:t>Clique: A complete subgraph 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1600200"/>
                <a:ext cx="5762604" cy="4525963"/>
              </a:xfrm>
              <a:blipFill>
                <a:blip r:embed="rId3"/>
                <a:stretch>
                  <a:fillRect l="-2643" r="-24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72</a:t>
            </a:fld>
            <a:endParaRPr lang="en-US"/>
          </a:p>
        </p:txBody>
      </p:sp>
      <p:grpSp>
        <p:nvGrpSpPr>
          <p:cNvPr id="38" name="Group 37"/>
          <p:cNvGrpSpPr/>
          <p:nvPr/>
        </p:nvGrpSpPr>
        <p:grpSpPr>
          <a:xfrm>
            <a:off x="7392088" y="1996281"/>
            <a:ext cx="4190312" cy="3733800"/>
            <a:chOff x="3729661" y="2473752"/>
            <a:chExt cx="4190312" cy="3733800"/>
          </a:xfrm>
        </p:grpSpPr>
        <p:cxnSp>
          <p:nvCxnSpPr>
            <p:cNvPr id="6" name="Straight Connector 5"/>
            <p:cNvCxnSpPr>
              <a:stCxn id="29" idx="1"/>
              <a:endCxn id="21" idx="2"/>
            </p:cNvCxnSpPr>
            <p:nvPr/>
          </p:nvCxnSpPr>
          <p:spPr>
            <a:xfrm flipV="1">
              <a:off x="5652082" y="5574749"/>
              <a:ext cx="1193576" cy="459149"/>
            </a:xfrm>
            <a:prstGeom prst="line">
              <a:avLst/>
            </a:prstGeom>
            <a:ln w="762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>
              <a:stCxn id="20" idx="2"/>
              <a:endCxn id="29" idx="3"/>
            </p:cNvCxnSpPr>
            <p:nvPr/>
          </p:nvCxnSpPr>
          <p:spPr>
            <a:xfrm>
              <a:off x="4791006" y="5285262"/>
              <a:ext cx="458111" cy="748636"/>
            </a:xfrm>
            <a:prstGeom prst="line">
              <a:avLst/>
            </a:prstGeom>
            <a:ln w="762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>
              <a:stCxn id="21" idx="1"/>
              <a:endCxn id="20" idx="3"/>
            </p:cNvCxnSpPr>
            <p:nvPr/>
          </p:nvCxnSpPr>
          <p:spPr>
            <a:xfrm flipH="1" flipV="1">
              <a:off x="4964697" y="5111571"/>
              <a:ext cx="1707269" cy="289486"/>
            </a:xfrm>
            <a:prstGeom prst="line">
              <a:avLst/>
            </a:prstGeom>
            <a:ln w="762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>
              <a:stCxn id="24" idx="2"/>
              <a:endCxn id="20" idx="0"/>
            </p:cNvCxnSpPr>
            <p:nvPr/>
          </p:nvCxnSpPr>
          <p:spPr>
            <a:xfrm>
              <a:off x="3903353" y="3652162"/>
              <a:ext cx="887653" cy="1285717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>
              <a:stCxn id="24" idx="3"/>
              <a:endCxn id="25" idx="1"/>
            </p:cNvCxnSpPr>
            <p:nvPr/>
          </p:nvCxnSpPr>
          <p:spPr>
            <a:xfrm flipV="1">
              <a:off x="4077044" y="3207576"/>
              <a:ext cx="1318207" cy="270894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>
              <a:stCxn id="25" idx="3"/>
              <a:endCxn id="22" idx="1"/>
            </p:cNvCxnSpPr>
            <p:nvPr/>
          </p:nvCxnSpPr>
          <p:spPr>
            <a:xfrm>
              <a:off x="5742635" y="3207576"/>
              <a:ext cx="1829954" cy="445834"/>
            </a:xfrm>
            <a:prstGeom prst="line">
              <a:avLst/>
            </a:prstGeom>
            <a:ln w="762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>
              <a:stCxn id="25" idx="2"/>
              <a:endCxn id="23" idx="0"/>
            </p:cNvCxnSpPr>
            <p:nvPr/>
          </p:nvCxnSpPr>
          <p:spPr>
            <a:xfrm flipH="1">
              <a:off x="5215732" y="3381268"/>
              <a:ext cx="353212" cy="597812"/>
            </a:xfrm>
            <a:prstGeom prst="line">
              <a:avLst/>
            </a:prstGeom>
            <a:ln w="762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>
              <a:stCxn id="23" idx="3"/>
              <a:endCxn id="26" idx="1"/>
            </p:cNvCxnSpPr>
            <p:nvPr/>
          </p:nvCxnSpPr>
          <p:spPr>
            <a:xfrm>
              <a:off x="5389423" y="4152771"/>
              <a:ext cx="729304" cy="318935"/>
            </a:xfrm>
            <a:prstGeom prst="line">
              <a:avLst/>
            </a:prstGeom>
            <a:ln w="762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>
              <a:stCxn id="22" idx="2"/>
              <a:endCxn id="26" idx="0"/>
            </p:cNvCxnSpPr>
            <p:nvPr/>
          </p:nvCxnSpPr>
          <p:spPr>
            <a:xfrm flipH="1">
              <a:off x="6292419" y="3827101"/>
              <a:ext cx="1453863" cy="470913"/>
            </a:xfrm>
            <a:prstGeom prst="line">
              <a:avLst/>
            </a:prstGeom>
            <a:ln w="762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stCxn id="25" idx="3"/>
              <a:endCxn id="27" idx="1"/>
            </p:cNvCxnSpPr>
            <p:nvPr/>
          </p:nvCxnSpPr>
          <p:spPr>
            <a:xfrm flipV="1">
              <a:off x="5742635" y="2647444"/>
              <a:ext cx="723475" cy="560132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>
              <a:stCxn id="22" idx="0"/>
              <a:endCxn id="27" idx="3"/>
            </p:cNvCxnSpPr>
            <p:nvPr/>
          </p:nvCxnSpPr>
          <p:spPr>
            <a:xfrm flipH="1" flipV="1">
              <a:off x="6813494" y="2647444"/>
              <a:ext cx="932787" cy="832274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>
              <a:stCxn id="21" idx="0"/>
              <a:endCxn id="26" idx="2"/>
            </p:cNvCxnSpPr>
            <p:nvPr/>
          </p:nvCxnSpPr>
          <p:spPr>
            <a:xfrm flipH="1" flipV="1">
              <a:off x="6292419" y="4645397"/>
              <a:ext cx="553239" cy="581968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stCxn id="21" idx="0"/>
              <a:endCxn id="22" idx="2"/>
            </p:cNvCxnSpPr>
            <p:nvPr/>
          </p:nvCxnSpPr>
          <p:spPr>
            <a:xfrm flipV="1">
              <a:off x="6845658" y="3827101"/>
              <a:ext cx="900623" cy="1400264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ectangle 28"/>
            <p:cNvSpPr/>
            <p:nvPr/>
          </p:nvSpPr>
          <p:spPr>
            <a:xfrm rot="10800000">
              <a:off x="5249117" y="5860244"/>
              <a:ext cx="402965" cy="347308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2">
                      <a:lumMod val="60000"/>
                      <a:lumOff val="40000"/>
                    </a:schemeClr>
                  </a:solidFill>
                </a:ln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4617314" y="4937879"/>
              <a:ext cx="347383" cy="347383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6671966" y="5227366"/>
              <a:ext cx="347383" cy="347383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7572590" y="3479718"/>
              <a:ext cx="347383" cy="347383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5042040" y="3979079"/>
              <a:ext cx="347383" cy="347383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3729661" y="3304779"/>
              <a:ext cx="347383" cy="347383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5395252" y="3033884"/>
              <a:ext cx="347383" cy="347383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6118727" y="4298014"/>
              <a:ext cx="347383" cy="347383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6466110" y="2473752"/>
              <a:ext cx="347383" cy="347383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073218" y="5379473"/>
              <a:ext cx="12192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3-Clique</a:t>
              </a:r>
            </a:p>
          </p:txBody>
        </p:sp>
        <p:cxnSp>
          <p:nvCxnSpPr>
            <p:cNvPr id="31" name="Straight Connector 30"/>
            <p:cNvCxnSpPr>
              <a:stCxn id="23" idx="3"/>
              <a:endCxn id="22" idx="1"/>
            </p:cNvCxnSpPr>
            <p:nvPr/>
          </p:nvCxnSpPr>
          <p:spPr>
            <a:xfrm flipV="1">
              <a:off x="5389423" y="3653410"/>
              <a:ext cx="2183167" cy="499361"/>
            </a:xfrm>
            <a:prstGeom prst="line">
              <a:avLst/>
            </a:prstGeom>
            <a:ln w="762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>
              <a:stCxn id="26" idx="0"/>
              <a:endCxn id="25" idx="2"/>
            </p:cNvCxnSpPr>
            <p:nvPr/>
          </p:nvCxnSpPr>
          <p:spPr>
            <a:xfrm flipH="1" flipV="1">
              <a:off x="5568944" y="3381267"/>
              <a:ext cx="723475" cy="916747"/>
            </a:xfrm>
            <a:prstGeom prst="line">
              <a:avLst/>
            </a:prstGeom>
            <a:ln w="762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/>
            <p:cNvSpPr txBox="1"/>
            <p:nvPr/>
          </p:nvSpPr>
          <p:spPr>
            <a:xfrm>
              <a:off x="5943599" y="3440668"/>
              <a:ext cx="12192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4-Clique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1055907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𝑘</m:t>
                    </m:r>
                  </m:oMath>
                </a14:m>
                <a:r>
                  <a:rPr lang="en-US" dirty="0"/>
                  <a:t>-Clique is NP-Complete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1">
                <a:blip r:embed="rId2"/>
                <a:stretch>
                  <a:fillRect b="-8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Show that it belongs to NP</a:t>
                </a:r>
              </a:p>
              <a:p>
                <a:pPr marL="914400" lvl="1" indent="-514350"/>
                <a:r>
                  <a:rPr lang="en-US" dirty="0"/>
                  <a:t>Give a polynomial time verifier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Show it is NP-Hard</a:t>
                </a:r>
              </a:p>
              <a:p>
                <a:pPr marL="914400" lvl="1" indent="-514350"/>
                <a:r>
                  <a:rPr lang="en-US" dirty="0"/>
                  <a:t>Give a reduction from a known NP-Hard problem</a:t>
                </a:r>
              </a:p>
              <a:p>
                <a:pPr marL="914400" lvl="1" indent="-514350"/>
                <a:r>
                  <a:rPr lang="en-US" dirty="0"/>
                  <a:t>We will show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3</m:t>
                    </m:r>
                    <m:r>
                      <a:rPr lang="en-US" b="0" i="1" smtClean="0">
                        <a:latin typeface="Cambria Math"/>
                      </a:rPr>
                      <m:t>𝑆𝐴𝑇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≤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𝑘𝐶𝑙𝑖𝑞𝑢𝑒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l="-1926" t="-2022" r="-3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55031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𝑘</m:t>
                    </m:r>
                  </m:oMath>
                </a14:m>
                <a:r>
                  <a:rPr lang="en-US" dirty="0"/>
                  <a:t>-Clique is NP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1">
                <a:blip r:embed="rId3"/>
                <a:stretch>
                  <a:fillRect b="-8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09600" y="1600200"/>
                <a:ext cx="6818672" cy="4525963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Given a Graph,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, and a certificate (“solution” for the search problem)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Check that the solution has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𝑘</m:t>
                    </m:r>
                  </m:oMath>
                </a14:m>
                <a:r>
                  <a:rPr lang="en-US" dirty="0"/>
                  <a:t> nodes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Check that every pair of nodes share an edge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1600200"/>
                <a:ext cx="6818672" cy="4525963"/>
              </a:xfrm>
              <a:blipFill>
                <a:blip r:embed="rId4"/>
                <a:stretch>
                  <a:fillRect l="-2416" r="-20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74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7555022" y="2073665"/>
            <a:ext cx="4016620" cy="3579031"/>
            <a:chOff x="3729661" y="2473752"/>
            <a:chExt cx="4190312" cy="3733800"/>
          </a:xfrm>
        </p:grpSpPr>
        <p:cxnSp>
          <p:nvCxnSpPr>
            <p:cNvPr id="6" name="Straight Connector 5"/>
            <p:cNvCxnSpPr>
              <a:stCxn id="19" idx="1"/>
              <a:endCxn id="21" idx="2"/>
            </p:cNvCxnSpPr>
            <p:nvPr/>
          </p:nvCxnSpPr>
          <p:spPr>
            <a:xfrm flipV="1">
              <a:off x="5652082" y="5574749"/>
              <a:ext cx="1193576" cy="459149"/>
            </a:xfrm>
            <a:prstGeom prst="line">
              <a:avLst/>
            </a:prstGeom>
            <a:ln w="762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>
              <a:stCxn id="20" idx="2"/>
              <a:endCxn id="19" idx="3"/>
            </p:cNvCxnSpPr>
            <p:nvPr/>
          </p:nvCxnSpPr>
          <p:spPr>
            <a:xfrm>
              <a:off x="4791006" y="5285262"/>
              <a:ext cx="458111" cy="748636"/>
            </a:xfrm>
            <a:prstGeom prst="line">
              <a:avLst/>
            </a:prstGeom>
            <a:ln w="762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>
              <a:stCxn id="21" idx="1"/>
              <a:endCxn id="20" idx="3"/>
            </p:cNvCxnSpPr>
            <p:nvPr/>
          </p:nvCxnSpPr>
          <p:spPr>
            <a:xfrm flipH="1" flipV="1">
              <a:off x="4964697" y="5111571"/>
              <a:ext cx="1707269" cy="289486"/>
            </a:xfrm>
            <a:prstGeom prst="line">
              <a:avLst/>
            </a:prstGeom>
            <a:ln w="762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>
              <a:stCxn id="24" idx="2"/>
              <a:endCxn id="20" idx="0"/>
            </p:cNvCxnSpPr>
            <p:nvPr/>
          </p:nvCxnSpPr>
          <p:spPr>
            <a:xfrm>
              <a:off x="3903353" y="3652162"/>
              <a:ext cx="887653" cy="1285717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>
              <a:stCxn id="24" idx="3"/>
              <a:endCxn id="25" idx="1"/>
            </p:cNvCxnSpPr>
            <p:nvPr/>
          </p:nvCxnSpPr>
          <p:spPr>
            <a:xfrm flipV="1">
              <a:off x="4077044" y="3207576"/>
              <a:ext cx="1318207" cy="270894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>
              <a:stCxn id="25" idx="3"/>
              <a:endCxn id="22" idx="1"/>
            </p:cNvCxnSpPr>
            <p:nvPr/>
          </p:nvCxnSpPr>
          <p:spPr>
            <a:xfrm>
              <a:off x="5742635" y="3207576"/>
              <a:ext cx="1829954" cy="445834"/>
            </a:xfrm>
            <a:prstGeom prst="line">
              <a:avLst/>
            </a:prstGeom>
            <a:ln w="762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>
              <a:stCxn id="25" idx="2"/>
              <a:endCxn id="23" idx="0"/>
            </p:cNvCxnSpPr>
            <p:nvPr/>
          </p:nvCxnSpPr>
          <p:spPr>
            <a:xfrm flipH="1">
              <a:off x="5215732" y="3381268"/>
              <a:ext cx="353212" cy="597812"/>
            </a:xfrm>
            <a:prstGeom prst="line">
              <a:avLst/>
            </a:prstGeom>
            <a:ln w="762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>
              <a:stCxn id="23" idx="3"/>
              <a:endCxn id="26" idx="1"/>
            </p:cNvCxnSpPr>
            <p:nvPr/>
          </p:nvCxnSpPr>
          <p:spPr>
            <a:xfrm>
              <a:off x="5389423" y="4152771"/>
              <a:ext cx="729304" cy="318935"/>
            </a:xfrm>
            <a:prstGeom prst="line">
              <a:avLst/>
            </a:prstGeom>
            <a:ln w="762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>
              <a:stCxn id="22" idx="2"/>
              <a:endCxn id="26" idx="0"/>
            </p:cNvCxnSpPr>
            <p:nvPr/>
          </p:nvCxnSpPr>
          <p:spPr>
            <a:xfrm flipH="1">
              <a:off x="6292419" y="3827101"/>
              <a:ext cx="1453863" cy="470913"/>
            </a:xfrm>
            <a:prstGeom prst="line">
              <a:avLst/>
            </a:prstGeom>
            <a:ln w="762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stCxn id="25" idx="3"/>
              <a:endCxn id="27" idx="1"/>
            </p:cNvCxnSpPr>
            <p:nvPr/>
          </p:nvCxnSpPr>
          <p:spPr>
            <a:xfrm flipV="1">
              <a:off x="5742635" y="2647444"/>
              <a:ext cx="723475" cy="560132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>
              <a:stCxn id="22" idx="0"/>
              <a:endCxn id="27" idx="3"/>
            </p:cNvCxnSpPr>
            <p:nvPr/>
          </p:nvCxnSpPr>
          <p:spPr>
            <a:xfrm flipH="1" flipV="1">
              <a:off x="6813494" y="2647444"/>
              <a:ext cx="932787" cy="832274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>
              <a:stCxn id="21" idx="0"/>
              <a:endCxn id="26" idx="2"/>
            </p:cNvCxnSpPr>
            <p:nvPr/>
          </p:nvCxnSpPr>
          <p:spPr>
            <a:xfrm flipH="1" flipV="1">
              <a:off x="6292419" y="4645397"/>
              <a:ext cx="553239" cy="581968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stCxn id="21" idx="0"/>
              <a:endCxn id="22" idx="2"/>
            </p:cNvCxnSpPr>
            <p:nvPr/>
          </p:nvCxnSpPr>
          <p:spPr>
            <a:xfrm flipV="1">
              <a:off x="6845658" y="3827101"/>
              <a:ext cx="900623" cy="1400264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/>
            <p:cNvSpPr/>
            <p:nvPr/>
          </p:nvSpPr>
          <p:spPr>
            <a:xfrm rot="10800000">
              <a:off x="5249117" y="5860244"/>
              <a:ext cx="402965" cy="347308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2">
                      <a:lumMod val="60000"/>
                      <a:lumOff val="40000"/>
                    </a:schemeClr>
                  </a:solidFill>
                </a:ln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4617314" y="4937879"/>
              <a:ext cx="347383" cy="347383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6671966" y="5227366"/>
              <a:ext cx="347383" cy="347383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7572590" y="3479718"/>
              <a:ext cx="347383" cy="347383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5042040" y="3979079"/>
              <a:ext cx="347383" cy="347383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3729661" y="3304779"/>
              <a:ext cx="347383" cy="347383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5395252" y="3033884"/>
              <a:ext cx="347383" cy="347383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6118727" y="4298014"/>
              <a:ext cx="347383" cy="347383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6466110" y="2473752"/>
              <a:ext cx="347383" cy="347383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5073218" y="5379473"/>
              <a:ext cx="1219201" cy="3853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3-Clique</a:t>
              </a:r>
            </a:p>
          </p:txBody>
        </p:sp>
        <p:cxnSp>
          <p:nvCxnSpPr>
            <p:cNvPr id="29" name="Straight Connector 28"/>
            <p:cNvCxnSpPr>
              <a:stCxn id="23" idx="3"/>
              <a:endCxn id="22" idx="1"/>
            </p:cNvCxnSpPr>
            <p:nvPr/>
          </p:nvCxnSpPr>
          <p:spPr>
            <a:xfrm flipV="1">
              <a:off x="5389423" y="3653410"/>
              <a:ext cx="2183167" cy="499361"/>
            </a:xfrm>
            <a:prstGeom prst="line">
              <a:avLst/>
            </a:prstGeom>
            <a:ln w="762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>
              <a:stCxn id="26" idx="0"/>
              <a:endCxn id="25" idx="2"/>
            </p:cNvCxnSpPr>
            <p:nvPr/>
          </p:nvCxnSpPr>
          <p:spPr>
            <a:xfrm flipH="1" flipV="1">
              <a:off x="5568944" y="3381267"/>
              <a:ext cx="723475" cy="916747"/>
            </a:xfrm>
            <a:prstGeom prst="line">
              <a:avLst/>
            </a:prstGeom>
            <a:ln w="762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/>
            <p:cNvSpPr txBox="1"/>
            <p:nvPr/>
          </p:nvSpPr>
          <p:spPr>
            <a:xfrm>
              <a:off x="5943599" y="3440668"/>
              <a:ext cx="1219201" cy="3853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4-Clique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13717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𝑘</m:t>
                    </m:r>
                  </m:oMath>
                </a14:m>
                <a:r>
                  <a:rPr lang="en-US" dirty="0"/>
                  <a:t>-Clique is in NP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60279" y="1211085"/>
                <a:ext cx="10775577" cy="1708494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/>
                  <a:t>Show:</a:t>
                </a:r>
                <a:r>
                  <a:rPr lang="en-US" dirty="0"/>
                  <a:t> For any graph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dirty="0"/>
                  <a:t>:</a:t>
                </a:r>
              </a:p>
              <a:p>
                <a:pPr marL="1143000" lvl="1" indent="-457200"/>
                <a:r>
                  <a:rPr lang="en-US" dirty="0"/>
                  <a:t>There is a short certificate (“solution”)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dirty="0"/>
                  <a:t> has 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-clique</a:t>
                </a:r>
              </a:p>
              <a:p>
                <a:pPr marL="1143000" lvl="1" indent="-457200"/>
                <a:r>
                  <a:rPr lang="en-US" dirty="0"/>
                  <a:t>The certificate can be checked efficiently (in polynomial time)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60279" y="1211085"/>
                <a:ext cx="10775577" cy="1708494"/>
              </a:xfrm>
              <a:blipFill>
                <a:blip r:embed="rId3"/>
                <a:stretch>
                  <a:fillRect l="-1294" t="-1481" b="-74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75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47BFB55-574B-4AC3-A06A-306DAF00C046}"/>
                  </a:ext>
                </a:extLst>
              </p:cNvPr>
              <p:cNvSpPr txBox="1"/>
              <p:nvPr/>
            </p:nvSpPr>
            <p:spPr>
              <a:xfrm>
                <a:off x="1924794" y="6263198"/>
                <a:ext cx="122745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Graph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47BFB55-574B-4AC3-A06A-306DAF00C0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4794" y="6263198"/>
                <a:ext cx="1227452" cy="461665"/>
              </a:xfrm>
              <a:prstGeom prst="rect">
                <a:avLst/>
              </a:prstGeom>
              <a:blipFill>
                <a:blip r:embed="rId4"/>
                <a:stretch>
                  <a:fillRect l="-7960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DA58B81-F64E-4DCE-9D87-9B951D144CDB}"/>
                  </a:ext>
                </a:extLst>
              </p:cNvPr>
              <p:cNvSpPr txBox="1"/>
              <p:nvPr/>
            </p:nvSpPr>
            <p:spPr>
              <a:xfrm>
                <a:off x="5215350" y="3342321"/>
                <a:ext cx="6286368" cy="26776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Certificate for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𝑮</m:t>
                    </m:r>
                  </m:oMath>
                </a14:m>
                <a:r>
                  <a:rPr lang="en-US" sz="2400" b="1" dirty="0"/>
                  <a:t>: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40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24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sz="24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sz="24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sz="24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</m:d>
                  </m:oMath>
                </a14:m>
                <a:endParaRPr lang="en-US" sz="2400" b="0" dirty="0">
                  <a:solidFill>
                    <a:srgbClr val="00B050"/>
                  </a:solidFill>
                </a:endParaRPr>
              </a:p>
              <a:p>
                <a:pPr>
                  <a:tabLst>
                    <a:tab pos="233363" algn="l"/>
                  </a:tabLst>
                </a:pPr>
                <a:r>
                  <a:rPr lang="en-US" sz="2400" dirty="0"/>
                  <a:t>	(nodes in the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400" dirty="0"/>
                  <a:t>-clique)</a:t>
                </a:r>
              </a:p>
              <a:p>
                <a:pPr>
                  <a:tabLst>
                    <a:tab pos="233363" algn="l"/>
                  </a:tabLst>
                </a:pPr>
                <a:endParaRPr lang="en-US" sz="2400" dirty="0"/>
              </a:p>
              <a:p>
                <a:pPr>
                  <a:tabLst>
                    <a:tab pos="233363" algn="l"/>
                  </a:tabLst>
                </a:pPr>
                <a:r>
                  <a:rPr lang="en-US" sz="2400" b="1" dirty="0"/>
                  <a:t>Checking the certificate: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  <a:tabLst>
                    <a:tab pos="233363" algn="l"/>
                  </a:tabLst>
                </a:pPr>
                <a:r>
                  <a:rPr lang="en-US" sz="2400" dirty="0"/>
                  <a:t>Check that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sz="2400" dirty="0"/>
              </a:p>
              <a:p>
                <a:pPr marL="800100" lvl="1" indent="-342900">
                  <a:buFont typeface="Arial" panose="020B0604020202020204" pitchFamily="34" charset="0"/>
                  <a:buChar char="•"/>
                  <a:tabLst>
                    <a:tab pos="233363" algn="l"/>
                  </a:tabLst>
                </a:pPr>
                <a:r>
                  <a:rPr lang="en-US" sz="2400" dirty="0"/>
                  <a:t>Check that every pair of nodes in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400" dirty="0"/>
                  <a:t> share an edge</a:t>
                </a: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DA58B81-F64E-4DCE-9D87-9B951D144C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5350" y="3342321"/>
                <a:ext cx="6286368" cy="2677656"/>
              </a:xfrm>
              <a:prstGeom prst="rect">
                <a:avLst/>
              </a:prstGeom>
              <a:blipFill>
                <a:blip r:embed="rId5"/>
                <a:stretch>
                  <a:fillRect l="-1411" t="-1415" b="-37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7C6B8576-2D4E-4982-B986-9950D6216934}"/>
                  </a:ext>
                </a:extLst>
              </p:cNvPr>
              <p:cNvSpPr txBox="1"/>
              <p:nvPr/>
            </p:nvSpPr>
            <p:spPr>
              <a:xfrm>
                <a:off x="9624376" y="4746332"/>
                <a:ext cx="217232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7C6B8576-2D4E-4982-B986-9950D62169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24376" y="4746332"/>
                <a:ext cx="2172326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25E100D-F6F2-4A49-9E7B-1D1586D3BECF}"/>
                  </a:ext>
                </a:extLst>
              </p:cNvPr>
              <p:cNvSpPr txBox="1"/>
              <p:nvPr/>
            </p:nvSpPr>
            <p:spPr>
              <a:xfrm>
                <a:off x="9624376" y="5612098"/>
                <a:ext cx="246458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25E100D-F6F2-4A49-9E7B-1D1586D3BE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24376" y="5612098"/>
                <a:ext cx="2464585" cy="461665"/>
              </a:xfrm>
              <a:prstGeom prst="rect">
                <a:avLst/>
              </a:prstGeom>
              <a:blipFill>
                <a:blip r:embed="rId7"/>
                <a:stretch>
                  <a:fillRect r="-248" b="-18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B9E344D-BE6F-4BA5-B304-6DB93CCE5363}"/>
                  </a:ext>
                </a:extLst>
              </p:cNvPr>
              <p:cNvSpPr txBox="1"/>
              <p:nvPr/>
            </p:nvSpPr>
            <p:spPr>
              <a:xfrm>
                <a:off x="5215350" y="6318752"/>
                <a:ext cx="521912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/>
                  <a:t>Total time: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</m:d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poly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</m:d>
                      </m:e>
                    </m:d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B9E344D-BE6F-4BA5-B304-6DB93CCE53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5350" y="6318752"/>
                <a:ext cx="5219121" cy="461665"/>
              </a:xfrm>
              <a:prstGeom prst="rect">
                <a:avLst/>
              </a:prstGeom>
              <a:blipFill>
                <a:blip r:embed="rId8"/>
                <a:stretch>
                  <a:fillRect l="-1869" t="-10667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5" name="Group 34">
            <a:extLst>
              <a:ext uri="{FF2B5EF4-FFF2-40B4-BE49-F238E27FC236}">
                <a16:creationId xmlns:a16="http://schemas.microsoft.com/office/drawing/2014/main" id="{086F8AEF-5009-470B-B5F2-A50C3832EBC6}"/>
              </a:ext>
            </a:extLst>
          </p:cNvPr>
          <p:cNvGrpSpPr/>
          <p:nvPr/>
        </p:nvGrpSpPr>
        <p:grpSpPr>
          <a:xfrm>
            <a:off x="690282" y="3007552"/>
            <a:ext cx="3201708" cy="3188799"/>
            <a:chOff x="3747906" y="2480913"/>
            <a:chExt cx="4282008" cy="3726639"/>
          </a:xfrm>
        </p:grpSpPr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C84A87BC-AE8B-4248-A366-A5B30AA75630}"/>
                </a:ext>
              </a:extLst>
            </p:cNvPr>
            <p:cNvCxnSpPr>
              <a:cxnSpLocks/>
              <a:stCxn id="49" idx="2"/>
              <a:endCxn id="51" idx="4"/>
            </p:cNvCxnSpPr>
            <p:nvPr/>
          </p:nvCxnSpPr>
          <p:spPr>
            <a:xfrm flipV="1">
              <a:off x="5652082" y="5585726"/>
              <a:ext cx="1224936" cy="442646"/>
            </a:xfrm>
            <a:prstGeom prst="line">
              <a:avLst/>
            </a:prstGeom>
            <a:ln w="571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32CE1532-74E4-4304-B8B1-604CD312BAD3}"/>
                </a:ext>
              </a:extLst>
            </p:cNvPr>
            <p:cNvCxnSpPr>
              <a:cxnSpLocks/>
              <a:stCxn id="50" idx="4"/>
              <a:endCxn id="49" idx="5"/>
            </p:cNvCxnSpPr>
            <p:nvPr/>
          </p:nvCxnSpPr>
          <p:spPr>
            <a:xfrm>
              <a:off x="4822367" y="5296239"/>
              <a:ext cx="479668" cy="605433"/>
            </a:xfrm>
            <a:prstGeom prst="line">
              <a:avLst/>
            </a:prstGeom>
            <a:ln w="571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5C1487E3-EFA6-4B35-8853-FD2DECE37445}"/>
                </a:ext>
              </a:extLst>
            </p:cNvPr>
            <p:cNvCxnSpPr>
              <a:cxnSpLocks/>
              <a:stCxn id="51" idx="2"/>
              <a:endCxn id="50" idx="6"/>
            </p:cNvCxnSpPr>
            <p:nvPr/>
          </p:nvCxnSpPr>
          <p:spPr>
            <a:xfrm flipH="1" flipV="1">
              <a:off x="5027420" y="5117058"/>
              <a:ext cx="1644545" cy="289487"/>
            </a:xfrm>
            <a:prstGeom prst="line">
              <a:avLst/>
            </a:prstGeom>
            <a:ln w="571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9FEE5F95-DDDE-474D-9DEC-43D2772080A6}"/>
                </a:ext>
              </a:extLst>
            </p:cNvPr>
            <p:cNvCxnSpPr>
              <a:cxnSpLocks/>
              <a:stCxn id="54" idx="4"/>
              <a:endCxn id="50" idx="1"/>
            </p:cNvCxnSpPr>
            <p:nvPr/>
          </p:nvCxnSpPr>
          <p:spPr>
            <a:xfrm>
              <a:off x="3952959" y="3919348"/>
              <a:ext cx="724413" cy="1071011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61817FD3-1299-4BB7-9EC4-ACE9028FA2B6}"/>
                </a:ext>
              </a:extLst>
            </p:cNvPr>
            <p:cNvCxnSpPr>
              <a:cxnSpLocks/>
              <a:stCxn id="54" idx="7"/>
            </p:cNvCxnSpPr>
            <p:nvPr/>
          </p:nvCxnSpPr>
          <p:spPr>
            <a:xfrm flipV="1">
              <a:off x="4097953" y="3207576"/>
              <a:ext cx="1297298" cy="405892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032E52E3-3BAF-446E-8C1A-0E5B6AC329C6}"/>
                </a:ext>
              </a:extLst>
            </p:cNvPr>
            <p:cNvCxnSpPr>
              <a:cxnSpLocks/>
              <a:stCxn id="55" idx="6"/>
              <a:endCxn id="52" idx="1"/>
            </p:cNvCxnSpPr>
            <p:nvPr/>
          </p:nvCxnSpPr>
          <p:spPr>
            <a:xfrm>
              <a:off x="5805357" y="3213063"/>
              <a:ext cx="1874510" cy="272362"/>
            </a:xfrm>
            <a:prstGeom prst="line">
              <a:avLst/>
            </a:prstGeom>
            <a:ln w="57150">
              <a:solidFill>
                <a:srgbClr val="ED7D3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0903B75E-A0A3-4C32-A653-556687532AFB}"/>
                </a:ext>
              </a:extLst>
            </p:cNvPr>
            <p:cNvCxnSpPr>
              <a:cxnSpLocks/>
              <a:stCxn id="55" idx="4"/>
              <a:endCxn id="53" idx="0"/>
            </p:cNvCxnSpPr>
            <p:nvPr/>
          </p:nvCxnSpPr>
          <p:spPr>
            <a:xfrm flipH="1">
              <a:off x="5247092" y="3392244"/>
              <a:ext cx="353212" cy="586834"/>
            </a:xfrm>
            <a:prstGeom prst="line">
              <a:avLst/>
            </a:prstGeom>
            <a:ln w="57150">
              <a:solidFill>
                <a:srgbClr val="ED7D3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63828A04-AD4C-412B-A9B0-96BFD4CB7376}"/>
                </a:ext>
              </a:extLst>
            </p:cNvPr>
            <p:cNvCxnSpPr>
              <a:cxnSpLocks/>
              <a:stCxn id="53" idx="5"/>
              <a:endCxn id="56" idx="2"/>
            </p:cNvCxnSpPr>
            <p:nvPr/>
          </p:nvCxnSpPr>
          <p:spPr>
            <a:xfrm>
              <a:off x="5392086" y="4284958"/>
              <a:ext cx="726640" cy="192235"/>
            </a:xfrm>
            <a:prstGeom prst="line">
              <a:avLst/>
            </a:prstGeom>
            <a:ln w="57150">
              <a:solidFill>
                <a:srgbClr val="ED7D3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5C5FD518-8885-4351-B176-78C3F7FF768B}"/>
                </a:ext>
              </a:extLst>
            </p:cNvPr>
            <p:cNvCxnSpPr>
              <a:cxnSpLocks/>
              <a:stCxn id="52" idx="3"/>
              <a:endCxn id="56" idx="7"/>
            </p:cNvCxnSpPr>
            <p:nvPr/>
          </p:nvCxnSpPr>
          <p:spPr>
            <a:xfrm flipH="1">
              <a:off x="6468774" y="3738825"/>
              <a:ext cx="1211093" cy="611669"/>
            </a:xfrm>
            <a:prstGeom prst="line">
              <a:avLst/>
            </a:prstGeom>
            <a:ln w="57150">
              <a:solidFill>
                <a:srgbClr val="ED7D3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9263443A-ECF7-4117-87BC-E4C01409D361}"/>
                </a:ext>
              </a:extLst>
            </p:cNvPr>
            <p:cNvCxnSpPr>
              <a:cxnSpLocks/>
              <a:stCxn id="55" idx="7"/>
              <a:endCxn id="57" idx="3"/>
            </p:cNvCxnSpPr>
            <p:nvPr/>
          </p:nvCxnSpPr>
          <p:spPr>
            <a:xfrm flipV="1">
              <a:off x="5745298" y="2786793"/>
              <a:ext cx="1057372" cy="29957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5A99661B-8956-429E-B0D6-E0F71266FBDD}"/>
                </a:ext>
              </a:extLst>
            </p:cNvPr>
            <p:cNvCxnSpPr>
              <a:cxnSpLocks/>
              <a:stCxn id="52" idx="1"/>
              <a:endCxn id="57" idx="5"/>
            </p:cNvCxnSpPr>
            <p:nvPr/>
          </p:nvCxnSpPr>
          <p:spPr>
            <a:xfrm flipH="1" flipV="1">
              <a:off x="7092659" y="2786793"/>
              <a:ext cx="587208" cy="698632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311076BF-A6FA-484C-8584-44DDBE7A1FB8}"/>
                </a:ext>
              </a:extLst>
            </p:cNvPr>
            <p:cNvCxnSpPr>
              <a:cxnSpLocks/>
              <a:stCxn id="51" idx="0"/>
              <a:endCxn id="56" idx="5"/>
            </p:cNvCxnSpPr>
            <p:nvPr/>
          </p:nvCxnSpPr>
          <p:spPr>
            <a:xfrm flipH="1" flipV="1">
              <a:off x="6468774" y="4603893"/>
              <a:ext cx="408244" cy="623472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78BAD9A3-3B72-440D-9440-90547577417F}"/>
                </a:ext>
              </a:extLst>
            </p:cNvPr>
            <p:cNvCxnSpPr>
              <a:cxnSpLocks/>
              <a:stCxn id="51" idx="0"/>
              <a:endCxn id="52" idx="4"/>
            </p:cNvCxnSpPr>
            <p:nvPr/>
          </p:nvCxnSpPr>
          <p:spPr>
            <a:xfrm flipV="1">
              <a:off x="6877018" y="3791306"/>
              <a:ext cx="947843" cy="143605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93DD22B3-923D-494E-A98F-5E30CAA16CAB}"/>
                </a:ext>
              </a:extLst>
            </p:cNvPr>
            <p:cNvSpPr/>
            <p:nvPr/>
          </p:nvSpPr>
          <p:spPr>
            <a:xfrm rot="10800000">
              <a:off x="5241976" y="5849191"/>
              <a:ext cx="410106" cy="358361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>
                    <a:solidFill>
                      <a:schemeClr val="tx2">
                        <a:lumMod val="60000"/>
                        <a:lumOff val="40000"/>
                      </a:schemeClr>
                    </a:solidFill>
                  </a:ln>
                </a:rPr>
                <a:t>H</a:t>
              </a: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B8BCCCDD-1A94-45A4-B6D7-427CCD3F725F}"/>
                </a:ext>
              </a:extLst>
            </p:cNvPr>
            <p:cNvSpPr/>
            <p:nvPr/>
          </p:nvSpPr>
          <p:spPr>
            <a:xfrm>
              <a:off x="4617314" y="4937878"/>
              <a:ext cx="410106" cy="358361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G</a:t>
              </a: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EF2B7CF4-EE8F-401D-AA93-5210627FABE6}"/>
                </a:ext>
              </a:extLst>
            </p:cNvPr>
            <p:cNvSpPr/>
            <p:nvPr/>
          </p:nvSpPr>
          <p:spPr>
            <a:xfrm>
              <a:off x="6671965" y="5227365"/>
              <a:ext cx="410106" cy="358361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239A0BD2-9684-4488-8E5B-3264E04DCC01}"/>
                </a:ext>
              </a:extLst>
            </p:cNvPr>
            <p:cNvSpPr/>
            <p:nvPr/>
          </p:nvSpPr>
          <p:spPr>
            <a:xfrm>
              <a:off x="7619808" y="3432945"/>
              <a:ext cx="410106" cy="35836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4102B5A3-B257-4A90-BBFE-F38F4B996A02}"/>
                </a:ext>
              </a:extLst>
            </p:cNvPr>
            <p:cNvSpPr/>
            <p:nvPr/>
          </p:nvSpPr>
          <p:spPr>
            <a:xfrm>
              <a:off x="5042039" y="3979078"/>
              <a:ext cx="410106" cy="35836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</a:t>
              </a: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079A5671-BD49-4073-A5B2-DC3E971A54D4}"/>
                </a:ext>
              </a:extLst>
            </p:cNvPr>
            <p:cNvSpPr/>
            <p:nvPr/>
          </p:nvSpPr>
          <p:spPr>
            <a:xfrm>
              <a:off x="3747906" y="3560987"/>
              <a:ext cx="410106" cy="358361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</a:t>
              </a:r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C94B0E5B-AA98-4EC0-90AB-AA04B415F112}"/>
                </a:ext>
              </a:extLst>
            </p:cNvPr>
            <p:cNvSpPr/>
            <p:nvPr/>
          </p:nvSpPr>
          <p:spPr>
            <a:xfrm>
              <a:off x="5395251" y="3033883"/>
              <a:ext cx="410106" cy="35836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 </a:t>
              </a: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77C4F3A0-42BC-46E4-9284-3621770CCBDD}"/>
                </a:ext>
              </a:extLst>
            </p:cNvPr>
            <p:cNvSpPr/>
            <p:nvPr/>
          </p:nvSpPr>
          <p:spPr>
            <a:xfrm>
              <a:off x="6118726" y="4298013"/>
              <a:ext cx="410106" cy="35836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</a:t>
              </a: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1856E074-D621-4FBC-9392-8D229CC99C04}"/>
                </a:ext>
              </a:extLst>
            </p:cNvPr>
            <p:cNvSpPr/>
            <p:nvPr/>
          </p:nvSpPr>
          <p:spPr>
            <a:xfrm>
              <a:off x="6742611" y="2480913"/>
              <a:ext cx="410106" cy="358361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11FC787F-F83F-4568-9079-5DD5511760E9}"/>
                </a:ext>
              </a:extLst>
            </p:cNvPr>
            <p:cNvSpPr txBox="1"/>
            <p:nvPr/>
          </p:nvSpPr>
          <p:spPr>
            <a:xfrm>
              <a:off x="4510614" y="5329543"/>
              <a:ext cx="2593514" cy="4675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B050"/>
                  </a:solidFill>
                </a:rPr>
                <a:t>3-Clique</a:t>
              </a:r>
            </a:p>
          </p:txBody>
        </p: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196DA620-0682-4DEC-ADE8-EEF7EDF01A94}"/>
                </a:ext>
              </a:extLst>
            </p:cNvPr>
            <p:cNvCxnSpPr>
              <a:cxnSpLocks/>
              <a:stCxn id="53" idx="7"/>
              <a:endCxn id="52" idx="2"/>
            </p:cNvCxnSpPr>
            <p:nvPr/>
          </p:nvCxnSpPr>
          <p:spPr>
            <a:xfrm flipV="1">
              <a:off x="5392086" y="3612125"/>
              <a:ext cx="2227722" cy="419433"/>
            </a:xfrm>
            <a:prstGeom prst="line">
              <a:avLst/>
            </a:prstGeom>
            <a:ln w="57150">
              <a:solidFill>
                <a:srgbClr val="ED7D3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AC3B1DC-BCFB-42B9-9547-EB42C68F629C}"/>
                </a:ext>
              </a:extLst>
            </p:cNvPr>
            <p:cNvCxnSpPr>
              <a:cxnSpLocks/>
              <a:stCxn id="56" idx="0"/>
              <a:endCxn id="55" idx="5"/>
            </p:cNvCxnSpPr>
            <p:nvPr/>
          </p:nvCxnSpPr>
          <p:spPr>
            <a:xfrm flipH="1" flipV="1">
              <a:off x="5745299" y="3339763"/>
              <a:ext cx="578480" cy="958250"/>
            </a:xfrm>
            <a:prstGeom prst="line">
              <a:avLst/>
            </a:prstGeom>
            <a:ln w="57150">
              <a:solidFill>
                <a:srgbClr val="ED7D3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D6376753-E889-480B-AE6D-E2243EE6DF1C}"/>
                </a:ext>
              </a:extLst>
            </p:cNvPr>
            <p:cNvSpPr txBox="1"/>
            <p:nvPr/>
          </p:nvSpPr>
          <p:spPr>
            <a:xfrm>
              <a:off x="5864758" y="3315809"/>
              <a:ext cx="2048204" cy="4675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ED7D31"/>
                  </a:solidFill>
                </a:rPr>
                <a:t>4-Clique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F871D42-B048-461F-84E4-5AB1FF5E65B7}"/>
                  </a:ext>
                </a:extLst>
              </p:cNvPr>
              <p:cNvSpPr txBox="1"/>
              <p:nvPr/>
            </p:nvSpPr>
            <p:spPr>
              <a:xfrm>
                <a:off x="5215350" y="2840644"/>
                <a:ext cx="206543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Suppose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=4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F871D42-B048-461F-84E4-5AB1FF5E65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5350" y="2840644"/>
                <a:ext cx="2065437" cy="461665"/>
              </a:xfrm>
              <a:prstGeom prst="rect">
                <a:avLst/>
              </a:prstGeom>
              <a:blipFill>
                <a:blip r:embed="rId9"/>
                <a:stretch>
                  <a:fillRect l="-4734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58298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4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/>
          <p:cNvSpPr/>
          <p:nvPr/>
        </p:nvSpPr>
        <p:spPr>
          <a:xfrm>
            <a:off x="4488720" y="1773199"/>
            <a:ext cx="3215508" cy="4843619"/>
          </a:xfrm>
          <a:prstGeom prst="rect">
            <a:avLst/>
          </a:prstGeom>
          <a:solidFill>
            <a:srgbClr val="FFA7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pPr marL="914400" lvl="1" indent="-51435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i="1" smtClean="0">
                          <a:solidFill>
                            <a:schemeClr val="bg1"/>
                          </a:solidFill>
                          <a:latin typeface="Cambria Math"/>
                        </a:rPr>
                        <m:t>3</m:t>
                      </m:r>
                      <m:r>
                        <a:rPr lang="en-US" sz="4400" i="1" smtClean="0">
                          <a:solidFill>
                            <a:schemeClr val="bg1"/>
                          </a:solidFill>
                          <a:latin typeface="Cambria Math"/>
                        </a:rPr>
                        <m:t>𝑆𝐴𝑇</m:t>
                      </m:r>
                      <m:sSub>
                        <m:sSubPr>
                          <m:ctrlPr>
                            <a:rPr lang="en-US" sz="4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≤</m:t>
                          </m:r>
                        </m:e>
                        <m:sub>
                          <m:r>
                            <a:rPr lang="en-US" sz="4400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𝑝</m:t>
                          </m:r>
                        </m:sub>
                      </m:sSub>
                      <m:r>
                        <a:rPr lang="en-US" sz="4400" i="1">
                          <a:solidFill>
                            <a:schemeClr val="bg1"/>
                          </a:solidFill>
                          <a:latin typeface="Cambria Math"/>
                        </a:rPr>
                        <m:t>𝑘𝐶𝑙𝑖𝑞𝑢𝑒</m:t>
                      </m:r>
                    </m:oMath>
                  </m:oMathPara>
                </a14:m>
                <a:endParaRPr lang="en-US" sz="4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76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2780878" y="1371600"/>
                <a:ext cx="7764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3</m:t>
                      </m:r>
                      <m:r>
                        <a:rPr lang="en-US" i="1">
                          <a:latin typeface="Cambria Math"/>
                        </a:rPr>
                        <m:t>𝑆𝐴𝑇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0878" y="1371600"/>
                <a:ext cx="776430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8686800" y="1403866"/>
                <a:ext cx="10248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𝑘𝐶𝑙𝑖𝑞𝑢𝑒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6800" y="1403866"/>
                <a:ext cx="1024896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8207073" y="4873375"/>
                <a:ext cx="21228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Solution for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𝑘𝐶𝑙𝑖𝑞𝑢𝑒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7073" y="4873375"/>
                <a:ext cx="2122889" cy="369332"/>
              </a:xfrm>
              <a:prstGeom prst="rect">
                <a:avLst/>
              </a:prstGeom>
              <a:blipFill>
                <a:blip r:embed="rId5"/>
                <a:stretch>
                  <a:fillRect l="-1786" t="-10345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Flowchart: Magnetic Disk 21"/>
              <p:cNvSpPr/>
              <p:nvPr/>
            </p:nvSpPr>
            <p:spPr>
              <a:xfrm>
                <a:off x="2741659" y="1806836"/>
                <a:ext cx="625924" cy="1184190"/>
              </a:xfrm>
              <a:prstGeom prst="flowChartMagneticDisk">
                <a:avLst/>
              </a:prstGeom>
              <a:solidFill>
                <a:srgbClr val="FF505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>
                          <a:solidFill>
                            <a:schemeClr val="tx1"/>
                          </a:solidFill>
                          <a:latin typeface="Cambria Math"/>
                        </a:rPr>
                        <m:t>𝐴</m:t>
                      </m:r>
                    </m:oMath>
                  </m:oMathPara>
                </a14:m>
                <a:endParaRPr lang="en-US" sz="4000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Flowchart: Magnetic Disk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1659" y="1806836"/>
                <a:ext cx="625924" cy="1184190"/>
              </a:xfrm>
              <a:prstGeom prst="flowChartMagneticDisk">
                <a:avLst/>
              </a:prstGeom>
              <a:blipFill>
                <a:blip r:embed="rId6"/>
                <a:stretch>
                  <a:fillRect l="-9615"/>
                </a:stretch>
              </a:blip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8913392" y="1892573"/>
                <a:ext cx="625924" cy="1004887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>
                          <a:solidFill>
                            <a:schemeClr val="tx1"/>
                          </a:solidFill>
                          <a:latin typeface="Cambria Math"/>
                        </a:rPr>
                        <m:t>𝐵</m:t>
                      </m:r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3392" y="1892573"/>
                <a:ext cx="625924" cy="1004887"/>
              </a:xfrm>
              <a:prstGeom prst="rect">
                <a:avLst/>
              </a:prstGeom>
              <a:blipFill>
                <a:blip r:embed="rId7"/>
                <a:stretch>
                  <a:fillRect l="-11538"/>
                </a:stretch>
              </a:blip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2209800" y="4727933"/>
                <a:ext cx="19241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Solution for </a:t>
                </a:r>
                <a14:m>
                  <m:oMath xmlns:m="http://schemas.openxmlformats.org/officeDocument/2006/math">
                    <m:r>
                      <a:rPr lang="en-US">
                        <a:latin typeface="Cambria Math"/>
                      </a:rPr>
                      <m:t> </m:t>
                    </m:r>
                    <m:r>
                      <a:rPr lang="en-US" i="1">
                        <a:latin typeface="Cambria Math"/>
                      </a:rPr>
                      <m:t>3</m:t>
                    </m:r>
                    <m:r>
                      <a:rPr lang="en-US" i="1">
                        <a:latin typeface="Cambria Math"/>
                      </a:rPr>
                      <m:t>𝑆𝐴𝑇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9800" y="4727933"/>
                <a:ext cx="1924116" cy="369332"/>
              </a:xfrm>
              <a:prstGeom prst="rect">
                <a:avLst/>
              </a:prstGeom>
              <a:blipFill>
                <a:blip r:embed="rId8"/>
                <a:stretch>
                  <a:fillRect l="-2614" t="-6897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AutoShape 5"/>
          <p:cNvSpPr>
            <a:spLocks noChangeArrowheads="1"/>
          </p:cNvSpPr>
          <p:nvPr/>
        </p:nvSpPr>
        <p:spPr bwMode="auto">
          <a:xfrm>
            <a:off x="4627562" y="2137483"/>
            <a:ext cx="2840038" cy="759976"/>
          </a:xfrm>
          <a:prstGeom prst="rightArrow">
            <a:avLst>
              <a:gd name="adj1" fmla="val 52315"/>
              <a:gd name="adj2" fmla="val 59192"/>
            </a:avLst>
          </a:prstGeom>
          <a:noFill/>
          <a:ln w="31750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algn="ctr"/>
            <a:endParaRPr lang="en-US" altLang="en-US" sz="2000" dirty="0"/>
          </a:p>
        </p:txBody>
      </p:sp>
      <p:sp>
        <p:nvSpPr>
          <p:cNvPr id="31" name="AutoShape 5"/>
          <p:cNvSpPr>
            <a:spLocks noChangeArrowheads="1"/>
          </p:cNvSpPr>
          <p:nvPr/>
        </p:nvSpPr>
        <p:spPr bwMode="auto">
          <a:xfrm rot="5400000">
            <a:off x="8725391" y="3466305"/>
            <a:ext cx="1086255" cy="701516"/>
          </a:xfrm>
          <a:prstGeom prst="rightArrow">
            <a:avLst>
              <a:gd name="adj1" fmla="val 52315"/>
              <a:gd name="adj2" fmla="val 59192"/>
            </a:avLst>
          </a:prstGeom>
          <a:noFill/>
          <a:ln w="31750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algn="ctr"/>
            <a:endParaRPr lang="en-US" altLang="en-US" dirty="0"/>
          </a:p>
        </p:txBody>
      </p:sp>
      <p:sp>
        <p:nvSpPr>
          <p:cNvPr id="32" name="AutoShape 5"/>
          <p:cNvSpPr>
            <a:spLocks noChangeArrowheads="1"/>
          </p:cNvSpPr>
          <p:nvPr/>
        </p:nvSpPr>
        <p:spPr bwMode="auto">
          <a:xfrm rot="10800000">
            <a:off x="4779962" y="4839965"/>
            <a:ext cx="2840038" cy="993815"/>
          </a:xfrm>
          <a:prstGeom prst="rightArrow">
            <a:avLst>
              <a:gd name="adj1" fmla="val 52315"/>
              <a:gd name="adj2" fmla="val 59192"/>
            </a:avLst>
          </a:prstGeom>
          <a:noFill/>
          <a:ln w="31750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algn="ctr"/>
            <a:endParaRPr lang="en-US" altLang="en-US" sz="2800" dirty="0"/>
          </a:p>
        </p:txBody>
      </p:sp>
      <p:sp>
        <p:nvSpPr>
          <p:cNvPr id="35" name="TextBox 34"/>
          <p:cNvSpPr txBox="1"/>
          <p:nvPr/>
        </p:nvSpPr>
        <p:spPr>
          <a:xfrm>
            <a:off x="5479573" y="6215041"/>
            <a:ext cx="1136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Reduction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9" name="Rectangle 278"/>
              <p:cNvSpPr/>
              <p:nvPr/>
            </p:nvSpPr>
            <p:spPr>
              <a:xfrm>
                <a:off x="8937741" y="5242707"/>
                <a:ext cx="625924" cy="1004887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>
                          <a:solidFill>
                            <a:schemeClr val="tx1"/>
                          </a:solidFill>
                          <a:latin typeface="Cambria Math"/>
                        </a:rPr>
                        <m:t>𝑌</m:t>
                      </m:r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9" name="Rectangle 27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7741" y="5242707"/>
                <a:ext cx="625924" cy="1004887"/>
              </a:xfrm>
              <a:prstGeom prst="rect">
                <a:avLst/>
              </a:prstGeom>
              <a:blipFill>
                <a:blip r:embed="rId9"/>
                <a:stretch>
                  <a:fillRect l="-9615"/>
                </a:stretch>
              </a:blip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0" name="Flowchart: Magnetic Disk 279"/>
              <p:cNvSpPr/>
              <p:nvPr/>
            </p:nvSpPr>
            <p:spPr>
              <a:xfrm>
                <a:off x="2822171" y="5140410"/>
                <a:ext cx="625924" cy="1184190"/>
              </a:xfrm>
              <a:prstGeom prst="flowChartMagneticDisk">
                <a:avLst/>
              </a:prstGeom>
              <a:solidFill>
                <a:srgbClr val="FF505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>
                          <a:solidFill>
                            <a:schemeClr val="tx1"/>
                          </a:solidFill>
                          <a:latin typeface="Cambria Math"/>
                        </a:rPr>
                        <m:t>𝑋</m:t>
                      </m:r>
                    </m:oMath>
                  </m:oMathPara>
                </a14:m>
                <a:endParaRPr lang="en-US" sz="4000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80" name="Flowchart: Magnetic Disk 27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2171" y="5140410"/>
                <a:ext cx="625924" cy="1184190"/>
              </a:xfrm>
              <a:prstGeom prst="flowChartMagneticDisk">
                <a:avLst/>
              </a:prstGeom>
              <a:blipFill>
                <a:blip r:embed="rId10"/>
                <a:stretch>
                  <a:fillRect l="-9434"/>
                </a:stretch>
              </a:blip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5489064" y="1367136"/>
                <a:ext cx="106413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rgbClr val="FF33CC"/>
                          </a:solidFill>
                          <a:latin typeface="Cambria Math"/>
                        </a:rPr>
                        <m:t>𝑂</m:t>
                      </m:r>
                      <m:r>
                        <a:rPr lang="en-US" sz="2400" i="1">
                          <a:solidFill>
                            <a:srgbClr val="FF33CC"/>
                          </a:solidFill>
                          <a:latin typeface="Cambria Math"/>
                        </a:rPr>
                        <m:t>(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FF33C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FF33CC"/>
                              </a:solidFill>
                              <a:latin typeface="Cambria Math"/>
                            </a:rPr>
                            <m:t>𝑛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FF33CC"/>
                              </a:solidFill>
                              <a:latin typeface="Cambria Math"/>
                            </a:rPr>
                            <m:t>𝑝</m:t>
                          </m:r>
                        </m:sup>
                      </m:sSup>
                      <m:r>
                        <a:rPr lang="en-US" sz="2400" i="1">
                          <a:solidFill>
                            <a:srgbClr val="FF33CC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rgbClr val="FF33CC"/>
                  </a:solidFill>
                </a:endParaRP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9064" y="1367136"/>
                <a:ext cx="1064137" cy="461665"/>
              </a:xfrm>
              <a:prstGeom prst="rect">
                <a:avLst/>
              </a:prstGeom>
              <a:blipFill>
                <a:blip r:embed="rId11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7539466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Instance of 3SAT to Instance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𝑘</m:t>
                    </m:r>
                  </m:oMath>
                </a14:m>
                <a:r>
                  <a:rPr lang="en-US" dirty="0"/>
                  <a:t>Clique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t="-10606" b="-303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77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Rectangle 55"/>
              <p:cNvSpPr/>
              <p:nvPr/>
            </p:nvSpPr>
            <p:spPr>
              <a:xfrm>
                <a:off x="3214852" y="2504089"/>
                <a:ext cx="228600" cy="228600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bg1"/>
                          </a:solidFill>
                          <a:latin typeface="Cambria Math"/>
                        </a:rPr>
                        <m:t>𝑥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6" name="Rectangle 5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4852" y="2504089"/>
                <a:ext cx="228600" cy="228600"/>
              </a:xfrm>
              <a:prstGeom prst="rect">
                <a:avLst/>
              </a:prstGeom>
              <a:blipFill>
                <a:blip r:embed="rId3"/>
                <a:stretch>
                  <a:fillRect l="-10000"/>
                </a:stretch>
              </a:blip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ectangle 60"/>
              <p:cNvSpPr/>
              <p:nvPr/>
            </p:nvSpPr>
            <p:spPr>
              <a:xfrm>
                <a:off x="3214852" y="3314700"/>
                <a:ext cx="228600" cy="228600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bg1"/>
                          </a:solidFill>
                          <a:latin typeface="Cambria Math"/>
                        </a:rPr>
                        <m:t>𝑦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1" name="Rectangle 6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4852" y="3314700"/>
                <a:ext cx="228600" cy="228600"/>
              </a:xfrm>
              <a:prstGeom prst="rect">
                <a:avLst/>
              </a:prstGeom>
              <a:blipFill>
                <a:blip r:embed="rId4"/>
                <a:stretch>
                  <a:fillRect l="-20000" b="-33333"/>
                </a:stretch>
              </a:blip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tangle 61"/>
              <p:cNvSpPr/>
              <p:nvPr/>
            </p:nvSpPr>
            <p:spPr>
              <a:xfrm>
                <a:off x="3200400" y="2892971"/>
                <a:ext cx="228600" cy="228600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bg1"/>
                          </a:solidFill>
                          <a:latin typeface="Cambria Math"/>
                        </a:rPr>
                        <m:t>𝑧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2" name="Rectangle 6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0400" y="2892971"/>
                <a:ext cx="228600" cy="2286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ectangle 65"/>
              <p:cNvSpPr/>
              <p:nvPr/>
            </p:nvSpPr>
            <p:spPr>
              <a:xfrm>
                <a:off x="3733800" y="2133600"/>
                <a:ext cx="228600" cy="228600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bg1"/>
                          </a:solidFill>
                          <a:latin typeface="Cambria Math"/>
                        </a:rPr>
                        <m:t>𝑥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6" name="Rectangle 6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3800" y="2133600"/>
                <a:ext cx="228600" cy="228600"/>
              </a:xfrm>
              <a:prstGeom prst="rect">
                <a:avLst/>
              </a:prstGeom>
              <a:blipFill>
                <a:blip r:embed="rId6"/>
                <a:stretch>
                  <a:fillRect l="-9524" b="-4762"/>
                </a:stretch>
              </a:blip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Rectangle 66"/>
              <p:cNvSpPr/>
              <p:nvPr/>
            </p:nvSpPr>
            <p:spPr>
              <a:xfrm>
                <a:off x="4677103" y="2133600"/>
                <a:ext cx="228600" cy="228600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7" name="Rectangle 6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7103" y="2133600"/>
                <a:ext cx="228600" cy="228600"/>
              </a:xfrm>
              <a:prstGeom prst="rect">
                <a:avLst/>
              </a:prstGeom>
              <a:blipFill>
                <a:blip r:embed="rId7"/>
                <a:stretch>
                  <a:fillRect l="-14286" b="-28571"/>
                </a:stretch>
              </a:blip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Rectangle 67"/>
              <p:cNvSpPr/>
              <p:nvPr/>
            </p:nvSpPr>
            <p:spPr>
              <a:xfrm>
                <a:off x="4229100" y="2133600"/>
                <a:ext cx="228600" cy="228600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bg1"/>
                          </a:solidFill>
                          <a:latin typeface="Cambria Math"/>
                        </a:rPr>
                        <m:t>𝑦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8" name="Rectangle 6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9100" y="2133600"/>
                <a:ext cx="228600" cy="228600"/>
              </a:xfrm>
              <a:prstGeom prst="rect">
                <a:avLst/>
              </a:prstGeom>
              <a:blipFill>
                <a:blip r:embed="rId8"/>
                <a:stretch>
                  <a:fillRect l="-19048" b="-28571"/>
                </a:stretch>
              </a:blip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tangle 71"/>
              <p:cNvSpPr/>
              <p:nvPr/>
            </p:nvSpPr>
            <p:spPr>
              <a:xfrm>
                <a:off x="4677103" y="3657600"/>
                <a:ext cx="228600" cy="228600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bg1"/>
                          </a:solidFill>
                          <a:latin typeface="Cambria Math"/>
                        </a:rPr>
                        <m:t>𝑢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2" name="Rectangle 7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7103" y="3657600"/>
                <a:ext cx="228600" cy="228600"/>
              </a:xfrm>
              <a:prstGeom prst="rect">
                <a:avLst/>
              </a:prstGeom>
              <a:blipFill>
                <a:blip r:embed="rId9"/>
                <a:stretch>
                  <a:fillRect l="-4762" b="-4762"/>
                </a:stretch>
              </a:blip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Rectangle 72"/>
              <p:cNvSpPr/>
              <p:nvPr/>
            </p:nvSpPr>
            <p:spPr>
              <a:xfrm>
                <a:off x="3733800" y="3657600"/>
                <a:ext cx="228600" cy="228600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bg1"/>
                          </a:solidFill>
                          <a:latin typeface="Cambria Math"/>
                        </a:rPr>
                        <m:t>𝑦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3" name="Rectangle 7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3800" y="3657600"/>
                <a:ext cx="228600" cy="228600"/>
              </a:xfrm>
              <a:prstGeom prst="rect">
                <a:avLst/>
              </a:prstGeom>
              <a:blipFill>
                <a:blip r:embed="rId10"/>
                <a:stretch>
                  <a:fillRect l="-19048" b="-28571"/>
                </a:stretch>
              </a:blip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Rectangle 73"/>
              <p:cNvSpPr/>
              <p:nvPr/>
            </p:nvSpPr>
            <p:spPr>
              <a:xfrm>
                <a:off x="4206766" y="3657600"/>
                <a:ext cx="228600" cy="228600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𝑧</m:t>
                          </m:r>
                        </m:e>
                      </m:acc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4" name="Rectangle 7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6766" y="3657600"/>
                <a:ext cx="228600" cy="22860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4" name="TextBox 93"/>
          <p:cNvSpPr txBox="1"/>
          <p:nvPr/>
        </p:nvSpPr>
        <p:spPr>
          <a:xfrm>
            <a:off x="959929" y="4193460"/>
            <a:ext cx="92053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For each clause, produce a node for each of its three variables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959929" y="4726116"/>
            <a:ext cx="1041849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33CC"/>
                </a:solidFill>
              </a:rPr>
              <a:t>Connect each node to all non-contradictory nodes in the other clauses</a:t>
            </a:r>
          </a:p>
          <a:p>
            <a:r>
              <a:rPr lang="en-US" sz="2800" dirty="0">
                <a:solidFill>
                  <a:srgbClr val="FF33CC"/>
                </a:solidFill>
              </a:rPr>
              <a:t>(i.e., anything that’s not its negation)</a:t>
            </a:r>
          </a:p>
        </p:txBody>
      </p:sp>
      <p:cxnSp>
        <p:nvCxnSpPr>
          <p:cNvPr id="13" name="Straight Connector 12"/>
          <p:cNvCxnSpPr>
            <a:stCxn id="56" idx="3"/>
            <a:endCxn id="66" idx="2"/>
          </p:cNvCxnSpPr>
          <p:nvPr/>
        </p:nvCxnSpPr>
        <p:spPr>
          <a:xfrm flipV="1">
            <a:off x="3443452" y="2362201"/>
            <a:ext cx="404648" cy="256189"/>
          </a:xfrm>
          <a:prstGeom prst="line">
            <a:avLst/>
          </a:prstGeom>
          <a:ln w="38100">
            <a:solidFill>
              <a:srgbClr val="FF33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>
            <a:stCxn id="56" idx="3"/>
            <a:endCxn id="68" idx="2"/>
          </p:cNvCxnSpPr>
          <p:nvPr/>
        </p:nvCxnSpPr>
        <p:spPr>
          <a:xfrm flipV="1">
            <a:off x="3443452" y="2362201"/>
            <a:ext cx="899948" cy="256189"/>
          </a:xfrm>
          <a:prstGeom prst="line">
            <a:avLst/>
          </a:prstGeom>
          <a:ln w="38100">
            <a:solidFill>
              <a:srgbClr val="FF33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>
            <a:stCxn id="56" idx="3"/>
            <a:endCxn id="67" idx="2"/>
          </p:cNvCxnSpPr>
          <p:nvPr/>
        </p:nvCxnSpPr>
        <p:spPr>
          <a:xfrm flipV="1">
            <a:off x="3443453" y="2362201"/>
            <a:ext cx="1347951" cy="256189"/>
          </a:xfrm>
          <a:prstGeom prst="line">
            <a:avLst/>
          </a:prstGeom>
          <a:ln w="38100">
            <a:solidFill>
              <a:srgbClr val="FF33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>
            <a:stCxn id="56" idx="3"/>
            <a:endCxn id="73" idx="0"/>
          </p:cNvCxnSpPr>
          <p:nvPr/>
        </p:nvCxnSpPr>
        <p:spPr>
          <a:xfrm>
            <a:off x="3443452" y="2618390"/>
            <a:ext cx="404648" cy="1039211"/>
          </a:xfrm>
          <a:prstGeom prst="line">
            <a:avLst/>
          </a:prstGeom>
          <a:ln w="38100">
            <a:solidFill>
              <a:srgbClr val="FF33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>
            <a:stCxn id="56" idx="3"/>
            <a:endCxn id="74" idx="0"/>
          </p:cNvCxnSpPr>
          <p:nvPr/>
        </p:nvCxnSpPr>
        <p:spPr>
          <a:xfrm>
            <a:off x="3443452" y="2618390"/>
            <a:ext cx="877614" cy="1039211"/>
          </a:xfrm>
          <a:prstGeom prst="line">
            <a:avLst/>
          </a:prstGeom>
          <a:ln w="38100">
            <a:solidFill>
              <a:srgbClr val="FF33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>
            <a:stCxn id="56" idx="3"/>
            <a:endCxn id="72" idx="0"/>
          </p:cNvCxnSpPr>
          <p:nvPr/>
        </p:nvCxnSpPr>
        <p:spPr>
          <a:xfrm>
            <a:off x="3443453" y="2618390"/>
            <a:ext cx="1347951" cy="1039211"/>
          </a:xfrm>
          <a:prstGeom prst="line">
            <a:avLst/>
          </a:prstGeom>
          <a:ln w="38100">
            <a:solidFill>
              <a:srgbClr val="FF33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>
            <a:stCxn id="62" idx="3"/>
            <a:endCxn id="66" idx="2"/>
          </p:cNvCxnSpPr>
          <p:nvPr/>
        </p:nvCxnSpPr>
        <p:spPr>
          <a:xfrm flipV="1">
            <a:off x="3429000" y="2362201"/>
            <a:ext cx="419100" cy="645071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/>
          <p:cNvCxnSpPr>
            <a:stCxn id="62" idx="3"/>
            <a:endCxn id="68" idx="2"/>
          </p:cNvCxnSpPr>
          <p:nvPr/>
        </p:nvCxnSpPr>
        <p:spPr>
          <a:xfrm flipV="1">
            <a:off x="3429000" y="2362201"/>
            <a:ext cx="914400" cy="645071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/>
          <p:cNvCxnSpPr>
            <a:stCxn id="62" idx="3"/>
            <a:endCxn id="67" idx="2"/>
          </p:cNvCxnSpPr>
          <p:nvPr/>
        </p:nvCxnSpPr>
        <p:spPr>
          <a:xfrm flipV="1">
            <a:off x="3429001" y="2362201"/>
            <a:ext cx="1362403" cy="645071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/>
          <p:cNvCxnSpPr>
            <a:stCxn id="62" idx="3"/>
            <a:endCxn id="73" idx="0"/>
          </p:cNvCxnSpPr>
          <p:nvPr/>
        </p:nvCxnSpPr>
        <p:spPr>
          <a:xfrm>
            <a:off x="3429000" y="3007272"/>
            <a:ext cx="419100" cy="650329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>
            <a:stCxn id="62" idx="3"/>
            <a:endCxn id="72" idx="0"/>
          </p:cNvCxnSpPr>
          <p:nvPr/>
        </p:nvCxnSpPr>
        <p:spPr>
          <a:xfrm>
            <a:off x="3429001" y="3007272"/>
            <a:ext cx="1362403" cy="650329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/>
          <p:cNvCxnSpPr>
            <a:stCxn id="61" idx="3"/>
            <a:endCxn id="66" idx="2"/>
          </p:cNvCxnSpPr>
          <p:nvPr/>
        </p:nvCxnSpPr>
        <p:spPr>
          <a:xfrm flipV="1">
            <a:off x="3443452" y="2362200"/>
            <a:ext cx="404648" cy="1066800"/>
          </a:xfrm>
          <a:prstGeom prst="line">
            <a:avLst/>
          </a:prstGeom>
          <a:ln w="38100">
            <a:solidFill>
              <a:srgbClr val="FFA7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/>
          <p:cNvCxnSpPr>
            <a:stCxn id="61" idx="3"/>
            <a:endCxn id="68" idx="2"/>
          </p:cNvCxnSpPr>
          <p:nvPr/>
        </p:nvCxnSpPr>
        <p:spPr>
          <a:xfrm flipV="1">
            <a:off x="3443452" y="2362200"/>
            <a:ext cx="899948" cy="1066800"/>
          </a:xfrm>
          <a:prstGeom prst="line">
            <a:avLst/>
          </a:prstGeom>
          <a:ln w="38100">
            <a:solidFill>
              <a:srgbClr val="FFA7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/>
          <p:cNvCxnSpPr>
            <a:stCxn id="61" idx="3"/>
            <a:endCxn id="73" idx="0"/>
          </p:cNvCxnSpPr>
          <p:nvPr/>
        </p:nvCxnSpPr>
        <p:spPr>
          <a:xfrm>
            <a:off x="3443452" y="3429000"/>
            <a:ext cx="404648" cy="228600"/>
          </a:xfrm>
          <a:prstGeom prst="line">
            <a:avLst/>
          </a:prstGeom>
          <a:ln w="38100">
            <a:solidFill>
              <a:srgbClr val="FFA7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/>
          <p:cNvCxnSpPr>
            <a:stCxn id="61" idx="3"/>
            <a:endCxn id="74" idx="0"/>
          </p:cNvCxnSpPr>
          <p:nvPr/>
        </p:nvCxnSpPr>
        <p:spPr>
          <a:xfrm>
            <a:off x="3443452" y="3429000"/>
            <a:ext cx="877614" cy="228600"/>
          </a:xfrm>
          <a:prstGeom prst="line">
            <a:avLst/>
          </a:prstGeom>
          <a:ln w="38100">
            <a:solidFill>
              <a:srgbClr val="FFA7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/>
          <p:cNvCxnSpPr>
            <a:stCxn id="61" idx="3"/>
            <a:endCxn id="72" idx="0"/>
          </p:cNvCxnSpPr>
          <p:nvPr/>
        </p:nvCxnSpPr>
        <p:spPr>
          <a:xfrm>
            <a:off x="3443453" y="3429000"/>
            <a:ext cx="1347951" cy="228600"/>
          </a:xfrm>
          <a:prstGeom prst="line">
            <a:avLst/>
          </a:prstGeom>
          <a:ln w="38100">
            <a:solidFill>
              <a:srgbClr val="FFA7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TextBox 142"/>
          <p:cNvSpPr txBox="1"/>
          <p:nvPr/>
        </p:nvSpPr>
        <p:spPr>
          <a:xfrm>
            <a:off x="6781800" y="2557422"/>
            <a:ext cx="35524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33CC"/>
                </a:solidFill>
              </a:rPr>
              <a:t>(also do this for the other clauses, omitted due to clutter)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TextBox 143"/>
              <p:cNvSpPr txBox="1"/>
              <p:nvPr/>
            </p:nvSpPr>
            <p:spPr>
              <a:xfrm>
                <a:off x="959929" y="6222316"/>
                <a:ext cx="989158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There is a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/>
                      </a:rPr>
                      <m:t>𝑘</m:t>
                    </m:r>
                  </m:oMath>
                </a14:m>
                <a:r>
                  <a:rPr lang="en-US" sz="2800" dirty="0"/>
                  <a:t>-Clique in this graph </a:t>
                </a:r>
                <a:r>
                  <a:rPr lang="en-US" sz="2800" b="1" dirty="0" err="1"/>
                  <a:t>iff</a:t>
                </a:r>
                <a:r>
                  <a:rPr lang="en-US" sz="2800" dirty="0"/>
                  <a:t> there is a satisfying assignment</a:t>
                </a:r>
              </a:p>
            </p:txBody>
          </p:sp>
        </mc:Choice>
        <mc:Fallback xmlns="">
          <p:sp>
            <p:nvSpPr>
              <p:cNvPr id="144" name="TextBox 1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929" y="6222316"/>
                <a:ext cx="9891587" cy="523220"/>
              </a:xfrm>
              <a:prstGeom prst="rect">
                <a:avLst/>
              </a:prstGeom>
              <a:blipFill>
                <a:blip r:embed="rId12"/>
                <a:stretch>
                  <a:fillRect l="-1284" t="-11905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TextBox 144"/>
              <p:cNvSpPr txBox="1"/>
              <p:nvPr/>
            </p:nvSpPr>
            <p:spPr>
              <a:xfrm>
                <a:off x="959929" y="5689659"/>
                <a:ext cx="611455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Let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/>
                      </a:rPr>
                      <m:t>𝑘</m:t>
                    </m:r>
                    <m:r>
                      <a:rPr lang="en-US" sz="2800" i="1">
                        <a:latin typeface="Cambria Math"/>
                      </a:rPr>
                      <m:t>=</m:t>
                    </m:r>
                  </m:oMath>
                </a14:m>
                <a:r>
                  <a:rPr lang="en-US" sz="2800" dirty="0"/>
                  <a:t> number of clauses</a:t>
                </a:r>
              </a:p>
            </p:txBody>
          </p:sp>
        </mc:Choice>
        <mc:Fallback xmlns="">
          <p:sp>
            <p:nvSpPr>
              <p:cNvPr id="145" name="TextBox 1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929" y="5689659"/>
                <a:ext cx="6114550" cy="523220"/>
              </a:xfrm>
              <a:prstGeom prst="rect">
                <a:avLst/>
              </a:prstGeom>
              <a:blipFill>
                <a:blip r:embed="rId13"/>
                <a:stretch>
                  <a:fillRect l="-2075" t="-9524" b="-309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6" name="TextBox 145"/>
              <p:cNvSpPr txBox="1"/>
              <p:nvPr/>
            </p:nvSpPr>
            <p:spPr>
              <a:xfrm>
                <a:off x="1828800" y="1443336"/>
                <a:ext cx="854426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4F81BD"/>
                              </a:solidFill>
                              <a:latin typeface="Cambria Math"/>
                            </a:rPr>
                            <m:t>𝑥</m:t>
                          </m:r>
                          <m:r>
                            <a:rPr lang="en-US" sz="2400" i="1">
                              <a:latin typeface="Cambria Math"/>
                            </a:rPr>
                            <m:t>∨</m:t>
                          </m:r>
                          <m:r>
                            <a:rPr lang="en-US" sz="2400" i="1">
                              <a:solidFill>
                                <a:srgbClr val="4F81BD"/>
                              </a:solidFill>
                              <a:latin typeface="Cambria Math"/>
                            </a:rPr>
                            <m:t>𝑦</m:t>
                          </m:r>
                          <m:r>
                            <a:rPr lang="en-US" sz="2400" i="1">
                              <a:latin typeface="Cambria Math"/>
                            </a:rPr>
                            <m:t>∨</m:t>
                          </m:r>
                          <m:r>
                            <a:rPr lang="en-US" sz="2400" i="1">
                              <a:solidFill>
                                <a:srgbClr val="4F81BD"/>
                              </a:solidFill>
                              <a:latin typeface="Cambria Math"/>
                            </a:rPr>
                            <m:t>𝑧</m:t>
                          </m:r>
                        </m:e>
                      </m:d>
                      <m:r>
                        <a:rPr lang="en-US" sz="2400" i="1">
                          <a:latin typeface="Cambria Math"/>
                        </a:rPr>
                        <m:t>∧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4F81BD"/>
                              </a:solidFill>
                              <a:latin typeface="Cambria Math"/>
                            </a:rPr>
                            <m:t>𝑥</m:t>
                          </m:r>
                          <m:r>
                            <a:rPr lang="en-US" sz="2400" i="1">
                              <a:latin typeface="Cambria Math"/>
                            </a:rPr>
                            <m:t>∨</m:t>
                          </m:r>
                          <m:acc>
                            <m:accPr>
                              <m:chr m:val="̅"/>
                              <m:ctrlPr>
                                <a:rPr lang="en-US" sz="2400" i="1">
                                  <a:solidFill>
                                    <a:srgbClr val="4F81B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4F81BD"/>
                                  </a:solidFill>
                                  <a:latin typeface="Cambria Math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sz="2400" i="1">
                              <a:latin typeface="Cambria Math"/>
                            </a:rPr>
                            <m:t>∨</m:t>
                          </m:r>
                          <m:r>
                            <a:rPr lang="en-US" sz="2400" i="1">
                              <a:solidFill>
                                <a:srgbClr val="4F81BD"/>
                              </a:solidFill>
                              <a:latin typeface="Cambria Math"/>
                            </a:rPr>
                            <m:t>𝑦</m:t>
                          </m:r>
                        </m:e>
                      </m:d>
                      <m:r>
                        <a:rPr lang="en-US" sz="2400" i="1">
                          <a:latin typeface="Cambria Math"/>
                        </a:rPr>
                        <m:t>∧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4F81BD"/>
                              </a:solidFill>
                              <a:latin typeface="Cambria Math"/>
                            </a:rPr>
                            <m:t>𝑢</m:t>
                          </m:r>
                          <m:r>
                            <a:rPr lang="en-US" sz="2400" i="1">
                              <a:latin typeface="Cambria Math"/>
                            </a:rPr>
                            <m:t>∨</m:t>
                          </m:r>
                          <m:r>
                            <a:rPr lang="en-US" sz="2400" i="1">
                              <a:solidFill>
                                <a:srgbClr val="4F81BD"/>
                              </a:solidFill>
                              <a:latin typeface="Cambria Math"/>
                            </a:rPr>
                            <m:t>𝑦</m:t>
                          </m:r>
                          <m:r>
                            <a:rPr lang="en-US" sz="2400" i="1">
                              <a:latin typeface="Cambria Math"/>
                            </a:rPr>
                            <m:t>∨</m:t>
                          </m:r>
                          <m:acc>
                            <m:accPr>
                              <m:chr m:val="̅"/>
                              <m:ctrlPr>
                                <a:rPr lang="en-US" sz="2400" i="1">
                                  <a:solidFill>
                                    <a:srgbClr val="4F81B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4F81BD"/>
                                  </a:solidFill>
                                  <a:latin typeface="Cambria Math"/>
                                </a:rPr>
                                <m:t>𝑧</m:t>
                              </m:r>
                            </m:e>
                          </m:acc>
                        </m:e>
                      </m:d>
                      <m:r>
                        <a:rPr lang="en-US" sz="2400" i="1">
                          <a:latin typeface="Cambria Math"/>
                        </a:rPr>
                        <m:t>∧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4F81BD"/>
                              </a:solidFill>
                              <a:latin typeface="Cambria Math"/>
                            </a:rPr>
                            <m:t>𝑧</m:t>
                          </m:r>
                          <m:r>
                            <a:rPr lang="en-US" sz="2400" i="1">
                              <a:latin typeface="Cambria Math"/>
                            </a:rPr>
                            <m:t>∨</m:t>
                          </m:r>
                          <m:acc>
                            <m:accPr>
                              <m:chr m:val="̅"/>
                              <m:ctrlPr>
                                <a:rPr lang="en-US" sz="2400" i="1">
                                  <a:solidFill>
                                    <a:srgbClr val="4F81B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4F81BD"/>
                                  </a:solidFill>
                                  <a:latin typeface="Cambria Math"/>
                                </a:rPr>
                                <m:t>𝑥</m:t>
                              </m:r>
                            </m:e>
                          </m:acc>
                          <m:r>
                            <a:rPr lang="en-US" sz="2400" i="1">
                              <a:latin typeface="Cambria Math"/>
                            </a:rPr>
                            <m:t>∨</m:t>
                          </m:r>
                          <m:r>
                            <a:rPr lang="en-US" sz="2400" i="1">
                              <a:solidFill>
                                <a:srgbClr val="4F81BD"/>
                              </a:solidFill>
                              <a:latin typeface="Cambria Math"/>
                            </a:rPr>
                            <m:t>𝑢</m:t>
                          </m:r>
                        </m:e>
                      </m:d>
                      <m:r>
                        <a:rPr lang="en-US" sz="2400" i="1">
                          <a:latin typeface="Cambria Math"/>
                        </a:rPr>
                        <m:t>∧(</m:t>
                      </m:r>
                      <m:acc>
                        <m:accPr>
                          <m:chr m:val="̅"/>
                          <m:ctrlPr>
                            <a:rPr lang="en-US" sz="2400" i="1">
                              <a:solidFill>
                                <a:srgbClr val="4F81BD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rgbClr val="4F81BD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</m:acc>
                      <m:r>
                        <a:rPr lang="en-US" sz="2400" i="1">
                          <a:latin typeface="Cambria Math"/>
                        </a:rPr>
                        <m:t>∨</m:t>
                      </m:r>
                      <m:acc>
                        <m:accPr>
                          <m:chr m:val="̅"/>
                          <m:ctrlPr>
                            <a:rPr lang="en-US" sz="2400" i="1">
                              <a:solidFill>
                                <a:srgbClr val="4F81BD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rgbClr val="4F81BD"/>
                              </a:solidFill>
                              <a:latin typeface="Cambria Math"/>
                            </a:rPr>
                            <m:t>𝑦</m:t>
                          </m:r>
                        </m:e>
                      </m:acc>
                      <m:r>
                        <a:rPr lang="en-US" sz="2400" i="1">
                          <a:latin typeface="Cambria Math"/>
                        </a:rPr>
                        <m:t>∨</m:t>
                      </m:r>
                      <m:acc>
                        <m:accPr>
                          <m:chr m:val="̅"/>
                          <m:ctrlPr>
                            <a:rPr lang="en-US" sz="2400" i="1">
                              <a:solidFill>
                                <a:srgbClr val="4F81BD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rgbClr val="4F81BD"/>
                              </a:solidFill>
                              <a:latin typeface="Cambria Math"/>
                            </a:rPr>
                            <m:t>𝑧</m:t>
                          </m:r>
                        </m:e>
                      </m:acc>
                      <m:r>
                        <a:rPr lang="en-US" sz="2400" i="1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46" name="TextBox 1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8800" y="1443336"/>
                <a:ext cx="8544262" cy="461665"/>
              </a:xfrm>
              <a:prstGeom prst="rect">
                <a:avLst/>
              </a:prstGeom>
              <a:blipFill>
                <a:blip r:embed="rId14"/>
                <a:stretch>
                  <a:fillRect b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Rectangle 146"/>
              <p:cNvSpPr/>
              <p:nvPr/>
            </p:nvSpPr>
            <p:spPr>
              <a:xfrm>
                <a:off x="5825612" y="2343150"/>
                <a:ext cx="228600" cy="228600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bg1"/>
                          </a:solidFill>
                          <a:latin typeface="Cambria Math"/>
                        </a:rPr>
                        <m:t>𝑧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7" name="Rectangle 1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5612" y="2343150"/>
                <a:ext cx="228600" cy="228600"/>
              </a:xfrm>
              <a:prstGeom prst="rect">
                <a:avLst/>
              </a:prstGeom>
              <a:blipFill>
                <a:blip r:embed="rId15"/>
                <a:stretch>
                  <a:fillRect l="-4762"/>
                </a:stretch>
              </a:blip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Rectangle 147"/>
              <p:cNvSpPr/>
              <p:nvPr/>
            </p:nvSpPr>
            <p:spPr>
              <a:xfrm>
                <a:off x="6172200" y="2599340"/>
                <a:ext cx="228600" cy="228600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8" name="Rectangle 1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2200" y="2599340"/>
                <a:ext cx="228600" cy="228600"/>
              </a:xfrm>
              <a:prstGeom prst="rect">
                <a:avLst/>
              </a:prstGeom>
              <a:blipFill>
                <a:blip r:embed="rId16"/>
                <a:stretch>
                  <a:fillRect l="-9524"/>
                </a:stretch>
              </a:blip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Rectangle 148"/>
              <p:cNvSpPr/>
              <p:nvPr/>
            </p:nvSpPr>
            <p:spPr>
              <a:xfrm>
                <a:off x="5499792" y="2057400"/>
                <a:ext cx="228600" cy="228600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bg1"/>
                          </a:solidFill>
                          <a:latin typeface="Cambria Math"/>
                        </a:rPr>
                        <m:t>𝑢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9" name="Rectangle 14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9792" y="2057400"/>
                <a:ext cx="228600" cy="228600"/>
              </a:xfrm>
              <a:prstGeom prst="rect">
                <a:avLst/>
              </a:prstGeom>
              <a:blipFill>
                <a:blip r:embed="rId17"/>
                <a:stretch>
                  <a:fillRect l="-15000"/>
                </a:stretch>
              </a:blip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0" name="Rectangle 149"/>
              <p:cNvSpPr/>
              <p:nvPr/>
            </p:nvSpPr>
            <p:spPr>
              <a:xfrm>
                <a:off x="5697920" y="3370535"/>
                <a:ext cx="228600" cy="228600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𝑢</m:t>
                          </m:r>
                        </m:e>
                      </m:acc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50" name="Rectangle 14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7920" y="3370535"/>
                <a:ext cx="228600" cy="228600"/>
              </a:xfrm>
              <a:prstGeom prst="rect">
                <a:avLst/>
              </a:prstGeom>
              <a:blipFill>
                <a:blip r:embed="rId18"/>
                <a:stretch>
                  <a:fillRect l="-9524" b="-5000"/>
                </a:stretch>
              </a:blip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1" name="Rectangle 150"/>
              <p:cNvSpPr/>
              <p:nvPr/>
            </p:nvSpPr>
            <p:spPr>
              <a:xfrm>
                <a:off x="6006408" y="3207625"/>
                <a:ext cx="228600" cy="228600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51" name="Rectangle 15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6408" y="3207625"/>
                <a:ext cx="228600" cy="228600"/>
              </a:xfrm>
              <a:prstGeom prst="rect">
                <a:avLst/>
              </a:prstGeom>
              <a:blipFill>
                <a:blip r:embed="rId19"/>
                <a:stretch>
                  <a:fillRect l="-14286" b="-30000"/>
                </a:stretch>
              </a:blip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Rectangle 151"/>
              <p:cNvSpPr/>
              <p:nvPr/>
            </p:nvSpPr>
            <p:spPr>
              <a:xfrm>
                <a:off x="5334000" y="3581400"/>
                <a:ext cx="228600" cy="228600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𝑧</m:t>
                          </m:r>
                        </m:e>
                      </m:acc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52" name="Rectangle 15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0" y="3581400"/>
                <a:ext cx="228600" cy="22860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080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" grpId="0"/>
      <p:bldP spid="143" grpId="0"/>
      <p:bldP spid="144" grpId="0"/>
      <p:bldP spid="145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𝑘</m:t>
                    </m:r>
                  </m:oMath>
                </a14:m>
                <a:r>
                  <a:rPr lang="en-US" dirty="0"/>
                  <a:t>Clique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⇒</m:t>
                    </m:r>
                  </m:oMath>
                </a14:m>
                <a:r>
                  <a:rPr lang="en-US" dirty="0"/>
                  <a:t> Satisfying Assignment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1">
                <a:blip r:embed="rId2"/>
                <a:stretch>
                  <a:fillRect b="-8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78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828800" y="1465279"/>
                <a:ext cx="854426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4F81BD"/>
                              </a:solidFill>
                              <a:latin typeface="Cambria Math"/>
                            </a:rPr>
                            <m:t>𝑥</m:t>
                          </m:r>
                          <m:r>
                            <a:rPr lang="en-US" sz="2400" i="1">
                              <a:latin typeface="Cambria Math"/>
                            </a:rPr>
                            <m:t>∨</m:t>
                          </m:r>
                          <m:r>
                            <a:rPr lang="en-US" sz="2400" i="1">
                              <a:solidFill>
                                <a:srgbClr val="4F81BD"/>
                              </a:solidFill>
                              <a:latin typeface="Cambria Math"/>
                            </a:rPr>
                            <m:t>𝑦</m:t>
                          </m:r>
                          <m:r>
                            <a:rPr lang="en-US" sz="2400" i="1">
                              <a:latin typeface="Cambria Math"/>
                            </a:rPr>
                            <m:t>∨</m:t>
                          </m:r>
                          <m:r>
                            <a:rPr lang="en-US" sz="2400" i="1">
                              <a:solidFill>
                                <a:srgbClr val="4F81BD"/>
                              </a:solidFill>
                              <a:latin typeface="Cambria Math"/>
                            </a:rPr>
                            <m:t>𝑧</m:t>
                          </m:r>
                        </m:e>
                      </m:d>
                      <m:r>
                        <a:rPr lang="en-US" sz="2400" i="1">
                          <a:latin typeface="Cambria Math"/>
                        </a:rPr>
                        <m:t>∧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4F81BD"/>
                              </a:solidFill>
                              <a:latin typeface="Cambria Math"/>
                            </a:rPr>
                            <m:t>𝑥</m:t>
                          </m:r>
                          <m:r>
                            <a:rPr lang="en-US" sz="2400" i="1">
                              <a:latin typeface="Cambria Math"/>
                            </a:rPr>
                            <m:t>∨</m:t>
                          </m:r>
                          <m:acc>
                            <m:accPr>
                              <m:chr m:val="̅"/>
                              <m:ctrlPr>
                                <a:rPr lang="en-US" sz="2400" i="1">
                                  <a:solidFill>
                                    <a:srgbClr val="4F81B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4F81BD"/>
                                  </a:solidFill>
                                  <a:latin typeface="Cambria Math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sz="2400" i="1">
                              <a:latin typeface="Cambria Math"/>
                            </a:rPr>
                            <m:t>∨</m:t>
                          </m:r>
                          <m:r>
                            <a:rPr lang="en-US" sz="2400" i="1">
                              <a:solidFill>
                                <a:srgbClr val="4F81BD"/>
                              </a:solidFill>
                              <a:latin typeface="Cambria Math"/>
                            </a:rPr>
                            <m:t>𝑦</m:t>
                          </m:r>
                        </m:e>
                      </m:d>
                      <m:r>
                        <a:rPr lang="en-US" sz="2400" i="1">
                          <a:latin typeface="Cambria Math"/>
                        </a:rPr>
                        <m:t>∧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4F81BD"/>
                              </a:solidFill>
                              <a:latin typeface="Cambria Math"/>
                            </a:rPr>
                            <m:t>𝑢</m:t>
                          </m:r>
                          <m:r>
                            <a:rPr lang="en-US" sz="2400" i="1">
                              <a:latin typeface="Cambria Math"/>
                            </a:rPr>
                            <m:t>∨</m:t>
                          </m:r>
                          <m:r>
                            <a:rPr lang="en-US" sz="2400" i="1">
                              <a:solidFill>
                                <a:srgbClr val="4F81BD"/>
                              </a:solidFill>
                              <a:latin typeface="Cambria Math"/>
                            </a:rPr>
                            <m:t>𝑦</m:t>
                          </m:r>
                          <m:r>
                            <a:rPr lang="en-US" sz="2400" i="1">
                              <a:latin typeface="Cambria Math"/>
                            </a:rPr>
                            <m:t>∨</m:t>
                          </m:r>
                          <m:acc>
                            <m:accPr>
                              <m:chr m:val="̅"/>
                              <m:ctrlPr>
                                <a:rPr lang="en-US" sz="2400" i="1">
                                  <a:solidFill>
                                    <a:srgbClr val="4F81B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4F81BD"/>
                                  </a:solidFill>
                                  <a:latin typeface="Cambria Math"/>
                                </a:rPr>
                                <m:t>𝑧</m:t>
                              </m:r>
                            </m:e>
                          </m:acc>
                        </m:e>
                      </m:d>
                      <m:r>
                        <a:rPr lang="en-US" sz="2400" i="1">
                          <a:latin typeface="Cambria Math"/>
                        </a:rPr>
                        <m:t>∧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4F81BD"/>
                              </a:solidFill>
                              <a:latin typeface="Cambria Math"/>
                            </a:rPr>
                            <m:t>𝑧</m:t>
                          </m:r>
                          <m:r>
                            <a:rPr lang="en-US" sz="2400" i="1">
                              <a:latin typeface="Cambria Math"/>
                            </a:rPr>
                            <m:t>∨</m:t>
                          </m:r>
                          <m:acc>
                            <m:accPr>
                              <m:chr m:val="̅"/>
                              <m:ctrlPr>
                                <a:rPr lang="en-US" sz="2400" i="1">
                                  <a:solidFill>
                                    <a:srgbClr val="4F81B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4F81BD"/>
                                  </a:solidFill>
                                  <a:latin typeface="Cambria Math"/>
                                </a:rPr>
                                <m:t>𝑥</m:t>
                              </m:r>
                            </m:e>
                          </m:acc>
                          <m:r>
                            <a:rPr lang="en-US" sz="2400" i="1">
                              <a:latin typeface="Cambria Math"/>
                            </a:rPr>
                            <m:t>∨</m:t>
                          </m:r>
                          <m:r>
                            <a:rPr lang="en-US" sz="2400" i="1">
                              <a:solidFill>
                                <a:srgbClr val="4F81BD"/>
                              </a:solidFill>
                              <a:latin typeface="Cambria Math"/>
                            </a:rPr>
                            <m:t>𝑢</m:t>
                          </m:r>
                        </m:e>
                      </m:d>
                      <m:r>
                        <a:rPr lang="en-US" sz="2400" i="1">
                          <a:latin typeface="Cambria Math"/>
                        </a:rPr>
                        <m:t>∧(</m:t>
                      </m:r>
                      <m:acc>
                        <m:accPr>
                          <m:chr m:val="̅"/>
                          <m:ctrlPr>
                            <a:rPr lang="en-US" sz="2400" i="1">
                              <a:solidFill>
                                <a:srgbClr val="4F81BD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rgbClr val="4F81BD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</m:acc>
                      <m:r>
                        <a:rPr lang="en-US" sz="2400" i="1">
                          <a:latin typeface="Cambria Math"/>
                        </a:rPr>
                        <m:t>∨</m:t>
                      </m:r>
                      <m:acc>
                        <m:accPr>
                          <m:chr m:val="̅"/>
                          <m:ctrlPr>
                            <a:rPr lang="en-US" sz="2400" i="1">
                              <a:solidFill>
                                <a:srgbClr val="4F81BD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rgbClr val="4F81BD"/>
                              </a:solidFill>
                              <a:latin typeface="Cambria Math"/>
                            </a:rPr>
                            <m:t>𝑦</m:t>
                          </m:r>
                        </m:e>
                      </m:acc>
                      <m:r>
                        <a:rPr lang="en-US" sz="2400" i="1">
                          <a:latin typeface="Cambria Math"/>
                        </a:rPr>
                        <m:t>∨</m:t>
                      </m:r>
                      <m:acc>
                        <m:accPr>
                          <m:chr m:val="̅"/>
                          <m:ctrlPr>
                            <a:rPr lang="en-US" sz="2400" i="1">
                              <a:solidFill>
                                <a:srgbClr val="4F81BD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rgbClr val="4F81BD"/>
                              </a:solidFill>
                              <a:latin typeface="Cambria Math"/>
                            </a:rPr>
                            <m:t>𝑧</m:t>
                          </m:r>
                        </m:e>
                      </m:acc>
                      <m:r>
                        <a:rPr lang="en-US" sz="2400" i="1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8800" y="1465279"/>
                <a:ext cx="8544262" cy="461665"/>
              </a:xfrm>
              <a:prstGeom prst="rect">
                <a:avLst/>
              </a:prstGeom>
              <a:blipFill>
                <a:blip r:embed="rId3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/>
              <p:cNvSpPr txBox="1"/>
              <p:nvPr/>
            </p:nvSpPr>
            <p:spPr>
              <a:xfrm>
                <a:off x="620210" y="4230509"/>
                <a:ext cx="10352590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There are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/>
                      </a:rPr>
                      <m:t>𝑘</m:t>
                    </m:r>
                  </m:oMath>
                </a14:m>
                <a:r>
                  <a:rPr lang="en-US" sz="2800" dirty="0"/>
                  <a:t> triplets in the graph, and no two nodes in the same triplet are adjacent</a:t>
                </a:r>
              </a:p>
            </p:txBody>
          </p:sp>
        </mc:Choice>
        <mc:Fallback xmlns="">
          <p:sp>
            <p:nvSpPr>
              <p:cNvPr id="41" name="TextBox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210" y="4230509"/>
                <a:ext cx="10352590" cy="954107"/>
              </a:xfrm>
              <a:prstGeom prst="rect">
                <a:avLst/>
              </a:prstGeom>
              <a:blipFill>
                <a:blip r:embed="rId4"/>
                <a:stretch>
                  <a:fillRect l="-1225" t="-6579" r="-1225" b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/>
              <p:cNvSpPr txBox="1"/>
              <p:nvPr/>
            </p:nvSpPr>
            <p:spPr>
              <a:xfrm>
                <a:off x="7391975" y="1979551"/>
                <a:ext cx="1638013" cy="15696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/>
                        </a:rPr>
                        <m:t>𝒙</m:t>
                      </m:r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/>
                        </a:rPr>
                        <m:t>=</m:t>
                      </m:r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/>
                        </a:rPr>
                        <m:t>𝒕𝒓𝒖𝒆</m:t>
                      </m:r>
                    </m:oMath>
                  </m:oMathPara>
                </a14:m>
                <a:endParaRPr lang="en-US" sz="2400" b="1" dirty="0">
                  <a:solidFill>
                    <a:srgbClr val="7030A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/>
                        </a:rPr>
                        <m:t>𝒚</m:t>
                      </m:r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/>
                        </a:rPr>
                        <m:t>=</m:t>
                      </m:r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/>
                        </a:rPr>
                        <m:t>𝒇𝒂𝒍𝒔𝒆</m:t>
                      </m:r>
                    </m:oMath>
                  </m:oMathPara>
                </a14:m>
                <a:endParaRPr lang="en-US" sz="2400" b="1" dirty="0">
                  <a:solidFill>
                    <a:srgbClr val="7030A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/>
                        </a:rPr>
                        <m:t>𝒛</m:t>
                      </m:r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/>
                        </a:rPr>
                        <m:t>=</m:t>
                      </m:r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/>
                        </a:rPr>
                        <m:t>𝒇𝒂𝒍𝒔𝒆</m:t>
                      </m:r>
                    </m:oMath>
                  </m:oMathPara>
                </a14:m>
                <a:endParaRPr lang="en-US" sz="2400" b="1" dirty="0">
                  <a:solidFill>
                    <a:srgbClr val="7030A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/>
                        </a:rPr>
                        <m:t>𝒖</m:t>
                      </m:r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/>
                        </a:rPr>
                        <m:t>=</m:t>
                      </m:r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/>
                        </a:rPr>
                        <m:t>𝒕𝒓𝒖𝒆</m:t>
                      </m:r>
                    </m:oMath>
                  </m:oMathPara>
                </a14:m>
                <a:endParaRPr lang="en-US" sz="2400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61" name="TextBox 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1975" y="1979551"/>
                <a:ext cx="1638013" cy="156966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Rectangle 58"/>
              <p:cNvSpPr/>
              <p:nvPr/>
            </p:nvSpPr>
            <p:spPr>
              <a:xfrm>
                <a:off x="3214852" y="2656489"/>
                <a:ext cx="228600" cy="2286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bg1"/>
                          </a:solidFill>
                          <a:latin typeface="Cambria Math"/>
                        </a:rPr>
                        <m:t>𝑥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9" name="Rectangle 5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4852" y="2656489"/>
                <a:ext cx="228600" cy="228600"/>
              </a:xfrm>
              <a:prstGeom prst="rect">
                <a:avLst/>
              </a:prstGeom>
              <a:blipFill>
                <a:blip r:embed="rId6"/>
                <a:stretch>
                  <a:fillRect l="-10000"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tangle 61"/>
              <p:cNvSpPr/>
              <p:nvPr/>
            </p:nvSpPr>
            <p:spPr>
              <a:xfrm>
                <a:off x="3214852" y="3467100"/>
                <a:ext cx="228600" cy="228600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bg1"/>
                          </a:solidFill>
                          <a:latin typeface="Cambria Math"/>
                        </a:rPr>
                        <m:t>𝑦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2" name="Rectangle 6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4852" y="3467100"/>
                <a:ext cx="228600" cy="228600"/>
              </a:xfrm>
              <a:prstGeom prst="rect">
                <a:avLst/>
              </a:prstGeom>
              <a:blipFill>
                <a:blip r:embed="rId7"/>
                <a:stretch>
                  <a:fillRect l="-20000" b="-33333"/>
                </a:stretch>
              </a:blip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Rectangle 62"/>
              <p:cNvSpPr/>
              <p:nvPr/>
            </p:nvSpPr>
            <p:spPr>
              <a:xfrm>
                <a:off x="3200400" y="3045371"/>
                <a:ext cx="228600" cy="228600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bg1"/>
                          </a:solidFill>
                          <a:latin typeface="Cambria Math"/>
                        </a:rPr>
                        <m:t>𝑧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3" name="Rectangle 6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0400" y="3045371"/>
                <a:ext cx="228600" cy="22860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Rectangle 63"/>
              <p:cNvSpPr/>
              <p:nvPr/>
            </p:nvSpPr>
            <p:spPr>
              <a:xfrm>
                <a:off x="3733800" y="2286000"/>
                <a:ext cx="228600" cy="228600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bg1"/>
                          </a:solidFill>
                          <a:latin typeface="Cambria Math"/>
                        </a:rPr>
                        <m:t>𝑥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4" name="Rectangle 6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3800" y="2286000"/>
                <a:ext cx="228600" cy="228600"/>
              </a:xfrm>
              <a:prstGeom prst="rect">
                <a:avLst/>
              </a:prstGeom>
              <a:blipFill>
                <a:blip r:embed="rId9"/>
                <a:stretch>
                  <a:fillRect l="-9524" b="-4762"/>
                </a:stretch>
              </a:blip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tangle 64"/>
              <p:cNvSpPr/>
              <p:nvPr/>
            </p:nvSpPr>
            <p:spPr>
              <a:xfrm>
                <a:off x="4677103" y="2286000"/>
                <a:ext cx="228600" cy="2286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5" name="Rectangle 6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7103" y="2286000"/>
                <a:ext cx="228600" cy="228600"/>
              </a:xfrm>
              <a:prstGeom prst="rect">
                <a:avLst/>
              </a:prstGeom>
              <a:blipFill>
                <a:blip r:embed="rId10"/>
                <a:stretch>
                  <a:fillRect l="-14286" b="-28571"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ectangle 65"/>
              <p:cNvSpPr/>
              <p:nvPr/>
            </p:nvSpPr>
            <p:spPr>
              <a:xfrm>
                <a:off x="4229100" y="2286000"/>
                <a:ext cx="228600" cy="228600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bg1"/>
                          </a:solidFill>
                          <a:latin typeface="Cambria Math"/>
                        </a:rPr>
                        <m:t>𝑦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6" name="Rectangle 6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9100" y="2286000"/>
                <a:ext cx="228600" cy="228600"/>
              </a:xfrm>
              <a:prstGeom prst="rect">
                <a:avLst/>
              </a:prstGeom>
              <a:blipFill>
                <a:blip r:embed="rId11"/>
                <a:stretch>
                  <a:fillRect l="-19048" b="-28571"/>
                </a:stretch>
              </a:blip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Rectangle 66"/>
              <p:cNvSpPr/>
              <p:nvPr/>
            </p:nvSpPr>
            <p:spPr>
              <a:xfrm>
                <a:off x="4677103" y="3810000"/>
                <a:ext cx="228600" cy="228600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bg1"/>
                          </a:solidFill>
                          <a:latin typeface="Cambria Math"/>
                        </a:rPr>
                        <m:t>𝑢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7" name="Rectangle 6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7103" y="3810000"/>
                <a:ext cx="228600" cy="228600"/>
              </a:xfrm>
              <a:prstGeom prst="rect">
                <a:avLst/>
              </a:prstGeom>
              <a:blipFill>
                <a:blip r:embed="rId12"/>
                <a:stretch>
                  <a:fillRect l="-4762" b="-4762"/>
                </a:stretch>
              </a:blip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Rectangle 67"/>
              <p:cNvSpPr/>
              <p:nvPr/>
            </p:nvSpPr>
            <p:spPr>
              <a:xfrm>
                <a:off x="3733800" y="3810000"/>
                <a:ext cx="228600" cy="228600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bg1"/>
                          </a:solidFill>
                          <a:latin typeface="Cambria Math"/>
                        </a:rPr>
                        <m:t>𝑦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8" name="Rectangle 6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3800" y="3810000"/>
                <a:ext cx="228600" cy="228600"/>
              </a:xfrm>
              <a:prstGeom prst="rect">
                <a:avLst/>
              </a:prstGeom>
              <a:blipFill>
                <a:blip r:embed="rId13"/>
                <a:stretch>
                  <a:fillRect l="-19048" b="-28571"/>
                </a:stretch>
              </a:blip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ectangle 68"/>
              <p:cNvSpPr/>
              <p:nvPr/>
            </p:nvSpPr>
            <p:spPr>
              <a:xfrm>
                <a:off x="4206766" y="3810000"/>
                <a:ext cx="228600" cy="2286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𝑧</m:t>
                          </m:r>
                        </m:e>
                      </m:acc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9" name="Rectangle 6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6766" y="3810000"/>
                <a:ext cx="228600" cy="22860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0" name="Straight Connector 69"/>
          <p:cNvCxnSpPr>
            <a:stCxn id="59" idx="3"/>
            <a:endCxn id="64" idx="2"/>
          </p:cNvCxnSpPr>
          <p:nvPr/>
        </p:nvCxnSpPr>
        <p:spPr>
          <a:xfrm flipV="1">
            <a:off x="3443452" y="2514601"/>
            <a:ext cx="404648" cy="256189"/>
          </a:xfrm>
          <a:prstGeom prst="line">
            <a:avLst/>
          </a:prstGeom>
          <a:ln w="38100">
            <a:solidFill>
              <a:srgbClr val="FF33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>
            <a:stCxn id="59" idx="3"/>
            <a:endCxn id="66" idx="2"/>
          </p:cNvCxnSpPr>
          <p:nvPr/>
        </p:nvCxnSpPr>
        <p:spPr>
          <a:xfrm flipV="1">
            <a:off x="3443452" y="2514601"/>
            <a:ext cx="899948" cy="256189"/>
          </a:xfrm>
          <a:prstGeom prst="line">
            <a:avLst/>
          </a:prstGeom>
          <a:ln w="38100">
            <a:solidFill>
              <a:srgbClr val="FF33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>
            <a:stCxn id="59" idx="3"/>
            <a:endCxn id="65" idx="2"/>
          </p:cNvCxnSpPr>
          <p:nvPr/>
        </p:nvCxnSpPr>
        <p:spPr>
          <a:xfrm flipV="1">
            <a:off x="3443453" y="2514601"/>
            <a:ext cx="1347951" cy="256189"/>
          </a:xfrm>
          <a:prstGeom prst="line">
            <a:avLst/>
          </a:prstGeom>
          <a:ln w="38100">
            <a:solidFill>
              <a:srgbClr val="FF33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>
            <a:stCxn id="59" idx="3"/>
            <a:endCxn id="68" idx="0"/>
          </p:cNvCxnSpPr>
          <p:nvPr/>
        </p:nvCxnSpPr>
        <p:spPr>
          <a:xfrm>
            <a:off x="3443452" y="2770790"/>
            <a:ext cx="404648" cy="1039211"/>
          </a:xfrm>
          <a:prstGeom prst="line">
            <a:avLst/>
          </a:prstGeom>
          <a:ln w="38100">
            <a:solidFill>
              <a:srgbClr val="FF33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>
            <a:stCxn id="59" idx="3"/>
            <a:endCxn id="69" idx="0"/>
          </p:cNvCxnSpPr>
          <p:nvPr/>
        </p:nvCxnSpPr>
        <p:spPr>
          <a:xfrm>
            <a:off x="3443452" y="2770790"/>
            <a:ext cx="877614" cy="1039211"/>
          </a:xfrm>
          <a:prstGeom prst="line">
            <a:avLst/>
          </a:prstGeom>
          <a:ln w="38100">
            <a:solidFill>
              <a:srgbClr val="FF33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>
            <a:stCxn id="59" idx="3"/>
            <a:endCxn id="67" idx="0"/>
          </p:cNvCxnSpPr>
          <p:nvPr/>
        </p:nvCxnSpPr>
        <p:spPr>
          <a:xfrm>
            <a:off x="3443453" y="2770790"/>
            <a:ext cx="1347951" cy="1039211"/>
          </a:xfrm>
          <a:prstGeom prst="line">
            <a:avLst/>
          </a:prstGeom>
          <a:ln w="38100">
            <a:solidFill>
              <a:srgbClr val="FF33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>
            <a:stCxn id="63" idx="3"/>
            <a:endCxn id="64" idx="2"/>
          </p:cNvCxnSpPr>
          <p:nvPr/>
        </p:nvCxnSpPr>
        <p:spPr>
          <a:xfrm flipV="1">
            <a:off x="3429000" y="2514601"/>
            <a:ext cx="419100" cy="645071"/>
          </a:xfrm>
          <a:prstGeom prst="line">
            <a:avLst/>
          </a:prstGeom>
          <a:ln w="38100">
            <a:solidFill>
              <a:srgbClr val="FF33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>
            <a:stCxn id="63" idx="3"/>
            <a:endCxn id="66" idx="2"/>
          </p:cNvCxnSpPr>
          <p:nvPr/>
        </p:nvCxnSpPr>
        <p:spPr>
          <a:xfrm flipV="1">
            <a:off x="3429000" y="2514601"/>
            <a:ext cx="914400" cy="645071"/>
          </a:xfrm>
          <a:prstGeom prst="line">
            <a:avLst/>
          </a:prstGeom>
          <a:ln w="38100">
            <a:solidFill>
              <a:srgbClr val="FF33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>
            <a:stCxn id="63" idx="3"/>
            <a:endCxn id="65" idx="2"/>
          </p:cNvCxnSpPr>
          <p:nvPr/>
        </p:nvCxnSpPr>
        <p:spPr>
          <a:xfrm flipV="1">
            <a:off x="3429001" y="2514601"/>
            <a:ext cx="1362403" cy="645071"/>
          </a:xfrm>
          <a:prstGeom prst="line">
            <a:avLst/>
          </a:prstGeom>
          <a:ln w="38100">
            <a:solidFill>
              <a:srgbClr val="FF33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>
            <a:stCxn id="63" idx="3"/>
            <a:endCxn id="68" idx="0"/>
          </p:cNvCxnSpPr>
          <p:nvPr/>
        </p:nvCxnSpPr>
        <p:spPr>
          <a:xfrm>
            <a:off x="3429000" y="3159672"/>
            <a:ext cx="419100" cy="650329"/>
          </a:xfrm>
          <a:prstGeom prst="line">
            <a:avLst/>
          </a:prstGeom>
          <a:ln w="38100">
            <a:solidFill>
              <a:srgbClr val="FF33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>
            <a:stCxn id="63" idx="3"/>
            <a:endCxn id="67" idx="0"/>
          </p:cNvCxnSpPr>
          <p:nvPr/>
        </p:nvCxnSpPr>
        <p:spPr>
          <a:xfrm>
            <a:off x="3429001" y="3159672"/>
            <a:ext cx="1362403" cy="650329"/>
          </a:xfrm>
          <a:prstGeom prst="line">
            <a:avLst/>
          </a:prstGeom>
          <a:ln w="38100">
            <a:solidFill>
              <a:srgbClr val="FF33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>
            <a:stCxn id="62" idx="3"/>
            <a:endCxn id="64" idx="2"/>
          </p:cNvCxnSpPr>
          <p:nvPr/>
        </p:nvCxnSpPr>
        <p:spPr>
          <a:xfrm flipV="1">
            <a:off x="3443452" y="2514600"/>
            <a:ext cx="404648" cy="1066800"/>
          </a:xfrm>
          <a:prstGeom prst="line">
            <a:avLst/>
          </a:prstGeom>
          <a:ln w="38100">
            <a:solidFill>
              <a:srgbClr val="FF33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>
            <a:stCxn id="62" idx="3"/>
            <a:endCxn id="66" idx="2"/>
          </p:cNvCxnSpPr>
          <p:nvPr/>
        </p:nvCxnSpPr>
        <p:spPr>
          <a:xfrm flipV="1">
            <a:off x="3443452" y="2514600"/>
            <a:ext cx="899948" cy="1066800"/>
          </a:xfrm>
          <a:prstGeom prst="line">
            <a:avLst/>
          </a:prstGeom>
          <a:ln w="38100">
            <a:solidFill>
              <a:srgbClr val="FF33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>
            <a:stCxn id="62" idx="3"/>
            <a:endCxn id="68" idx="0"/>
          </p:cNvCxnSpPr>
          <p:nvPr/>
        </p:nvCxnSpPr>
        <p:spPr>
          <a:xfrm>
            <a:off x="3443452" y="3581400"/>
            <a:ext cx="404648" cy="228600"/>
          </a:xfrm>
          <a:prstGeom prst="line">
            <a:avLst/>
          </a:prstGeom>
          <a:ln w="38100">
            <a:solidFill>
              <a:srgbClr val="FF33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>
            <a:stCxn id="62" idx="3"/>
            <a:endCxn id="69" idx="0"/>
          </p:cNvCxnSpPr>
          <p:nvPr/>
        </p:nvCxnSpPr>
        <p:spPr>
          <a:xfrm>
            <a:off x="3443452" y="3581400"/>
            <a:ext cx="877614" cy="228600"/>
          </a:xfrm>
          <a:prstGeom prst="line">
            <a:avLst/>
          </a:prstGeom>
          <a:ln w="38100">
            <a:solidFill>
              <a:srgbClr val="FF33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>
            <a:stCxn id="62" idx="3"/>
            <a:endCxn id="67" idx="0"/>
          </p:cNvCxnSpPr>
          <p:nvPr/>
        </p:nvCxnSpPr>
        <p:spPr>
          <a:xfrm>
            <a:off x="3443453" y="3581400"/>
            <a:ext cx="1347951" cy="228600"/>
          </a:xfrm>
          <a:prstGeom prst="line">
            <a:avLst/>
          </a:prstGeom>
          <a:ln w="38100">
            <a:solidFill>
              <a:srgbClr val="FF33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Rectangle 85"/>
              <p:cNvSpPr/>
              <p:nvPr/>
            </p:nvSpPr>
            <p:spPr>
              <a:xfrm>
                <a:off x="5825612" y="2495550"/>
                <a:ext cx="228600" cy="228600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bg1"/>
                          </a:solidFill>
                          <a:latin typeface="Cambria Math"/>
                        </a:rPr>
                        <m:t>𝑧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6" name="Rectangle 8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5612" y="2495550"/>
                <a:ext cx="228600" cy="228600"/>
              </a:xfrm>
              <a:prstGeom prst="rect">
                <a:avLst/>
              </a:prstGeom>
              <a:blipFill>
                <a:blip r:embed="rId15"/>
                <a:stretch>
                  <a:fillRect l="-4762"/>
                </a:stretch>
              </a:blip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Rectangle 86"/>
              <p:cNvSpPr/>
              <p:nvPr/>
            </p:nvSpPr>
            <p:spPr>
              <a:xfrm>
                <a:off x="6172200" y="2751740"/>
                <a:ext cx="228600" cy="228600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7" name="Rectangle 8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2200" y="2751740"/>
                <a:ext cx="228600" cy="228600"/>
              </a:xfrm>
              <a:prstGeom prst="rect">
                <a:avLst/>
              </a:prstGeom>
              <a:blipFill>
                <a:blip r:embed="rId16"/>
                <a:stretch>
                  <a:fillRect l="-9524"/>
                </a:stretch>
              </a:blip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Rectangle 87"/>
              <p:cNvSpPr/>
              <p:nvPr/>
            </p:nvSpPr>
            <p:spPr>
              <a:xfrm>
                <a:off x="5499792" y="2209800"/>
                <a:ext cx="228600" cy="2286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bg1"/>
                          </a:solidFill>
                          <a:latin typeface="Cambria Math"/>
                        </a:rPr>
                        <m:t>𝑢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8" name="Rectangle 8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9792" y="2209800"/>
                <a:ext cx="228600" cy="228600"/>
              </a:xfrm>
              <a:prstGeom prst="rect">
                <a:avLst/>
              </a:prstGeom>
              <a:blipFill>
                <a:blip r:embed="rId17"/>
                <a:stretch>
                  <a:fillRect l="-15000"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Rectangle 88"/>
              <p:cNvSpPr/>
              <p:nvPr/>
            </p:nvSpPr>
            <p:spPr>
              <a:xfrm>
                <a:off x="5697920" y="3522935"/>
                <a:ext cx="228600" cy="228600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𝑢</m:t>
                          </m:r>
                        </m:e>
                      </m:acc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9" name="Rectangle 8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7920" y="3522935"/>
                <a:ext cx="228600" cy="228600"/>
              </a:xfrm>
              <a:prstGeom prst="rect">
                <a:avLst/>
              </a:prstGeom>
              <a:blipFill>
                <a:blip r:embed="rId18"/>
                <a:stretch>
                  <a:fillRect l="-9524" b="-5000"/>
                </a:stretch>
              </a:blip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Rectangle 89"/>
              <p:cNvSpPr/>
              <p:nvPr/>
            </p:nvSpPr>
            <p:spPr>
              <a:xfrm>
                <a:off x="6006408" y="3360025"/>
                <a:ext cx="228600" cy="228600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0" name="Rectangle 8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6408" y="3360025"/>
                <a:ext cx="228600" cy="228600"/>
              </a:xfrm>
              <a:prstGeom prst="rect">
                <a:avLst/>
              </a:prstGeom>
              <a:blipFill>
                <a:blip r:embed="rId19"/>
                <a:stretch>
                  <a:fillRect l="-14286" b="-30000"/>
                </a:stretch>
              </a:blip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Rectangle 90"/>
              <p:cNvSpPr/>
              <p:nvPr/>
            </p:nvSpPr>
            <p:spPr>
              <a:xfrm>
                <a:off x="5334000" y="3733800"/>
                <a:ext cx="228600" cy="2286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𝑧</m:t>
                          </m:r>
                        </m:e>
                      </m:acc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1" name="Rectangle 9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0" y="3733800"/>
                <a:ext cx="228600" cy="22860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/>
              <p:cNvSpPr txBox="1"/>
              <p:nvPr/>
            </p:nvSpPr>
            <p:spPr>
              <a:xfrm>
                <a:off x="620210" y="5196252"/>
                <a:ext cx="1035259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To have a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/>
                      </a:rPr>
                      <m:t>𝑘</m:t>
                    </m:r>
                  </m:oMath>
                </a14:m>
                <a:r>
                  <a:rPr lang="en-US" sz="2800" dirty="0"/>
                  <a:t>-Clique, must have one node from each triplet</a:t>
                </a:r>
              </a:p>
            </p:txBody>
          </p:sp>
        </mc:Choice>
        <mc:Fallback xmlns="">
          <p:sp>
            <p:nvSpPr>
              <p:cNvPr id="92" name="TextBox 9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210" y="5196252"/>
                <a:ext cx="10352590" cy="523220"/>
              </a:xfrm>
              <a:prstGeom prst="rect">
                <a:avLst/>
              </a:prstGeom>
              <a:blipFill>
                <a:blip r:embed="rId21"/>
                <a:stretch>
                  <a:fillRect l="-1225" t="-9524" b="-309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3" name="TextBox 92"/>
          <p:cNvSpPr txBox="1"/>
          <p:nvPr/>
        </p:nvSpPr>
        <p:spPr>
          <a:xfrm>
            <a:off x="620210" y="5731108"/>
            <a:ext cx="103525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Cannot select a node for both a variable and its negation</a:t>
            </a:r>
          </a:p>
        </p:txBody>
      </p:sp>
      <p:sp>
        <p:nvSpPr>
          <p:cNvPr id="94" name="TextBox 93"/>
          <p:cNvSpPr txBox="1"/>
          <p:nvPr/>
        </p:nvSpPr>
        <p:spPr>
          <a:xfrm>
            <a:off x="620210" y="6265965"/>
            <a:ext cx="103525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Therefore selection of nodes is a satisfying assignment</a:t>
            </a:r>
          </a:p>
        </p:txBody>
      </p:sp>
    </p:spTree>
    <p:extLst>
      <p:ext uri="{BB962C8B-B14F-4D97-AF65-F5344CB8AC3E}">
        <p14:creationId xmlns:p14="http://schemas.microsoft.com/office/powerpoint/2010/main" val="82015163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Satisfying Assignment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/>
                      </a:rPr>
                      <m:t>⇒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𝑘</m:t>
                    </m:r>
                  </m:oMath>
                </a14:m>
                <a:r>
                  <a:rPr lang="en-US" dirty="0"/>
                  <a:t>Clique 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t="-10606" b="-303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79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828800" y="1389079"/>
                <a:ext cx="854426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4F81BD"/>
                              </a:solidFill>
                              <a:latin typeface="Cambria Math"/>
                            </a:rPr>
                            <m:t>𝑥</m:t>
                          </m:r>
                          <m:r>
                            <a:rPr lang="en-US" sz="2400" i="1">
                              <a:latin typeface="Cambria Math"/>
                            </a:rPr>
                            <m:t>∨</m:t>
                          </m:r>
                          <m:r>
                            <a:rPr lang="en-US" sz="2400" i="1">
                              <a:solidFill>
                                <a:srgbClr val="4F81BD"/>
                              </a:solidFill>
                              <a:latin typeface="Cambria Math"/>
                            </a:rPr>
                            <m:t>𝑦</m:t>
                          </m:r>
                          <m:r>
                            <a:rPr lang="en-US" sz="2400" i="1">
                              <a:latin typeface="Cambria Math"/>
                            </a:rPr>
                            <m:t>∨</m:t>
                          </m:r>
                          <m:r>
                            <a:rPr lang="en-US" sz="2400" i="1">
                              <a:solidFill>
                                <a:srgbClr val="4F81BD"/>
                              </a:solidFill>
                              <a:latin typeface="Cambria Math"/>
                            </a:rPr>
                            <m:t>𝑧</m:t>
                          </m:r>
                        </m:e>
                      </m:d>
                      <m:r>
                        <a:rPr lang="en-US" sz="2400" i="1">
                          <a:latin typeface="Cambria Math"/>
                        </a:rPr>
                        <m:t>∧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4F81BD"/>
                              </a:solidFill>
                              <a:latin typeface="Cambria Math"/>
                            </a:rPr>
                            <m:t>𝑥</m:t>
                          </m:r>
                          <m:r>
                            <a:rPr lang="en-US" sz="2400" i="1">
                              <a:latin typeface="Cambria Math"/>
                            </a:rPr>
                            <m:t>∨</m:t>
                          </m:r>
                          <m:acc>
                            <m:accPr>
                              <m:chr m:val="̅"/>
                              <m:ctrlPr>
                                <a:rPr lang="en-US" sz="2400" i="1">
                                  <a:solidFill>
                                    <a:srgbClr val="4F81B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4F81BD"/>
                                  </a:solidFill>
                                  <a:latin typeface="Cambria Math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sz="2400" i="1">
                              <a:latin typeface="Cambria Math"/>
                            </a:rPr>
                            <m:t>∨</m:t>
                          </m:r>
                          <m:r>
                            <a:rPr lang="en-US" sz="2400" i="1">
                              <a:solidFill>
                                <a:srgbClr val="4F81BD"/>
                              </a:solidFill>
                              <a:latin typeface="Cambria Math"/>
                            </a:rPr>
                            <m:t>𝑦</m:t>
                          </m:r>
                        </m:e>
                      </m:d>
                      <m:r>
                        <a:rPr lang="en-US" sz="2400" i="1">
                          <a:latin typeface="Cambria Math"/>
                        </a:rPr>
                        <m:t>∧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4F81BD"/>
                              </a:solidFill>
                              <a:latin typeface="Cambria Math"/>
                            </a:rPr>
                            <m:t>𝑢</m:t>
                          </m:r>
                          <m:r>
                            <a:rPr lang="en-US" sz="2400" i="1">
                              <a:latin typeface="Cambria Math"/>
                            </a:rPr>
                            <m:t>∨</m:t>
                          </m:r>
                          <m:r>
                            <a:rPr lang="en-US" sz="2400" i="1">
                              <a:solidFill>
                                <a:srgbClr val="4F81BD"/>
                              </a:solidFill>
                              <a:latin typeface="Cambria Math"/>
                            </a:rPr>
                            <m:t>𝑦</m:t>
                          </m:r>
                          <m:r>
                            <a:rPr lang="en-US" sz="2400" i="1">
                              <a:latin typeface="Cambria Math"/>
                            </a:rPr>
                            <m:t>∨</m:t>
                          </m:r>
                          <m:acc>
                            <m:accPr>
                              <m:chr m:val="̅"/>
                              <m:ctrlPr>
                                <a:rPr lang="en-US" sz="2400" i="1">
                                  <a:solidFill>
                                    <a:srgbClr val="4F81B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4F81BD"/>
                                  </a:solidFill>
                                  <a:latin typeface="Cambria Math"/>
                                </a:rPr>
                                <m:t>𝑧</m:t>
                              </m:r>
                            </m:e>
                          </m:acc>
                        </m:e>
                      </m:d>
                      <m:r>
                        <a:rPr lang="en-US" sz="2400" i="1">
                          <a:latin typeface="Cambria Math"/>
                        </a:rPr>
                        <m:t>∧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4F81BD"/>
                              </a:solidFill>
                              <a:latin typeface="Cambria Math"/>
                            </a:rPr>
                            <m:t>𝑧</m:t>
                          </m:r>
                          <m:r>
                            <a:rPr lang="en-US" sz="2400" i="1">
                              <a:latin typeface="Cambria Math"/>
                            </a:rPr>
                            <m:t>∨</m:t>
                          </m:r>
                          <m:acc>
                            <m:accPr>
                              <m:chr m:val="̅"/>
                              <m:ctrlPr>
                                <a:rPr lang="en-US" sz="2400" i="1">
                                  <a:solidFill>
                                    <a:srgbClr val="4F81B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4F81BD"/>
                                  </a:solidFill>
                                  <a:latin typeface="Cambria Math"/>
                                </a:rPr>
                                <m:t>𝑥</m:t>
                              </m:r>
                            </m:e>
                          </m:acc>
                          <m:r>
                            <a:rPr lang="en-US" sz="2400" i="1">
                              <a:latin typeface="Cambria Math"/>
                            </a:rPr>
                            <m:t>∨</m:t>
                          </m:r>
                          <m:r>
                            <a:rPr lang="en-US" sz="2400" i="1">
                              <a:solidFill>
                                <a:srgbClr val="4F81BD"/>
                              </a:solidFill>
                              <a:latin typeface="Cambria Math"/>
                            </a:rPr>
                            <m:t>𝑢</m:t>
                          </m:r>
                        </m:e>
                      </m:d>
                      <m:r>
                        <a:rPr lang="en-US" sz="2400" i="1">
                          <a:latin typeface="Cambria Math"/>
                        </a:rPr>
                        <m:t>∧(</m:t>
                      </m:r>
                      <m:acc>
                        <m:accPr>
                          <m:chr m:val="̅"/>
                          <m:ctrlPr>
                            <a:rPr lang="en-US" sz="2400" i="1">
                              <a:solidFill>
                                <a:srgbClr val="4F81BD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rgbClr val="4F81BD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</m:acc>
                      <m:r>
                        <a:rPr lang="en-US" sz="2400" i="1">
                          <a:latin typeface="Cambria Math"/>
                        </a:rPr>
                        <m:t>∨</m:t>
                      </m:r>
                      <m:acc>
                        <m:accPr>
                          <m:chr m:val="̅"/>
                          <m:ctrlPr>
                            <a:rPr lang="en-US" sz="2400" i="1">
                              <a:solidFill>
                                <a:srgbClr val="4F81BD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rgbClr val="4F81BD"/>
                              </a:solidFill>
                              <a:latin typeface="Cambria Math"/>
                            </a:rPr>
                            <m:t>𝑦</m:t>
                          </m:r>
                        </m:e>
                      </m:acc>
                      <m:r>
                        <a:rPr lang="en-US" sz="2400" i="1">
                          <a:latin typeface="Cambria Math"/>
                        </a:rPr>
                        <m:t>∨</m:t>
                      </m:r>
                      <m:acc>
                        <m:accPr>
                          <m:chr m:val="̅"/>
                          <m:ctrlPr>
                            <a:rPr lang="en-US" sz="2400" i="1">
                              <a:solidFill>
                                <a:srgbClr val="4F81BD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rgbClr val="4F81BD"/>
                              </a:solidFill>
                              <a:latin typeface="Cambria Math"/>
                            </a:rPr>
                            <m:t>𝑧</m:t>
                          </m:r>
                        </m:e>
                      </m:acc>
                      <m:r>
                        <a:rPr lang="en-US" sz="2400" i="1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8800" y="1389079"/>
                <a:ext cx="8544262" cy="461665"/>
              </a:xfrm>
              <a:prstGeom prst="rect">
                <a:avLst/>
              </a:prstGeom>
              <a:blipFill>
                <a:blip r:embed="rId3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extBox 40"/>
          <p:cNvSpPr txBox="1"/>
          <p:nvPr/>
        </p:nvSpPr>
        <p:spPr>
          <a:xfrm>
            <a:off x="762126" y="4517045"/>
            <a:ext cx="103287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Select one node for a true variable from each clause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/>
              <p:cNvSpPr txBox="1"/>
              <p:nvPr/>
            </p:nvSpPr>
            <p:spPr>
              <a:xfrm>
                <a:off x="7391975" y="1903351"/>
                <a:ext cx="1638013" cy="15696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/>
                        </a:rPr>
                        <m:t>𝒙</m:t>
                      </m:r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/>
                        </a:rPr>
                        <m:t>=</m:t>
                      </m:r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/>
                        </a:rPr>
                        <m:t>𝒕𝒓𝒖𝒆</m:t>
                      </m:r>
                    </m:oMath>
                  </m:oMathPara>
                </a14:m>
                <a:endParaRPr lang="en-US" sz="2400" b="1" dirty="0">
                  <a:solidFill>
                    <a:srgbClr val="7030A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/>
                        </a:rPr>
                        <m:t>𝒚</m:t>
                      </m:r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/>
                        </a:rPr>
                        <m:t>=</m:t>
                      </m:r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/>
                        </a:rPr>
                        <m:t>𝒇𝒂𝒍𝒔𝒆</m:t>
                      </m:r>
                    </m:oMath>
                  </m:oMathPara>
                </a14:m>
                <a:endParaRPr lang="en-US" sz="2400" b="1" dirty="0">
                  <a:solidFill>
                    <a:srgbClr val="7030A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/>
                        </a:rPr>
                        <m:t>𝒛</m:t>
                      </m:r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/>
                        </a:rPr>
                        <m:t>=</m:t>
                      </m:r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/>
                        </a:rPr>
                        <m:t>𝒇𝒂𝒍𝒔𝒆</m:t>
                      </m:r>
                    </m:oMath>
                  </m:oMathPara>
                </a14:m>
                <a:endParaRPr lang="en-US" sz="2400" b="1" dirty="0">
                  <a:solidFill>
                    <a:srgbClr val="7030A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/>
                        </a:rPr>
                        <m:t>𝒖</m:t>
                      </m:r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/>
                        </a:rPr>
                        <m:t>=</m:t>
                      </m:r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/>
                        </a:rPr>
                        <m:t>𝒕𝒓𝒖𝒆</m:t>
                      </m:r>
                    </m:oMath>
                  </m:oMathPara>
                </a14:m>
                <a:endParaRPr lang="en-US" sz="2400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61" name="TextBox 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1975" y="1903351"/>
                <a:ext cx="1638013" cy="156966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Rectangle 58"/>
              <p:cNvSpPr/>
              <p:nvPr/>
            </p:nvSpPr>
            <p:spPr>
              <a:xfrm>
                <a:off x="3214852" y="2580289"/>
                <a:ext cx="228600" cy="2286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bg1"/>
                          </a:solidFill>
                          <a:latin typeface="Cambria Math"/>
                        </a:rPr>
                        <m:t>𝑥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9" name="Rectangle 5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4852" y="2580289"/>
                <a:ext cx="228600" cy="228600"/>
              </a:xfrm>
              <a:prstGeom prst="rect">
                <a:avLst/>
              </a:prstGeom>
              <a:blipFill>
                <a:blip r:embed="rId5"/>
                <a:stretch>
                  <a:fillRect l="-10000" b="-4762"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tangle 61"/>
              <p:cNvSpPr/>
              <p:nvPr/>
            </p:nvSpPr>
            <p:spPr>
              <a:xfrm>
                <a:off x="3214852" y="3390900"/>
                <a:ext cx="228600" cy="228600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bg1"/>
                          </a:solidFill>
                          <a:latin typeface="Cambria Math"/>
                        </a:rPr>
                        <m:t>𝑦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2" name="Rectangle 6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4852" y="3390900"/>
                <a:ext cx="228600" cy="228600"/>
              </a:xfrm>
              <a:prstGeom prst="rect">
                <a:avLst/>
              </a:prstGeom>
              <a:blipFill>
                <a:blip r:embed="rId6"/>
                <a:stretch>
                  <a:fillRect l="-20000" b="-28571"/>
                </a:stretch>
              </a:blip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Rectangle 62"/>
              <p:cNvSpPr/>
              <p:nvPr/>
            </p:nvSpPr>
            <p:spPr>
              <a:xfrm>
                <a:off x="3200400" y="2969171"/>
                <a:ext cx="228600" cy="228600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bg1"/>
                          </a:solidFill>
                          <a:latin typeface="Cambria Math"/>
                        </a:rPr>
                        <m:t>𝑧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3" name="Rectangle 6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0400" y="2969171"/>
                <a:ext cx="228600" cy="22860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Rectangle 63"/>
              <p:cNvSpPr/>
              <p:nvPr/>
            </p:nvSpPr>
            <p:spPr>
              <a:xfrm>
                <a:off x="3733800" y="2209800"/>
                <a:ext cx="228600" cy="228600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bg1"/>
                          </a:solidFill>
                          <a:latin typeface="Cambria Math"/>
                        </a:rPr>
                        <m:t>𝑥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4" name="Rectangle 6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3800" y="2209800"/>
                <a:ext cx="228600" cy="228600"/>
              </a:xfrm>
              <a:prstGeom prst="rect">
                <a:avLst/>
              </a:prstGeom>
              <a:blipFill>
                <a:blip r:embed="rId8"/>
                <a:stretch>
                  <a:fillRect l="-9524"/>
                </a:stretch>
              </a:blip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tangle 64"/>
              <p:cNvSpPr/>
              <p:nvPr/>
            </p:nvSpPr>
            <p:spPr>
              <a:xfrm>
                <a:off x="4677103" y="2209800"/>
                <a:ext cx="228600" cy="2286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5" name="Rectangle 6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7103" y="2209800"/>
                <a:ext cx="228600" cy="228600"/>
              </a:xfrm>
              <a:prstGeom prst="rect">
                <a:avLst/>
              </a:prstGeom>
              <a:blipFill>
                <a:blip r:embed="rId9"/>
                <a:stretch>
                  <a:fillRect l="-14286" b="-33333"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ectangle 65"/>
              <p:cNvSpPr/>
              <p:nvPr/>
            </p:nvSpPr>
            <p:spPr>
              <a:xfrm>
                <a:off x="4229100" y="2209800"/>
                <a:ext cx="228600" cy="228600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bg1"/>
                          </a:solidFill>
                          <a:latin typeface="Cambria Math"/>
                        </a:rPr>
                        <m:t>𝑦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6" name="Rectangle 6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9100" y="2209800"/>
                <a:ext cx="228600" cy="228600"/>
              </a:xfrm>
              <a:prstGeom prst="rect">
                <a:avLst/>
              </a:prstGeom>
              <a:blipFill>
                <a:blip r:embed="rId10"/>
                <a:stretch>
                  <a:fillRect l="-19048" b="-33333"/>
                </a:stretch>
              </a:blip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Rectangle 66"/>
              <p:cNvSpPr/>
              <p:nvPr/>
            </p:nvSpPr>
            <p:spPr>
              <a:xfrm>
                <a:off x="4677103" y="3733800"/>
                <a:ext cx="228600" cy="228600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bg1"/>
                          </a:solidFill>
                          <a:latin typeface="Cambria Math"/>
                        </a:rPr>
                        <m:t>𝑢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7" name="Rectangle 6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7103" y="3733800"/>
                <a:ext cx="228600" cy="228600"/>
              </a:xfrm>
              <a:prstGeom prst="rect">
                <a:avLst/>
              </a:prstGeom>
              <a:blipFill>
                <a:blip r:embed="rId11"/>
                <a:stretch>
                  <a:fillRect l="-4762"/>
                </a:stretch>
              </a:blip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Rectangle 67"/>
              <p:cNvSpPr/>
              <p:nvPr/>
            </p:nvSpPr>
            <p:spPr>
              <a:xfrm>
                <a:off x="3733800" y="3733800"/>
                <a:ext cx="228600" cy="228600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bg1"/>
                          </a:solidFill>
                          <a:latin typeface="Cambria Math"/>
                        </a:rPr>
                        <m:t>𝑦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8" name="Rectangle 6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3800" y="3733800"/>
                <a:ext cx="228600" cy="228600"/>
              </a:xfrm>
              <a:prstGeom prst="rect">
                <a:avLst/>
              </a:prstGeom>
              <a:blipFill>
                <a:blip r:embed="rId12"/>
                <a:stretch>
                  <a:fillRect l="-19048" b="-33333"/>
                </a:stretch>
              </a:blip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ectangle 68"/>
              <p:cNvSpPr/>
              <p:nvPr/>
            </p:nvSpPr>
            <p:spPr>
              <a:xfrm>
                <a:off x="4206766" y="3733800"/>
                <a:ext cx="228600" cy="2286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𝑧</m:t>
                          </m:r>
                        </m:e>
                      </m:acc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9" name="Rectangle 6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6766" y="3733800"/>
                <a:ext cx="228600" cy="22860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0" name="Straight Connector 69"/>
          <p:cNvCxnSpPr>
            <a:stCxn id="59" idx="3"/>
            <a:endCxn id="64" idx="2"/>
          </p:cNvCxnSpPr>
          <p:nvPr/>
        </p:nvCxnSpPr>
        <p:spPr>
          <a:xfrm flipV="1">
            <a:off x="3443452" y="2438401"/>
            <a:ext cx="404648" cy="256189"/>
          </a:xfrm>
          <a:prstGeom prst="line">
            <a:avLst/>
          </a:prstGeom>
          <a:ln w="38100">
            <a:solidFill>
              <a:srgbClr val="FF33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>
            <a:stCxn id="59" idx="3"/>
            <a:endCxn id="66" idx="2"/>
          </p:cNvCxnSpPr>
          <p:nvPr/>
        </p:nvCxnSpPr>
        <p:spPr>
          <a:xfrm flipV="1">
            <a:off x="3443452" y="2438401"/>
            <a:ext cx="899948" cy="256189"/>
          </a:xfrm>
          <a:prstGeom prst="line">
            <a:avLst/>
          </a:prstGeom>
          <a:ln w="38100">
            <a:solidFill>
              <a:srgbClr val="FF33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>
            <a:stCxn id="59" idx="3"/>
            <a:endCxn id="65" idx="2"/>
          </p:cNvCxnSpPr>
          <p:nvPr/>
        </p:nvCxnSpPr>
        <p:spPr>
          <a:xfrm flipV="1">
            <a:off x="3443453" y="2438401"/>
            <a:ext cx="1347951" cy="256189"/>
          </a:xfrm>
          <a:prstGeom prst="line">
            <a:avLst/>
          </a:prstGeom>
          <a:ln w="38100">
            <a:solidFill>
              <a:srgbClr val="FF33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>
            <a:stCxn id="59" idx="3"/>
            <a:endCxn id="68" idx="0"/>
          </p:cNvCxnSpPr>
          <p:nvPr/>
        </p:nvCxnSpPr>
        <p:spPr>
          <a:xfrm>
            <a:off x="3443452" y="2694590"/>
            <a:ext cx="404648" cy="1039211"/>
          </a:xfrm>
          <a:prstGeom prst="line">
            <a:avLst/>
          </a:prstGeom>
          <a:ln w="38100">
            <a:solidFill>
              <a:srgbClr val="FF33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>
            <a:stCxn id="59" idx="3"/>
            <a:endCxn id="69" idx="0"/>
          </p:cNvCxnSpPr>
          <p:nvPr/>
        </p:nvCxnSpPr>
        <p:spPr>
          <a:xfrm>
            <a:off x="3443452" y="2694590"/>
            <a:ext cx="877614" cy="1039211"/>
          </a:xfrm>
          <a:prstGeom prst="line">
            <a:avLst/>
          </a:prstGeom>
          <a:ln w="38100">
            <a:solidFill>
              <a:srgbClr val="FF33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>
            <a:stCxn id="59" idx="3"/>
            <a:endCxn id="67" idx="0"/>
          </p:cNvCxnSpPr>
          <p:nvPr/>
        </p:nvCxnSpPr>
        <p:spPr>
          <a:xfrm>
            <a:off x="3443453" y="2694590"/>
            <a:ext cx="1347951" cy="1039211"/>
          </a:xfrm>
          <a:prstGeom prst="line">
            <a:avLst/>
          </a:prstGeom>
          <a:ln w="38100">
            <a:solidFill>
              <a:srgbClr val="FF33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>
            <a:stCxn id="63" idx="3"/>
            <a:endCxn id="64" idx="2"/>
          </p:cNvCxnSpPr>
          <p:nvPr/>
        </p:nvCxnSpPr>
        <p:spPr>
          <a:xfrm flipV="1">
            <a:off x="3429000" y="2438401"/>
            <a:ext cx="419100" cy="645071"/>
          </a:xfrm>
          <a:prstGeom prst="line">
            <a:avLst/>
          </a:prstGeom>
          <a:ln w="38100">
            <a:solidFill>
              <a:srgbClr val="FF33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>
            <a:stCxn id="63" idx="3"/>
            <a:endCxn id="66" idx="2"/>
          </p:cNvCxnSpPr>
          <p:nvPr/>
        </p:nvCxnSpPr>
        <p:spPr>
          <a:xfrm flipV="1">
            <a:off x="3429000" y="2438401"/>
            <a:ext cx="914400" cy="645071"/>
          </a:xfrm>
          <a:prstGeom prst="line">
            <a:avLst/>
          </a:prstGeom>
          <a:ln w="38100">
            <a:solidFill>
              <a:srgbClr val="FF33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>
            <a:stCxn id="63" idx="3"/>
            <a:endCxn id="65" idx="2"/>
          </p:cNvCxnSpPr>
          <p:nvPr/>
        </p:nvCxnSpPr>
        <p:spPr>
          <a:xfrm flipV="1">
            <a:off x="3429001" y="2438401"/>
            <a:ext cx="1362403" cy="645071"/>
          </a:xfrm>
          <a:prstGeom prst="line">
            <a:avLst/>
          </a:prstGeom>
          <a:ln w="38100">
            <a:solidFill>
              <a:srgbClr val="FF33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>
            <a:stCxn id="63" idx="3"/>
            <a:endCxn id="68" idx="0"/>
          </p:cNvCxnSpPr>
          <p:nvPr/>
        </p:nvCxnSpPr>
        <p:spPr>
          <a:xfrm>
            <a:off x="3429000" y="3083472"/>
            <a:ext cx="419100" cy="650329"/>
          </a:xfrm>
          <a:prstGeom prst="line">
            <a:avLst/>
          </a:prstGeom>
          <a:ln w="38100">
            <a:solidFill>
              <a:srgbClr val="FF33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>
            <a:stCxn id="63" idx="3"/>
            <a:endCxn id="67" idx="0"/>
          </p:cNvCxnSpPr>
          <p:nvPr/>
        </p:nvCxnSpPr>
        <p:spPr>
          <a:xfrm>
            <a:off x="3429001" y="3083472"/>
            <a:ext cx="1362403" cy="650329"/>
          </a:xfrm>
          <a:prstGeom prst="line">
            <a:avLst/>
          </a:prstGeom>
          <a:ln w="38100">
            <a:solidFill>
              <a:srgbClr val="FF33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>
            <a:stCxn id="62" idx="3"/>
            <a:endCxn id="64" idx="2"/>
          </p:cNvCxnSpPr>
          <p:nvPr/>
        </p:nvCxnSpPr>
        <p:spPr>
          <a:xfrm flipV="1">
            <a:off x="3443452" y="2438400"/>
            <a:ext cx="404648" cy="1066800"/>
          </a:xfrm>
          <a:prstGeom prst="line">
            <a:avLst/>
          </a:prstGeom>
          <a:ln w="38100">
            <a:solidFill>
              <a:srgbClr val="FF33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>
            <a:stCxn id="62" idx="3"/>
            <a:endCxn id="66" idx="2"/>
          </p:cNvCxnSpPr>
          <p:nvPr/>
        </p:nvCxnSpPr>
        <p:spPr>
          <a:xfrm flipV="1">
            <a:off x="3443452" y="2438400"/>
            <a:ext cx="899948" cy="1066800"/>
          </a:xfrm>
          <a:prstGeom prst="line">
            <a:avLst/>
          </a:prstGeom>
          <a:ln w="38100">
            <a:solidFill>
              <a:srgbClr val="FF33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>
            <a:stCxn id="62" idx="3"/>
            <a:endCxn id="68" idx="0"/>
          </p:cNvCxnSpPr>
          <p:nvPr/>
        </p:nvCxnSpPr>
        <p:spPr>
          <a:xfrm>
            <a:off x="3443452" y="3505200"/>
            <a:ext cx="404648" cy="228600"/>
          </a:xfrm>
          <a:prstGeom prst="line">
            <a:avLst/>
          </a:prstGeom>
          <a:ln w="38100">
            <a:solidFill>
              <a:srgbClr val="FF33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>
            <a:stCxn id="62" idx="3"/>
            <a:endCxn id="69" idx="0"/>
          </p:cNvCxnSpPr>
          <p:nvPr/>
        </p:nvCxnSpPr>
        <p:spPr>
          <a:xfrm>
            <a:off x="3443452" y="3505200"/>
            <a:ext cx="877614" cy="228600"/>
          </a:xfrm>
          <a:prstGeom prst="line">
            <a:avLst/>
          </a:prstGeom>
          <a:ln w="38100">
            <a:solidFill>
              <a:srgbClr val="FF33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>
            <a:stCxn id="62" idx="3"/>
            <a:endCxn id="67" idx="0"/>
          </p:cNvCxnSpPr>
          <p:nvPr/>
        </p:nvCxnSpPr>
        <p:spPr>
          <a:xfrm>
            <a:off x="3443453" y="3505200"/>
            <a:ext cx="1347951" cy="228600"/>
          </a:xfrm>
          <a:prstGeom prst="line">
            <a:avLst/>
          </a:prstGeom>
          <a:ln w="38100">
            <a:solidFill>
              <a:srgbClr val="FF33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Rectangle 85"/>
              <p:cNvSpPr/>
              <p:nvPr/>
            </p:nvSpPr>
            <p:spPr>
              <a:xfrm>
                <a:off x="5825612" y="2419350"/>
                <a:ext cx="228600" cy="228600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bg1"/>
                          </a:solidFill>
                          <a:latin typeface="Cambria Math"/>
                        </a:rPr>
                        <m:t>𝑧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6" name="Rectangle 8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5612" y="2419350"/>
                <a:ext cx="228600" cy="228600"/>
              </a:xfrm>
              <a:prstGeom prst="rect">
                <a:avLst/>
              </a:prstGeom>
              <a:blipFill>
                <a:blip r:embed="rId14"/>
                <a:stretch>
                  <a:fillRect l="-4762"/>
                </a:stretch>
              </a:blip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Rectangle 86"/>
              <p:cNvSpPr/>
              <p:nvPr/>
            </p:nvSpPr>
            <p:spPr>
              <a:xfrm>
                <a:off x="6172200" y="2675540"/>
                <a:ext cx="228600" cy="228600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7" name="Rectangle 8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2200" y="2675540"/>
                <a:ext cx="228600" cy="228600"/>
              </a:xfrm>
              <a:prstGeom prst="rect">
                <a:avLst/>
              </a:prstGeom>
              <a:blipFill>
                <a:blip r:embed="rId15"/>
                <a:stretch>
                  <a:fillRect l="-9524"/>
                </a:stretch>
              </a:blip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Rectangle 87"/>
              <p:cNvSpPr/>
              <p:nvPr/>
            </p:nvSpPr>
            <p:spPr>
              <a:xfrm>
                <a:off x="5499792" y="2133600"/>
                <a:ext cx="228600" cy="2286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bg1"/>
                          </a:solidFill>
                          <a:latin typeface="Cambria Math"/>
                        </a:rPr>
                        <m:t>𝑢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8" name="Rectangle 8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9792" y="2133600"/>
                <a:ext cx="228600" cy="228600"/>
              </a:xfrm>
              <a:prstGeom prst="rect">
                <a:avLst/>
              </a:prstGeom>
              <a:blipFill>
                <a:blip r:embed="rId16"/>
                <a:stretch>
                  <a:fillRect l="-15000" b="-4762"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Rectangle 88"/>
              <p:cNvSpPr/>
              <p:nvPr/>
            </p:nvSpPr>
            <p:spPr>
              <a:xfrm>
                <a:off x="5697920" y="3446735"/>
                <a:ext cx="228600" cy="228600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𝑢</m:t>
                          </m:r>
                        </m:e>
                      </m:acc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9" name="Rectangle 8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7920" y="3446735"/>
                <a:ext cx="228600" cy="228600"/>
              </a:xfrm>
              <a:prstGeom prst="rect">
                <a:avLst/>
              </a:prstGeom>
              <a:blipFill>
                <a:blip r:embed="rId17"/>
                <a:stretch>
                  <a:fillRect l="-9524" b="-4762"/>
                </a:stretch>
              </a:blip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Rectangle 89"/>
              <p:cNvSpPr/>
              <p:nvPr/>
            </p:nvSpPr>
            <p:spPr>
              <a:xfrm>
                <a:off x="6006408" y="3283825"/>
                <a:ext cx="228600" cy="228600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0" name="Rectangle 8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6408" y="3283825"/>
                <a:ext cx="228600" cy="228600"/>
              </a:xfrm>
              <a:prstGeom prst="rect">
                <a:avLst/>
              </a:prstGeom>
              <a:blipFill>
                <a:blip r:embed="rId18"/>
                <a:stretch>
                  <a:fillRect l="-14286" b="-28571"/>
                </a:stretch>
              </a:blip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Rectangle 90"/>
              <p:cNvSpPr/>
              <p:nvPr/>
            </p:nvSpPr>
            <p:spPr>
              <a:xfrm>
                <a:off x="5334000" y="3657600"/>
                <a:ext cx="228600" cy="2286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𝑧</m:t>
                          </m:r>
                        </m:e>
                      </m:acc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1" name="Rectangle 9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0" y="3657600"/>
                <a:ext cx="228600" cy="22860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/>
              <p:cNvSpPr txBox="1"/>
              <p:nvPr/>
            </p:nvSpPr>
            <p:spPr>
              <a:xfrm>
                <a:off x="758438" y="5104701"/>
                <a:ext cx="10328788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There will be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/>
                      </a:rPr>
                      <m:t>𝑘</m:t>
                    </m:r>
                  </m:oMath>
                </a14:m>
                <a:r>
                  <a:rPr lang="en-US" sz="2800" dirty="0"/>
                  <a:t> nodes selected</a:t>
                </a:r>
              </a:p>
              <a:p>
                <a:r>
                  <a:rPr lang="en-US" sz="2800" dirty="0"/>
                  <a:t>We can’t select both a node and its negation</a:t>
                </a:r>
              </a:p>
              <a:p>
                <a:r>
                  <a:rPr lang="en-US" sz="2800" dirty="0"/>
                  <a:t>All nodes will be non-contradictory, so they will be pairwise adjacent</a:t>
                </a:r>
              </a:p>
            </p:txBody>
          </p:sp>
        </mc:Choice>
        <mc:Fallback xmlns="">
          <p:sp>
            <p:nvSpPr>
              <p:cNvPr id="92" name="TextBox 9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438" y="5104701"/>
                <a:ext cx="10328788" cy="1384995"/>
              </a:xfrm>
              <a:prstGeom prst="rect">
                <a:avLst/>
              </a:prstGeom>
              <a:blipFill>
                <a:blip r:embed="rId20"/>
                <a:stretch>
                  <a:fillRect l="-1353" t="-4545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979142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/>
          <p:cNvSpPr/>
          <p:nvPr/>
        </p:nvSpPr>
        <p:spPr>
          <a:xfrm>
            <a:off x="4488720" y="1773199"/>
            <a:ext cx="3215508" cy="4843619"/>
          </a:xfrm>
          <a:prstGeom prst="rect">
            <a:avLst/>
          </a:prstGeom>
          <a:solidFill>
            <a:srgbClr val="FFA7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MacGyver’s </a:t>
            </a:r>
            <a:r>
              <a:rPr lang="en-US" dirty="0">
                <a:solidFill>
                  <a:srgbClr val="FFA7FF"/>
                </a:solidFill>
              </a:rPr>
              <a:t>Reduction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8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667001" y="1901865"/>
            <a:ext cx="1630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Opening a door</a:t>
            </a:r>
          </a:p>
        </p:txBody>
      </p:sp>
      <p:pic>
        <p:nvPicPr>
          <p:cNvPr id="8" name="Picture 2" descr="Image result for door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81" r="21968"/>
          <a:stretch/>
        </p:blipFill>
        <p:spPr bwMode="auto">
          <a:xfrm>
            <a:off x="3086682" y="2307490"/>
            <a:ext cx="592555" cy="1212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1615700" y="1403866"/>
            <a:ext cx="3670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Problem we don’t know how to solve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617696" y="1981200"/>
            <a:ext cx="153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Lighting a fire</a:t>
            </a:r>
          </a:p>
        </p:txBody>
      </p:sp>
      <p:pic>
        <p:nvPicPr>
          <p:cNvPr id="15" name="Picture 4" descr="Image result for fir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780"/>
          <a:stretch/>
        </p:blipFill>
        <p:spPr bwMode="auto">
          <a:xfrm>
            <a:off x="8363286" y="2161900"/>
            <a:ext cx="2333596" cy="1038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7239001" y="1371600"/>
            <a:ext cx="3413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Problem we do know how to solve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341372" y="4696208"/>
            <a:ext cx="21890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Alcohol, wood, matches</a:t>
            </a:r>
          </a:p>
        </p:txBody>
      </p:sp>
      <p:pic>
        <p:nvPicPr>
          <p:cNvPr id="18" name="Picture 6" descr="Image result for whiskey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02" r="31074"/>
          <a:stretch/>
        </p:blipFill>
        <p:spPr bwMode="auto">
          <a:xfrm rot="1117477">
            <a:off x="8684810" y="5289197"/>
            <a:ext cx="393856" cy="1298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2" descr="Image result for wood plank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640" r="39638"/>
          <a:stretch/>
        </p:blipFill>
        <p:spPr bwMode="auto">
          <a:xfrm rot="19068828">
            <a:off x="9447749" y="5463148"/>
            <a:ext cx="164673" cy="1113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2" descr="Image result for matches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3715" y="6032170"/>
            <a:ext cx="629362" cy="822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8267275" y="4346437"/>
                <a:ext cx="150066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Solution for </a:t>
                </a:r>
                <a14:m>
                  <m:oMath xmlns:m="http://schemas.openxmlformats.org/officeDocument/2006/math">
                    <m:r>
                      <a:rPr lang="en-US" b="1" i="1" dirty="0">
                        <a:latin typeface="Cambria Math"/>
                      </a:rPr>
                      <m:t>𝑩</m:t>
                    </m:r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7275" y="4346437"/>
                <a:ext cx="1500667" cy="369332"/>
              </a:xfrm>
              <a:prstGeom prst="rect">
                <a:avLst/>
              </a:prstGeom>
              <a:blipFill>
                <a:blip r:embed="rId7"/>
                <a:stretch>
                  <a:fillRect l="-2521" t="-3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Flowchart: Magnetic Disk 21"/>
              <p:cNvSpPr/>
              <p:nvPr/>
            </p:nvSpPr>
            <p:spPr>
              <a:xfrm>
                <a:off x="1752600" y="1973492"/>
                <a:ext cx="625924" cy="1184190"/>
              </a:xfrm>
              <a:prstGeom prst="flowChartMagneticDisk">
                <a:avLst/>
              </a:prstGeom>
              <a:solidFill>
                <a:srgbClr val="FF505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>
                          <a:solidFill>
                            <a:schemeClr val="tx1"/>
                          </a:solidFill>
                          <a:latin typeface="Cambria Math"/>
                        </a:rPr>
                        <m:t>𝐴</m:t>
                      </m:r>
                    </m:oMath>
                  </m:oMathPara>
                </a14:m>
                <a:endParaRPr lang="en-US" sz="4000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Flowchart: Magnetic Disk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2600" y="1973492"/>
                <a:ext cx="625924" cy="1184190"/>
              </a:xfrm>
              <a:prstGeom prst="flowChartMagneticDisk">
                <a:avLst/>
              </a:prstGeom>
              <a:blipFill>
                <a:blip r:embed="rId8"/>
                <a:stretch>
                  <a:fillRect l="-9615"/>
                </a:stretch>
              </a:blip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7832276" y="2063144"/>
                <a:ext cx="625924" cy="1004887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>
                          <a:solidFill>
                            <a:schemeClr val="tx1"/>
                          </a:solidFill>
                          <a:latin typeface="Cambria Math"/>
                        </a:rPr>
                        <m:t>𝐵</m:t>
                      </m:r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2276" y="2063144"/>
                <a:ext cx="625924" cy="1004887"/>
              </a:xfrm>
              <a:prstGeom prst="rect">
                <a:avLst/>
              </a:prstGeom>
              <a:blipFill>
                <a:blip r:embed="rId9"/>
                <a:stretch>
                  <a:fillRect l="-11538"/>
                </a:stretch>
              </a:blip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" name="Group 23"/>
          <p:cNvGrpSpPr/>
          <p:nvPr/>
        </p:nvGrpSpPr>
        <p:grpSpPr>
          <a:xfrm>
            <a:off x="2895601" y="5134054"/>
            <a:ext cx="1174595" cy="1721076"/>
            <a:chOff x="10154328" y="3614629"/>
            <a:chExt cx="1565720" cy="1721076"/>
          </a:xfrm>
        </p:grpSpPr>
        <p:pic>
          <p:nvPicPr>
            <p:cNvPr id="25" name="Picture 24" descr="Image result for keg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3100970">
              <a:off x="10528567" y="3614629"/>
              <a:ext cx="1191481" cy="11914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26" descr="Image result for flame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3274643">
              <a:off x="10154328" y="4424859"/>
              <a:ext cx="660210" cy="9108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7" name="TextBox 26"/>
          <p:cNvSpPr txBox="1"/>
          <p:nvPr/>
        </p:nvSpPr>
        <p:spPr>
          <a:xfrm>
            <a:off x="2959163" y="4493096"/>
            <a:ext cx="19938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Keg cannon battering ram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2851157" y="4113166"/>
                <a:ext cx="148624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Solution for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/>
                      </a:rPr>
                      <m:t>𝑨</m:t>
                    </m:r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1157" y="4113166"/>
                <a:ext cx="1486241" cy="369332"/>
              </a:xfrm>
              <a:prstGeom prst="rect">
                <a:avLst/>
              </a:prstGeom>
              <a:blipFill>
                <a:blip r:embed="rId12"/>
                <a:stretch>
                  <a:fillRect l="-3390" t="-10345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AutoShape 5"/>
          <p:cNvSpPr>
            <a:spLocks noChangeArrowheads="1"/>
          </p:cNvSpPr>
          <p:nvPr/>
        </p:nvSpPr>
        <p:spPr bwMode="auto">
          <a:xfrm>
            <a:off x="4627562" y="1845186"/>
            <a:ext cx="2840038" cy="1344573"/>
          </a:xfrm>
          <a:prstGeom prst="rightArrow">
            <a:avLst>
              <a:gd name="adj1" fmla="val 52315"/>
              <a:gd name="adj2" fmla="val 59192"/>
            </a:avLst>
          </a:prstGeom>
          <a:noFill/>
          <a:ln w="31750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algn="ctr"/>
            <a:r>
              <a:rPr lang="en-US" altLang="en-US" sz="2000" dirty="0"/>
              <a:t>Aim duct at door, insert keg</a:t>
            </a:r>
          </a:p>
        </p:txBody>
      </p:sp>
      <p:sp>
        <p:nvSpPr>
          <p:cNvPr id="31" name="AutoShape 5"/>
          <p:cNvSpPr>
            <a:spLocks noChangeArrowheads="1"/>
          </p:cNvSpPr>
          <p:nvPr/>
        </p:nvSpPr>
        <p:spPr bwMode="auto">
          <a:xfrm rot="5400000">
            <a:off x="8725391" y="3466305"/>
            <a:ext cx="1086255" cy="701516"/>
          </a:xfrm>
          <a:prstGeom prst="rightArrow">
            <a:avLst>
              <a:gd name="adj1" fmla="val 52315"/>
              <a:gd name="adj2" fmla="val 59192"/>
            </a:avLst>
          </a:prstGeom>
          <a:noFill/>
          <a:ln w="31750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algn="ctr"/>
            <a:r>
              <a:rPr lang="en-US" altLang="en-US" dirty="0"/>
              <a:t>How?</a:t>
            </a:r>
          </a:p>
        </p:txBody>
      </p:sp>
      <p:sp>
        <p:nvSpPr>
          <p:cNvPr id="32" name="AutoShape 5"/>
          <p:cNvSpPr>
            <a:spLocks noChangeArrowheads="1"/>
          </p:cNvSpPr>
          <p:nvPr/>
        </p:nvSpPr>
        <p:spPr bwMode="auto">
          <a:xfrm rot="10800000">
            <a:off x="4779962" y="4839965"/>
            <a:ext cx="2840038" cy="993815"/>
          </a:xfrm>
          <a:prstGeom prst="rightArrow">
            <a:avLst>
              <a:gd name="adj1" fmla="val 52315"/>
              <a:gd name="adj2" fmla="val 59192"/>
            </a:avLst>
          </a:prstGeom>
          <a:noFill/>
          <a:ln w="31750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algn="ctr"/>
            <a:endParaRPr lang="en-US" altLang="en-US" sz="2800" dirty="0"/>
          </a:p>
        </p:txBody>
      </p:sp>
      <p:sp>
        <p:nvSpPr>
          <p:cNvPr id="33" name="TextBox 32"/>
          <p:cNvSpPr txBox="1"/>
          <p:nvPr/>
        </p:nvSpPr>
        <p:spPr>
          <a:xfrm>
            <a:off x="5105400" y="5139426"/>
            <a:ext cx="24705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sz="2000" dirty="0"/>
              <a:t>Put fire under the Keg</a:t>
            </a:r>
            <a:endParaRPr lang="en-US" sz="2000" dirty="0"/>
          </a:p>
        </p:txBody>
      </p:sp>
      <p:sp>
        <p:nvSpPr>
          <p:cNvPr id="35" name="TextBox 34"/>
          <p:cNvSpPr txBox="1"/>
          <p:nvPr/>
        </p:nvSpPr>
        <p:spPr>
          <a:xfrm>
            <a:off x="5479573" y="6215041"/>
            <a:ext cx="1136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Reduction</a:t>
            </a:r>
          </a:p>
        </p:txBody>
      </p:sp>
    </p:spTree>
    <p:extLst>
      <p:ext uri="{BB962C8B-B14F-4D97-AF65-F5344CB8AC3E}">
        <p14:creationId xmlns:p14="http://schemas.microsoft.com/office/powerpoint/2010/main" val="1906573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6" grpId="0"/>
      <p:bldP spid="12" grpId="0"/>
      <p:bldP spid="14" grpId="0"/>
      <p:bldP spid="16" grpId="0"/>
      <p:bldP spid="17" grpId="0"/>
      <p:bldP spid="21" grpId="0"/>
      <p:bldP spid="22" grpId="0" animBg="1"/>
      <p:bldP spid="23" grpId="0" animBg="1"/>
      <p:bldP spid="27" grpId="0"/>
      <p:bldP spid="28" grpId="0"/>
      <p:bldP spid="30" grpId="0" animBg="1"/>
      <p:bldP spid="31" grpId="0" animBg="1"/>
      <p:bldP spid="32" grpId="0" animBg="1"/>
      <p:bldP spid="33" grpId="0"/>
      <p:bldP spid="35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/>
          <p:cNvSpPr/>
          <p:nvPr/>
        </p:nvSpPr>
        <p:spPr>
          <a:xfrm>
            <a:off x="4488720" y="1773199"/>
            <a:ext cx="3215508" cy="4843619"/>
          </a:xfrm>
          <a:prstGeom prst="rect">
            <a:avLst/>
          </a:prstGeom>
          <a:solidFill>
            <a:srgbClr val="FFA7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pPr marL="914400" lvl="1" indent="-51435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i="1" smtClean="0">
                          <a:solidFill>
                            <a:schemeClr val="bg1"/>
                          </a:solidFill>
                          <a:latin typeface="Cambria Math"/>
                        </a:rPr>
                        <m:t>3</m:t>
                      </m:r>
                      <m:r>
                        <a:rPr lang="en-US" sz="4400" i="1" smtClean="0">
                          <a:solidFill>
                            <a:schemeClr val="bg1"/>
                          </a:solidFill>
                          <a:latin typeface="Cambria Math"/>
                        </a:rPr>
                        <m:t>𝑆𝐴𝑇</m:t>
                      </m:r>
                      <m:sSub>
                        <m:sSubPr>
                          <m:ctrlPr>
                            <a:rPr lang="en-US" sz="4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≤</m:t>
                          </m:r>
                        </m:e>
                        <m:sub>
                          <m:r>
                            <a:rPr lang="en-US" sz="4400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𝑝</m:t>
                          </m:r>
                        </m:sub>
                      </m:sSub>
                      <m:r>
                        <a:rPr lang="en-US" sz="4400" i="1">
                          <a:solidFill>
                            <a:schemeClr val="bg1"/>
                          </a:solidFill>
                          <a:latin typeface="Cambria Math"/>
                        </a:rPr>
                        <m:t>𝑘𝐶𝑙𝑖𝑞𝑢𝑒</m:t>
                      </m:r>
                    </m:oMath>
                  </m:oMathPara>
                </a14:m>
                <a:endParaRPr lang="en-US" sz="4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80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2780878" y="1371600"/>
                <a:ext cx="7764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3</m:t>
                      </m:r>
                      <m:r>
                        <a:rPr lang="en-US" i="1">
                          <a:latin typeface="Cambria Math"/>
                        </a:rPr>
                        <m:t>𝑆𝐴𝑇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0878" y="1371600"/>
                <a:ext cx="776430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Flowchart: Magnetic Disk 21"/>
              <p:cNvSpPr/>
              <p:nvPr/>
            </p:nvSpPr>
            <p:spPr>
              <a:xfrm>
                <a:off x="2741659" y="1806836"/>
                <a:ext cx="625924" cy="1184190"/>
              </a:xfrm>
              <a:prstGeom prst="flowChartMagneticDisk">
                <a:avLst/>
              </a:prstGeom>
              <a:solidFill>
                <a:srgbClr val="FF505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>
                          <a:solidFill>
                            <a:schemeClr val="tx1"/>
                          </a:solidFill>
                          <a:latin typeface="Cambria Math"/>
                        </a:rPr>
                        <m:t>𝐴</m:t>
                      </m:r>
                    </m:oMath>
                  </m:oMathPara>
                </a14:m>
                <a:endParaRPr lang="en-US" sz="4000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Flowchart: Magnetic Disk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1659" y="1806836"/>
                <a:ext cx="625924" cy="1184190"/>
              </a:xfrm>
              <a:prstGeom prst="flowChartMagneticDisk">
                <a:avLst/>
              </a:prstGeom>
              <a:blipFill>
                <a:blip r:embed="rId4"/>
                <a:stretch>
                  <a:fillRect l="-9615"/>
                </a:stretch>
              </a:blip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8913392" y="1892573"/>
                <a:ext cx="625924" cy="1004887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>
                          <a:solidFill>
                            <a:schemeClr val="tx1"/>
                          </a:solidFill>
                          <a:latin typeface="Cambria Math"/>
                        </a:rPr>
                        <m:t>𝐵</m:t>
                      </m:r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3392" y="1892573"/>
                <a:ext cx="625924" cy="1004887"/>
              </a:xfrm>
              <a:prstGeom prst="rect">
                <a:avLst/>
              </a:prstGeom>
              <a:blipFill>
                <a:blip r:embed="rId5"/>
                <a:stretch>
                  <a:fillRect l="-11538"/>
                </a:stretch>
              </a:blip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2209800" y="4727933"/>
                <a:ext cx="19241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Solution for </a:t>
                </a:r>
                <a14:m>
                  <m:oMath xmlns:m="http://schemas.openxmlformats.org/officeDocument/2006/math">
                    <m:r>
                      <a:rPr lang="en-US">
                        <a:latin typeface="Cambria Math"/>
                      </a:rPr>
                      <m:t> </m:t>
                    </m:r>
                    <m:r>
                      <a:rPr lang="en-US" i="1">
                        <a:latin typeface="Cambria Math"/>
                      </a:rPr>
                      <m:t>3</m:t>
                    </m:r>
                    <m:r>
                      <a:rPr lang="en-US" i="1">
                        <a:latin typeface="Cambria Math"/>
                      </a:rPr>
                      <m:t>𝑆𝐴𝑇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9800" y="4727933"/>
                <a:ext cx="1924116" cy="369332"/>
              </a:xfrm>
              <a:prstGeom prst="rect">
                <a:avLst/>
              </a:prstGeom>
              <a:blipFill>
                <a:blip r:embed="rId6"/>
                <a:stretch>
                  <a:fillRect l="-2614" t="-6897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AutoShape 5"/>
          <p:cNvSpPr>
            <a:spLocks noChangeArrowheads="1"/>
          </p:cNvSpPr>
          <p:nvPr/>
        </p:nvSpPr>
        <p:spPr bwMode="auto">
          <a:xfrm>
            <a:off x="4627562" y="2364224"/>
            <a:ext cx="2840038" cy="759976"/>
          </a:xfrm>
          <a:prstGeom prst="rightArrow">
            <a:avLst>
              <a:gd name="adj1" fmla="val 52315"/>
              <a:gd name="adj2" fmla="val 59192"/>
            </a:avLst>
          </a:prstGeom>
          <a:noFill/>
          <a:ln w="31750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algn="ctr"/>
            <a:endParaRPr lang="en-US" altLang="en-US" sz="2000" dirty="0"/>
          </a:p>
        </p:txBody>
      </p:sp>
      <p:sp>
        <p:nvSpPr>
          <p:cNvPr id="31" name="AutoShape 5"/>
          <p:cNvSpPr>
            <a:spLocks noChangeArrowheads="1"/>
          </p:cNvSpPr>
          <p:nvPr/>
        </p:nvSpPr>
        <p:spPr bwMode="auto">
          <a:xfrm rot="5400000">
            <a:off x="8725391" y="3466305"/>
            <a:ext cx="1086255" cy="701516"/>
          </a:xfrm>
          <a:prstGeom prst="rightArrow">
            <a:avLst>
              <a:gd name="adj1" fmla="val 52315"/>
              <a:gd name="adj2" fmla="val 59192"/>
            </a:avLst>
          </a:prstGeom>
          <a:noFill/>
          <a:ln w="31750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algn="ctr"/>
            <a:endParaRPr lang="en-US" altLang="en-US" dirty="0"/>
          </a:p>
        </p:txBody>
      </p:sp>
      <p:sp>
        <p:nvSpPr>
          <p:cNvPr id="32" name="AutoShape 5"/>
          <p:cNvSpPr>
            <a:spLocks noChangeArrowheads="1"/>
          </p:cNvSpPr>
          <p:nvPr/>
        </p:nvSpPr>
        <p:spPr bwMode="auto">
          <a:xfrm rot="10800000">
            <a:off x="4779962" y="4839965"/>
            <a:ext cx="2840038" cy="993815"/>
          </a:xfrm>
          <a:prstGeom prst="rightArrow">
            <a:avLst>
              <a:gd name="adj1" fmla="val 52315"/>
              <a:gd name="adj2" fmla="val 59192"/>
            </a:avLst>
          </a:prstGeom>
          <a:noFill/>
          <a:ln w="31750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algn="ctr"/>
            <a:endParaRPr lang="en-US" altLang="en-US" sz="2800" dirty="0"/>
          </a:p>
        </p:txBody>
      </p:sp>
      <p:sp>
        <p:nvSpPr>
          <p:cNvPr id="35" name="TextBox 34"/>
          <p:cNvSpPr txBox="1"/>
          <p:nvPr/>
        </p:nvSpPr>
        <p:spPr>
          <a:xfrm>
            <a:off x="5479573" y="6215041"/>
            <a:ext cx="1136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Reduction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9" name="Rectangle 278"/>
              <p:cNvSpPr/>
              <p:nvPr/>
            </p:nvSpPr>
            <p:spPr>
              <a:xfrm>
                <a:off x="8937741" y="5242707"/>
                <a:ext cx="625924" cy="1004887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>
                          <a:solidFill>
                            <a:schemeClr val="tx1"/>
                          </a:solidFill>
                          <a:latin typeface="Cambria Math"/>
                        </a:rPr>
                        <m:t>𝑌</m:t>
                      </m:r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9" name="Rectangle 27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7741" y="5242707"/>
                <a:ext cx="625924" cy="1004887"/>
              </a:xfrm>
              <a:prstGeom prst="rect">
                <a:avLst/>
              </a:prstGeom>
              <a:blipFill>
                <a:blip r:embed="rId7"/>
                <a:stretch>
                  <a:fillRect l="-9615"/>
                </a:stretch>
              </a:blip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0" name="Flowchart: Magnetic Disk 279"/>
              <p:cNvSpPr/>
              <p:nvPr/>
            </p:nvSpPr>
            <p:spPr>
              <a:xfrm>
                <a:off x="2822171" y="5140410"/>
                <a:ext cx="625924" cy="1184190"/>
              </a:xfrm>
              <a:prstGeom prst="flowChartMagneticDisk">
                <a:avLst/>
              </a:prstGeom>
              <a:solidFill>
                <a:srgbClr val="FF505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>
                          <a:solidFill>
                            <a:schemeClr val="tx1"/>
                          </a:solidFill>
                          <a:latin typeface="Cambria Math"/>
                        </a:rPr>
                        <m:t>𝑋</m:t>
                      </m:r>
                    </m:oMath>
                  </m:oMathPara>
                </a14:m>
                <a:endParaRPr lang="en-US" sz="4000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80" name="Flowchart: Magnetic Disk 27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2171" y="5140410"/>
                <a:ext cx="625924" cy="1184190"/>
              </a:xfrm>
              <a:prstGeom prst="flowChartMagneticDisk">
                <a:avLst/>
              </a:prstGeom>
              <a:blipFill>
                <a:blip r:embed="rId8"/>
                <a:stretch>
                  <a:fillRect l="-9434"/>
                </a:stretch>
              </a:blip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5489064" y="1367136"/>
                <a:ext cx="106413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rgbClr val="FF33CC"/>
                          </a:solidFill>
                          <a:latin typeface="Cambria Math"/>
                        </a:rPr>
                        <m:t>𝑂</m:t>
                      </m:r>
                      <m:r>
                        <a:rPr lang="en-US" sz="2400" i="1">
                          <a:solidFill>
                            <a:srgbClr val="FF33CC"/>
                          </a:solidFill>
                          <a:latin typeface="Cambria Math"/>
                        </a:rPr>
                        <m:t>(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FF33C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FF33CC"/>
                              </a:solidFill>
                              <a:latin typeface="Cambria Math"/>
                            </a:rPr>
                            <m:t>𝑛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FF33CC"/>
                              </a:solidFill>
                              <a:latin typeface="Cambria Math"/>
                            </a:rPr>
                            <m:t>𝑝</m:t>
                          </m:r>
                        </m:sup>
                      </m:sSup>
                      <m:r>
                        <a:rPr lang="en-US" sz="2400" i="1">
                          <a:solidFill>
                            <a:srgbClr val="FF33CC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rgbClr val="FF33CC"/>
                  </a:solidFill>
                </a:endParaRP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9064" y="1367136"/>
                <a:ext cx="1064137" cy="461665"/>
              </a:xfrm>
              <a:prstGeom prst="rect">
                <a:avLst/>
              </a:prstGeom>
              <a:blipFill>
                <a:blip r:embed="rId9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/>
          <p:cNvSpPr txBox="1"/>
          <p:nvPr/>
        </p:nvSpPr>
        <p:spPr>
          <a:xfrm>
            <a:off x="4641120" y="1676400"/>
            <a:ext cx="31312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Make a triplet per clause, connect non-</a:t>
            </a:r>
            <a:r>
              <a:rPr lang="en-US" dirty="0" err="1"/>
              <a:t>contraditcory</a:t>
            </a:r>
            <a:r>
              <a:rPr lang="en-US" dirty="0"/>
              <a:t> nodes among clauses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098320" y="4992470"/>
            <a:ext cx="2674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Assign each variable selected to True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8686800" y="1403866"/>
                <a:ext cx="10248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𝑘𝐶𝑙𝑖𝑞𝑢𝑒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6800" y="1403866"/>
                <a:ext cx="1024896" cy="369332"/>
              </a:xfrm>
              <a:prstGeom prst="rect">
                <a:avLst/>
              </a:prstGeom>
              <a:blipFill>
                <a:blip r:embed="rId10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8077201" y="4873374"/>
                <a:ext cx="211968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Solution for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/>
                      </a:rPr>
                      <m:t>𝑘𝐶𝑙𝑖𝑞𝑢𝑒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7201" y="4873374"/>
                <a:ext cx="2119683" cy="369332"/>
              </a:xfrm>
              <a:prstGeom prst="rect">
                <a:avLst/>
              </a:prstGeom>
              <a:blipFill>
                <a:blip r:embed="rId11"/>
                <a:stretch>
                  <a:fillRect l="-2395" t="-10345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/>
          <p:cNvSpPr txBox="1"/>
          <p:nvPr/>
        </p:nvSpPr>
        <p:spPr>
          <a:xfrm>
            <a:off x="1507701" y="3566584"/>
            <a:ext cx="3322784" cy="830997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Then This could be done in polynomial time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7350576" y="3552864"/>
            <a:ext cx="3125632" cy="830997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If This could be done in Polynomial time</a:t>
            </a:r>
          </a:p>
        </p:txBody>
      </p:sp>
    </p:spTree>
    <p:extLst>
      <p:ext uri="{BB962C8B-B14F-4D97-AF65-F5344CB8AC3E}">
        <p14:creationId xmlns:p14="http://schemas.microsoft.com/office/powerpoint/2010/main" val="2397049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Reduction Proof Notation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AutoShape 5"/>
              <p:cNvSpPr>
                <a:spLocks noChangeArrowheads="1"/>
              </p:cNvSpPr>
              <p:nvPr/>
            </p:nvSpPr>
            <p:spPr bwMode="auto">
              <a:xfrm>
                <a:off x="4398962" y="1630130"/>
                <a:ext cx="3319462" cy="759976"/>
              </a:xfrm>
              <a:prstGeom prst="rightArrow">
                <a:avLst>
                  <a:gd name="adj1" fmla="val 52315"/>
                  <a:gd name="adj2" fmla="val 59192"/>
                </a:avLst>
              </a:prstGeom>
              <a:noFill/>
              <a:ln w="31750">
                <a:solidFill>
                  <a:schemeClr val="accent2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algn="ctr"/>
                <a:r>
                  <a:rPr lang="en-US" altLang="en-US" sz="2000" dirty="0"/>
                  <a:t>   </a:t>
                </a:r>
                <a14:m>
                  <m:oMath xmlns:m="http://schemas.openxmlformats.org/officeDocument/2006/math">
                    <m:r>
                      <a:rPr lang="en-US" altLang="en-US" sz="2000" i="1">
                        <a:latin typeface="Cambria Math"/>
                      </a:rPr>
                      <m:t>𝑓</m:t>
                    </m:r>
                    <m:r>
                      <a:rPr lang="en-US" altLang="en-US" sz="2000" i="1">
                        <a:latin typeface="Cambria Math"/>
                      </a:rPr>
                      <m:t>(</m:t>
                    </m:r>
                    <m:r>
                      <a:rPr lang="en-US" altLang="en-US" sz="2000" i="1">
                        <a:latin typeface="Cambria Math"/>
                      </a:rPr>
                      <m:t>𝑛</m:t>
                    </m:r>
                    <m:r>
                      <a:rPr lang="en-US" altLang="en-US" sz="2000" i="1">
                        <a:latin typeface="Cambria Math"/>
                      </a:rPr>
                      <m:t>)</m:t>
                    </m:r>
                  </m:oMath>
                </a14:m>
                <a:r>
                  <a:rPr lang="en-US" altLang="en-US" sz="2000" dirty="0"/>
                  <a:t>-reduces to   </a:t>
                </a:r>
              </a:p>
            </p:txBody>
          </p:sp>
        </mc:Choice>
        <mc:Fallback xmlns="">
          <p:sp>
            <p:nvSpPr>
              <p:cNvPr id="8" name="AutoShap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398962" y="1630130"/>
                <a:ext cx="3319462" cy="759976"/>
              </a:xfrm>
              <a:prstGeom prst="rightArrow">
                <a:avLst>
                  <a:gd name="adj1" fmla="val 52315"/>
                  <a:gd name="adj2" fmla="val 59192"/>
                </a:avLst>
              </a:prstGeom>
              <a:blipFill>
                <a:blip r:embed="rId2"/>
                <a:stretch>
                  <a:fillRect/>
                </a:stretch>
              </a:blipFill>
              <a:ln w="31750">
                <a:solidFill>
                  <a:schemeClr val="accent2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 Box 9"/>
          <p:cNvSpPr txBox="1">
            <a:spLocks noChangeArrowheads="1"/>
          </p:cNvSpPr>
          <p:nvPr/>
        </p:nvSpPr>
        <p:spPr bwMode="auto">
          <a:xfrm>
            <a:off x="3267162" y="4065087"/>
            <a:ext cx="1459759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1750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600" dirty="0"/>
              <a:t>Algorithm for </a:t>
            </a:r>
            <a:r>
              <a:rPr lang="en-US" altLang="en-US" sz="1600" b="1" dirty="0"/>
              <a:t>B</a:t>
            </a:r>
          </a:p>
        </p:txBody>
      </p:sp>
      <p:sp>
        <p:nvSpPr>
          <p:cNvPr id="10" name="AutoShape 10"/>
          <p:cNvSpPr>
            <a:spLocks noChangeArrowheads="1"/>
          </p:cNvSpPr>
          <p:nvPr/>
        </p:nvSpPr>
        <p:spPr bwMode="auto">
          <a:xfrm>
            <a:off x="4398963" y="3068759"/>
            <a:ext cx="3319463" cy="759976"/>
          </a:xfrm>
          <a:prstGeom prst="rightArrow">
            <a:avLst>
              <a:gd name="adj1" fmla="val 52315"/>
              <a:gd name="adj2" fmla="val 76770"/>
            </a:avLst>
          </a:prstGeom>
          <a:noFill/>
          <a:ln w="31750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algn="ctr"/>
            <a:r>
              <a:rPr lang="en-US" altLang="en-US" sz="2000" dirty="0"/>
              <a:t>can be used to make  </a:t>
            </a:r>
          </a:p>
        </p:txBody>
      </p:sp>
      <p:sp>
        <p:nvSpPr>
          <p:cNvPr id="11" name="Text Box 12"/>
          <p:cNvSpPr txBox="1">
            <a:spLocks noChangeArrowheads="1"/>
          </p:cNvSpPr>
          <p:nvPr/>
        </p:nvSpPr>
        <p:spPr bwMode="auto">
          <a:xfrm>
            <a:off x="7391401" y="4145074"/>
            <a:ext cx="1469377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1750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600" dirty="0"/>
              <a:t>Algorithm for </a:t>
            </a:r>
            <a:r>
              <a:rPr lang="en-US" altLang="en-US" sz="1600" b="1" dirty="0"/>
              <a:t>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 Box 14"/>
              <p:cNvSpPr txBox="1">
                <a:spLocks noChangeArrowheads="1"/>
              </p:cNvSpPr>
              <p:nvPr/>
            </p:nvSpPr>
            <p:spPr bwMode="auto">
              <a:xfrm>
                <a:off x="3505201" y="4511303"/>
                <a:ext cx="4405821" cy="830997"/>
              </a:xfrm>
              <a:prstGeom prst="rect">
                <a:avLst/>
              </a:prstGeom>
              <a:noFill/>
              <a:ln w="31750">
                <a:noFill/>
                <a:miter lim="800000"/>
                <a:headEnd/>
                <a:tailEnd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en-US" sz="2400" b="1" i="1" dirty="0">
                        <a:latin typeface="Cambria Math"/>
                      </a:rPr>
                      <m:t>𝑨</m:t>
                    </m:r>
                  </m:oMath>
                </a14:m>
                <a:r>
                  <a:rPr lang="en-US" altLang="en-US" sz="2400" b="1" dirty="0"/>
                  <a:t> is not a </a:t>
                </a:r>
                <a:r>
                  <a:rPr lang="en-US" altLang="en-US" sz="2400" b="1" dirty="0">
                    <a:solidFill>
                      <a:srgbClr val="FF33CC"/>
                    </a:solidFill>
                  </a:rPr>
                  <a:t>harder</a:t>
                </a:r>
                <a:r>
                  <a:rPr lang="en-US" altLang="en-US" sz="2400" b="1" dirty="0"/>
                  <a:t> problem than </a:t>
                </a:r>
                <a14:m>
                  <m:oMath xmlns:m="http://schemas.openxmlformats.org/officeDocument/2006/math">
                    <m:r>
                      <a:rPr lang="en-US" altLang="en-US" sz="2400" b="1" i="1" dirty="0">
                        <a:latin typeface="Cambria Math"/>
                      </a:rPr>
                      <m:t>𝑩</m:t>
                    </m:r>
                  </m:oMath>
                </a14:m>
                <a:endParaRPr lang="en-US" altLang="en-US" sz="2400" b="1" dirty="0"/>
              </a:p>
              <a:p>
                <a:r>
                  <a:rPr lang="en-US" altLang="en-US" sz="2400" b="1" dirty="0"/>
                  <a:t>		</a:t>
                </a:r>
                <a14:m>
                  <m:oMath xmlns:m="http://schemas.openxmlformats.org/officeDocument/2006/math">
                    <m:r>
                      <a:rPr lang="en-US" altLang="en-US" sz="2400" b="1" i="1">
                        <a:latin typeface="Cambria Math"/>
                      </a:rPr>
                      <m:t>𝑨</m:t>
                    </m:r>
                    <m:r>
                      <a:rPr lang="en-US" altLang="en-US" sz="2400" b="1" i="1">
                        <a:latin typeface="Cambria Math"/>
                      </a:rPr>
                      <m:t>≤</m:t>
                    </m:r>
                    <m:r>
                      <a:rPr lang="en-US" altLang="en-US" sz="2400" b="1" i="1">
                        <a:latin typeface="Cambria Math"/>
                      </a:rPr>
                      <m:t>𝑩</m:t>
                    </m:r>
                  </m:oMath>
                </a14:m>
                <a:endParaRPr lang="en-US" altLang="en-US" sz="2400" b="1" dirty="0"/>
              </a:p>
            </p:txBody>
          </p:sp>
        </mc:Choice>
        <mc:Fallback xmlns="">
          <p:sp>
            <p:nvSpPr>
              <p:cNvPr id="12" name="Text 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505201" y="4511303"/>
                <a:ext cx="4405821" cy="830997"/>
              </a:xfrm>
              <a:prstGeom prst="rect">
                <a:avLst/>
              </a:prstGeom>
              <a:blipFill>
                <a:blip r:embed="rId3"/>
                <a:stretch>
                  <a:fillRect l="-288" t="-2985"/>
                </a:stretch>
              </a:blipFill>
              <a:ln w="31750">
                <a:noFill/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7865923" y="1434027"/>
                <a:ext cx="625924" cy="1004887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solidFill>
                            <a:schemeClr val="tx1"/>
                          </a:solidFill>
                          <a:latin typeface="Cambria Math"/>
                        </a:rPr>
                        <m:t>𝐵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5923" y="1434027"/>
                <a:ext cx="625924" cy="1004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Flowchart: Magnetic Disk 17"/>
              <p:cNvSpPr/>
              <p:nvPr/>
            </p:nvSpPr>
            <p:spPr>
              <a:xfrm>
                <a:off x="7865923" y="2916359"/>
                <a:ext cx="625924" cy="1184190"/>
              </a:xfrm>
              <a:prstGeom prst="flowChartMagneticDisk">
                <a:avLst/>
              </a:prstGeom>
              <a:solidFill>
                <a:srgbClr val="FF505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solidFill>
                            <a:schemeClr val="tx1"/>
                          </a:solidFill>
                          <a:latin typeface="Cambria Math"/>
                        </a:rPr>
                        <m:t>𝑋</m:t>
                      </m:r>
                    </m:oMath>
                  </m:oMathPara>
                </a14:m>
                <a:endParaRPr lang="en-US" sz="3200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Flowchart: Magnetic Disk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5923" y="2916359"/>
                <a:ext cx="625924" cy="1184190"/>
              </a:xfrm>
              <a:prstGeom prst="flowChartMagneticDisk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3450882" y="3011853"/>
                <a:ext cx="625924" cy="1004887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solidFill>
                            <a:schemeClr val="tx1"/>
                          </a:solidFill>
                          <a:latin typeface="Cambria Math"/>
                        </a:rPr>
                        <m:t>𝑌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0882" y="3011853"/>
                <a:ext cx="625924" cy="1004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Flowchart: Magnetic Disk 19"/>
              <p:cNvSpPr/>
              <p:nvPr/>
            </p:nvSpPr>
            <p:spPr>
              <a:xfrm>
                <a:off x="3450882" y="1392359"/>
                <a:ext cx="625924" cy="1184190"/>
              </a:xfrm>
              <a:prstGeom prst="flowChartMagneticDisk">
                <a:avLst/>
              </a:prstGeom>
              <a:solidFill>
                <a:srgbClr val="FF505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solidFill>
                            <a:schemeClr val="tx1"/>
                          </a:solidFill>
                          <a:latin typeface="Cambria Math"/>
                        </a:rPr>
                        <m:t>𝐴</m:t>
                      </m:r>
                    </m:oMath>
                  </m:oMathPara>
                </a14:m>
                <a:endParaRPr lang="en-US" sz="3200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Flowchart: Magnetic Disk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0882" y="1392359"/>
                <a:ext cx="625924" cy="1184190"/>
              </a:xfrm>
              <a:prstGeom prst="flowChartMagneticDisk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 Box 9"/>
          <p:cNvSpPr txBox="1">
            <a:spLocks noChangeArrowheads="1"/>
          </p:cNvSpPr>
          <p:nvPr/>
        </p:nvSpPr>
        <p:spPr bwMode="auto">
          <a:xfrm>
            <a:off x="3181416" y="2525537"/>
            <a:ext cx="1059777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1750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600" dirty="0"/>
              <a:t>Problem </a:t>
            </a:r>
            <a:r>
              <a:rPr lang="en-US" altLang="en-US" sz="1600" b="1" dirty="0"/>
              <a:t>A</a:t>
            </a:r>
          </a:p>
        </p:txBody>
      </p:sp>
      <p:sp>
        <p:nvSpPr>
          <p:cNvPr id="27" name="Text Box 9"/>
          <p:cNvSpPr txBox="1">
            <a:spLocks noChangeArrowheads="1"/>
          </p:cNvSpPr>
          <p:nvPr/>
        </p:nvSpPr>
        <p:spPr bwMode="auto">
          <a:xfrm>
            <a:off x="7597893" y="2360671"/>
            <a:ext cx="1050159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1750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600" dirty="0"/>
              <a:t>Problem </a:t>
            </a:r>
            <a:r>
              <a:rPr lang="en-US" altLang="en-US" sz="1600" b="1" dirty="0"/>
              <a:t>B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 Box 14"/>
              <p:cNvSpPr txBox="1">
                <a:spLocks noChangeArrowheads="1"/>
              </p:cNvSpPr>
              <p:nvPr/>
            </p:nvSpPr>
            <p:spPr bwMode="auto">
              <a:xfrm>
                <a:off x="1465970" y="5839016"/>
                <a:ext cx="8744830" cy="866584"/>
              </a:xfrm>
              <a:prstGeom prst="rect">
                <a:avLst/>
              </a:prstGeom>
              <a:noFill/>
              <a:ln w="31750">
                <a:noFill/>
                <a:miter lim="800000"/>
                <a:headEnd/>
                <a:tailEnd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 sz="2400" b="1" dirty="0"/>
                  <a:t>If </a:t>
                </a:r>
                <a14:m>
                  <m:oMath xmlns:m="http://schemas.openxmlformats.org/officeDocument/2006/math">
                    <m:r>
                      <a:rPr lang="en-US" altLang="en-US" sz="2400" b="1" i="1" dirty="0">
                        <a:latin typeface="Cambria Math"/>
                      </a:rPr>
                      <m:t>𝑨</m:t>
                    </m:r>
                  </m:oMath>
                </a14:m>
                <a:r>
                  <a:rPr lang="en-US" altLang="en-US" sz="2400" b="1" dirty="0"/>
                  <a:t> </a:t>
                </a:r>
                <a:r>
                  <a:rPr lang="en-US" altLang="en-US" sz="2400" b="1" dirty="0">
                    <a:solidFill>
                      <a:srgbClr val="FF33CC"/>
                    </a:solidFill>
                  </a:rPr>
                  <a:t>requires time </a:t>
                </a:r>
                <a14:m>
                  <m:oMath xmlns:m="http://schemas.openxmlformats.org/officeDocument/2006/math">
                    <m:r>
                      <a:rPr lang="en-US" altLang="en-US" sz="2400" b="1" dirty="0">
                        <a:solidFill>
                          <a:srgbClr val="FF33CC"/>
                        </a:solidFill>
                        <a:latin typeface="Cambria Math"/>
                      </a:rPr>
                      <m:t>𝛀</m:t>
                    </m:r>
                    <m:r>
                      <a:rPr lang="en-US" altLang="en-US" sz="2400" b="1" i="1" dirty="0">
                        <a:solidFill>
                          <a:srgbClr val="FF33CC"/>
                        </a:solidFill>
                        <a:latin typeface="Cambria Math"/>
                      </a:rPr>
                      <m:t>(</m:t>
                    </m:r>
                    <m:r>
                      <a:rPr lang="en-US" altLang="en-US" sz="2400" b="1" i="1" dirty="0">
                        <a:solidFill>
                          <a:srgbClr val="FF33CC"/>
                        </a:solidFill>
                        <a:latin typeface="Cambria Math"/>
                      </a:rPr>
                      <m:t>𝒇</m:t>
                    </m:r>
                    <m:d>
                      <m:dPr>
                        <m:ctrlPr>
                          <a:rPr lang="en-US" altLang="en-US" sz="2400" b="1" i="1" dirty="0">
                            <a:solidFill>
                              <a:srgbClr val="FF33CC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sz="2400" b="1" i="1" dirty="0">
                            <a:solidFill>
                              <a:srgbClr val="FF33CC"/>
                            </a:solidFill>
                            <a:latin typeface="Cambria Math"/>
                          </a:rPr>
                          <m:t>𝒏</m:t>
                        </m:r>
                      </m:e>
                    </m:d>
                    <m:r>
                      <a:rPr lang="en-US" altLang="en-US" sz="2400" b="1" i="1" dirty="0">
                        <a:solidFill>
                          <a:srgbClr val="FF33CC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lang="en-US" altLang="en-US" sz="2400" b="1" dirty="0">
                    <a:solidFill>
                      <a:srgbClr val="FF33CC"/>
                    </a:solidFill>
                  </a:rPr>
                  <a:t> </a:t>
                </a:r>
                <a:r>
                  <a:rPr lang="en-US" altLang="en-US" sz="2400" b="1" dirty="0"/>
                  <a:t>time then </a:t>
                </a:r>
                <a14:m>
                  <m:oMath xmlns:m="http://schemas.openxmlformats.org/officeDocument/2006/math">
                    <m:r>
                      <a:rPr lang="en-US" altLang="en-US" sz="2400" b="1" i="1" dirty="0">
                        <a:latin typeface="Cambria Math"/>
                      </a:rPr>
                      <m:t>𝑩</m:t>
                    </m:r>
                  </m:oMath>
                </a14:m>
                <a:r>
                  <a:rPr lang="en-US" altLang="en-US" sz="2400" b="1" dirty="0"/>
                  <a:t> </a:t>
                </a:r>
                <a:r>
                  <a:rPr lang="en-US" altLang="en-US" sz="2400" b="1" dirty="0">
                    <a:solidFill>
                      <a:srgbClr val="FF33CC"/>
                    </a:solidFill>
                  </a:rPr>
                  <a:t>also requires </a:t>
                </a:r>
                <a14:m>
                  <m:oMath xmlns:m="http://schemas.openxmlformats.org/officeDocument/2006/math">
                    <m:r>
                      <a:rPr lang="en-US" altLang="en-US" sz="2400" b="1" dirty="0">
                        <a:solidFill>
                          <a:srgbClr val="FF33CC"/>
                        </a:solidFill>
                        <a:latin typeface="Cambria Math"/>
                      </a:rPr>
                      <m:t>𝛀</m:t>
                    </m:r>
                    <m:r>
                      <a:rPr lang="en-US" altLang="en-US" sz="2400" b="1" i="1" dirty="0">
                        <a:solidFill>
                          <a:srgbClr val="FF33CC"/>
                        </a:solidFill>
                        <a:latin typeface="Cambria Math"/>
                      </a:rPr>
                      <m:t>(</m:t>
                    </m:r>
                    <m:r>
                      <a:rPr lang="en-US" altLang="en-US" sz="2400" b="1" i="1" dirty="0">
                        <a:solidFill>
                          <a:srgbClr val="FF33CC"/>
                        </a:solidFill>
                        <a:latin typeface="Cambria Math"/>
                      </a:rPr>
                      <m:t>𝒇</m:t>
                    </m:r>
                    <m:d>
                      <m:dPr>
                        <m:ctrlPr>
                          <a:rPr lang="en-US" altLang="en-US" sz="2400" b="1" i="1" dirty="0">
                            <a:solidFill>
                              <a:srgbClr val="FF33CC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sz="2400" b="1" i="1" dirty="0">
                            <a:solidFill>
                              <a:srgbClr val="FF33CC"/>
                            </a:solidFill>
                            <a:latin typeface="Cambria Math"/>
                          </a:rPr>
                          <m:t>𝒏</m:t>
                        </m:r>
                      </m:e>
                    </m:d>
                    <m:r>
                      <a:rPr lang="en-US" altLang="en-US" sz="2400" b="1" i="1" dirty="0">
                        <a:solidFill>
                          <a:srgbClr val="FF33CC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lang="en-US" altLang="en-US" sz="2400" b="1" dirty="0">
                    <a:solidFill>
                      <a:srgbClr val="FF33CC"/>
                    </a:solidFill>
                  </a:rPr>
                  <a:t> time</a:t>
                </a:r>
              </a:p>
              <a:p>
                <a:r>
                  <a:rPr lang="en-US" altLang="en-US" sz="2400" b="1" dirty="0"/>
                  <a:t>				</a:t>
                </a:r>
                <a14:m>
                  <m:oMath xmlns:m="http://schemas.openxmlformats.org/officeDocument/2006/math">
                    <m:r>
                      <a:rPr lang="en-US" altLang="en-US" sz="2400" b="1" i="1">
                        <a:latin typeface="Cambria Math"/>
                      </a:rPr>
                      <m:t>𝑨</m:t>
                    </m:r>
                    <m:sSub>
                      <m:sSubPr>
                        <m:ctrlPr>
                          <a:rPr lang="en-US" altLang="en-US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400" b="1" i="1">
                            <a:latin typeface="Cambria Math"/>
                          </a:rPr>
                          <m:t>≤</m:t>
                        </m:r>
                      </m:e>
                      <m:sub>
                        <m:r>
                          <a:rPr lang="en-US" altLang="en-US" sz="2400" b="1" i="1">
                            <a:latin typeface="Cambria Math"/>
                          </a:rPr>
                          <m:t>𝒇</m:t>
                        </m:r>
                        <m:r>
                          <a:rPr lang="en-US" altLang="en-US" sz="2400" b="1" i="1">
                            <a:latin typeface="Cambria Math"/>
                          </a:rPr>
                          <m:t>(</m:t>
                        </m:r>
                        <m:r>
                          <a:rPr lang="en-US" altLang="en-US" sz="2400" b="1" i="1">
                            <a:latin typeface="Cambria Math"/>
                          </a:rPr>
                          <m:t>𝒏</m:t>
                        </m:r>
                        <m:r>
                          <a:rPr lang="en-US" altLang="en-US" sz="2400" b="1" i="1">
                            <a:latin typeface="Cambria Math"/>
                          </a:rPr>
                          <m:t>)</m:t>
                        </m:r>
                      </m:sub>
                    </m:sSub>
                    <m:r>
                      <a:rPr lang="en-US" altLang="en-US" sz="2400" b="1" i="1">
                        <a:latin typeface="Cambria Math"/>
                      </a:rPr>
                      <m:t>𝑩</m:t>
                    </m:r>
                  </m:oMath>
                </a14:m>
                <a:endParaRPr lang="en-US" altLang="en-US" sz="2400" b="1" dirty="0"/>
              </a:p>
            </p:txBody>
          </p:sp>
        </mc:Choice>
        <mc:Fallback xmlns="">
          <p:sp>
            <p:nvSpPr>
              <p:cNvPr id="28" name="Text 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465970" y="5839016"/>
                <a:ext cx="8744830" cy="866584"/>
              </a:xfrm>
              <a:prstGeom prst="rect">
                <a:avLst/>
              </a:prstGeom>
              <a:blipFill>
                <a:blip r:embed="rId8"/>
                <a:stretch>
                  <a:fillRect l="-870" t="-4348" b="-5797"/>
                </a:stretch>
              </a:blipFill>
              <a:ln w="31750">
                <a:noFill/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4648201" y="3714873"/>
                <a:ext cx="245079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With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𝑂</m:t>
                    </m:r>
                    <m:r>
                      <a:rPr lang="en-US" i="1">
                        <a:latin typeface="Cambria Math"/>
                      </a:rPr>
                      <m:t>(</m:t>
                    </m:r>
                    <m:r>
                      <a:rPr lang="en-US" i="1">
                        <a:latin typeface="Cambria Math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𝑛</m:t>
                        </m:r>
                      </m:e>
                    </m:d>
                    <m:r>
                      <a:rPr lang="en-US" i="1">
                        <a:latin typeface="Cambria Math"/>
                      </a:rPr>
                      <m:t>)</m:t>
                    </m:r>
                  </m:oMath>
                </a14:m>
                <a:r>
                  <a:rPr lang="en-US" dirty="0"/>
                  <a:t> overhead</a:t>
                </a:r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8201" y="3714873"/>
                <a:ext cx="2450799" cy="369332"/>
              </a:xfrm>
              <a:prstGeom prst="rect">
                <a:avLst/>
              </a:prstGeom>
              <a:blipFill>
                <a:blip r:embed="rId9"/>
                <a:stretch>
                  <a:fillRect l="-2062" t="-6667" r="-1031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ounded Rectangular Callout 2">
            <a:extLst>
              <a:ext uri="{FF2B5EF4-FFF2-40B4-BE49-F238E27FC236}">
                <a16:creationId xmlns:a16="http://schemas.microsoft.com/office/drawing/2014/main" id="{F3F1A6C6-A2D0-7B4E-A700-2C6A3166ED7C}"/>
              </a:ext>
            </a:extLst>
          </p:cNvPr>
          <p:cNvSpPr/>
          <p:nvPr/>
        </p:nvSpPr>
        <p:spPr>
          <a:xfrm>
            <a:off x="10591800" y="4860841"/>
            <a:ext cx="1371600" cy="1844759"/>
          </a:xfrm>
          <a:prstGeom prst="wedgeRoundRectCallout">
            <a:avLst>
              <a:gd name="adj1" fmla="val -70295"/>
              <a:gd name="adj2" fmla="val 18529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Or we could have solved A faster using B’s solver!</a:t>
            </a:r>
          </a:p>
        </p:txBody>
      </p:sp>
    </p:spTree>
    <p:extLst>
      <p:ext uri="{BB962C8B-B14F-4D97-AF65-F5344CB8AC3E}">
        <p14:creationId xmlns:p14="http://schemas.microsoft.com/office/powerpoint/2010/main" val="248578112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heme/theme1.xml><?xml version="1.0" encoding="utf-8"?>
<a:theme xmlns:a="http://schemas.openxmlformats.org/drawingml/2006/main" name="CS4102-S22c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S4102-S22c" id="{C8328E30-EFBB-B944-849F-FCD4FB2B5187}" vid="{1441D9C9-191F-7147-8296-B7DB0E5F7CC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CS4102-S22c</Template>
  <TotalTime>32012</TotalTime>
  <Words>4785</Words>
  <Application>Microsoft Macintosh PowerPoint</Application>
  <PresentationFormat>Widescreen</PresentationFormat>
  <Paragraphs>865</Paragraphs>
  <Slides>80</Slides>
  <Notes>3</Notes>
  <HiddenSlides>4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80</vt:i4>
      </vt:variant>
    </vt:vector>
  </HeadingPairs>
  <TitlesOfParts>
    <vt:vector size="88" baseType="lpstr">
      <vt:lpstr>Arial</vt:lpstr>
      <vt:lpstr>Calibri</vt:lpstr>
      <vt:lpstr>Cambria Math</vt:lpstr>
      <vt:lpstr>Helvetica Neue</vt:lpstr>
      <vt:lpstr>Helvetica Neue Light</vt:lpstr>
      <vt:lpstr>Helvetica Neue Thin</vt:lpstr>
      <vt:lpstr>Times New Roman</vt:lpstr>
      <vt:lpstr>CS4102-S22c</vt:lpstr>
      <vt:lpstr>CS4102 Algorithms Fall 2019</vt:lpstr>
      <vt:lpstr>Today’s Keywords</vt:lpstr>
      <vt:lpstr>CLRS Readings</vt:lpstr>
      <vt:lpstr>Homeworks</vt:lpstr>
      <vt:lpstr>Final Exam</vt:lpstr>
      <vt:lpstr>Reductions</vt:lpstr>
      <vt:lpstr>Reductions</vt:lpstr>
      <vt:lpstr>MacGyver’s Reduction</vt:lpstr>
      <vt:lpstr>Reduction Proof Notation</vt:lpstr>
      <vt:lpstr>Proof of Lower Bound by Reduction</vt:lpstr>
      <vt:lpstr>Maximum Independent Set</vt:lpstr>
      <vt:lpstr>Example</vt:lpstr>
      <vt:lpstr>Minimum Vertex Cover</vt:lpstr>
      <vt:lpstr>Example</vt:lpstr>
      <vt:lpstr>MaxIndSet V-Time Reducible to MinVertCover</vt:lpstr>
      <vt:lpstr>MaxIndSet V-Time Reducible to MinVertCov</vt:lpstr>
      <vt:lpstr>MinVertCover V-Time Reducible to MaxIndSet </vt:lpstr>
      <vt:lpstr>Proof: ⇒</vt:lpstr>
      <vt:lpstr>Proof: ⇐</vt:lpstr>
      <vt:lpstr>Conclusion</vt:lpstr>
      <vt:lpstr>Why Study NP-Completeness</vt:lpstr>
      <vt:lpstr>PowerPoint Presentation</vt:lpstr>
      <vt:lpstr>Some Preliminaries</vt:lpstr>
      <vt:lpstr>Max Independent Set</vt:lpstr>
      <vt:lpstr>k Independent Set</vt:lpstr>
      <vt:lpstr>Maximum Independent Set</vt:lpstr>
      <vt:lpstr>k Independent Set</vt:lpstr>
      <vt:lpstr>Min Vertex Cover</vt:lpstr>
      <vt:lpstr>k Vertex Cover</vt:lpstr>
      <vt:lpstr>Minimum Vertex Cover</vt:lpstr>
      <vt:lpstr>k Vertex Cover</vt:lpstr>
      <vt:lpstr>Forms of the Vertex Cover Problem</vt:lpstr>
      <vt:lpstr>k Vertex Cover</vt:lpstr>
      <vt:lpstr>Problem Types</vt:lpstr>
      <vt:lpstr>Problem Types</vt:lpstr>
      <vt:lpstr>Using a k-VertexCover decider to build a searcher</vt:lpstr>
      <vt:lpstr>5 Vertex Cover (Decision)</vt:lpstr>
      <vt:lpstr>4 Vertex Cover (Decision)</vt:lpstr>
      <vt:lpstr>4 Vertex Cover (Decision)</vt:lpstr>
      <vt:lpstr>3 Vertex Cover (Decision)</vt:lpstr>
      <vt:lpstr>Reduction</vt:lpstr>
      <vt:lpstr>Quick Background!</vt:lpstr>
      <vt:lpstr>Classes of Problems: P vs NP</vt:lpstr>
      <vt:lpstr>k-Independent Set is NP</vt:lpstr>
      <vt:lpstr>k-Vertex Cover is NP</vt:lpstr>
      <vt:lpstr>NP-Hard</vt:lpstr>
      <vt:lpstr>NP-Hardness Reduction</vt:lpstr>
      <vt:lpstr>NP-Complete</vt:lpstr>
      <vt:lpstr>NP-Completeness</vt:lpstr>
      <vt:lpstr>“Consequences” of NP-Completeness</vt:lpstr>
      <vt:lpstr>NP-Completeness: A≤_p B and B in P</vt:lpstr>
      <vt:lpstr>NP-C: A≤_p B and we prove A not in P</vt:lpstr>
      <vt:lpstr>Summary of Where We Are</vt:lpstr>
      <vt:lpstr>Review: P And NP Summary</vt:lpstr>
      <vt:lpstr>More Reminders and Some Consequences</vt:lpstr>
      <vt:lpstr>3-SAT</vt:lpstr>
      <vt:lpstr>Conjunctive Normal Form (CNF)</vt:lpstr>
      <vt:lpstr>Joining the Club</vt:lpstr>
      <vt:lpstr>k-Independent Set is NP-Complete</vt:lpstr>
      <vt:lpstr>Remember: k-Independent Set is NP</vt:lpstr>
      <vt:lpstr>k-Independent Set is NP-Complete</vt:lpstr>
      <vt:lpstr>3SAT≤_p kIndSet</vt:lpstr>
      <vt:lpstr>Instance of 3SAT to Instance of kIndSet</vt:lpstr>
      <vt:lpstr>kIndSet ⇒ Satisfying Assignment</vt:lpstr>
      <vt:lpstr>Satisfying Assignment ⇒kIndSet</vt:lpstr>
      <vt:lpstr>3-SAT ≤_p k-Independent Set</vt:lpstr>
      <vt:lpstr>3SAT≤_p kIndSet</vt:lpstr>
      <vt:lpstr>k-Vertex Cover is NP-Complete</vt:lpstr>
      <vt:lpstr>Remember: k-Vertex Cover is NP</vt:lpstr>
      <vt:lpstr>k-Vertex Cover is NP-Complete</vt:lpstr>
      <vt:lpstr>Remember: kIndSet≤_p kVertCov</vt:lpstr>
      <vt:lpstr>k-Clique Problem</vt:lpstr>
      <vt:lpstr>k-Clique is NP-Complete</vt:lpstr>
      <vt:lpstr>k-Clique is NP</vt:lpstr>
      <vt:lpstr>k-Clique is in NP</vt:lpstr>
      <vt:lpstr>3SAT≤_p kClique</vt:lpstr>
      <vt:lpstr>Instance of 3SAT to Instance of kClique</vt:lpstr>
      <vt:lpstr>kClique ⇒ Satisfying Assignment</vt:lpstr>
      <vt:lpstr>Satisfying Assignment ⇒ kClique </vt:lpstr>
      <vt:lpstr>3SAT≤_p kClique</vt:lpstr>
    </vt:vector>
  </TitlesOfParts>
  <Company>UVA SEAS Computer Science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njb2b</dc:creator>
  <cp:lastModifiedBy>Hott, Robbie (jh2jf)</cp:lastModifiedBy>
  <cp:revision>3177</cp:revision>
  <cp:lastPrinted>2019-11-21T23:46:07Z</cp:lastPrinted>
  <dcterms:created xsi:type="dcterms:W3CDTF">2017-08-21T20:54:06Z</dcterms:created>
  <dcterms:modified xsi:type="dcterms:W3CDTF">2022-04-27T18:32:26Z</dcterms:modified>
</cp:coreProperties>
</file>